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63" r:id="rId2"/>
    <p:sldId id="257" r:id="rId3"/>
    <p:sldId id="259" r:id="rId4"/>
    <p:sldId id="261" r:id="rId5"/>
    <p:sldId id="260" r:id="rId6"/>
    <p:sldId id="264" r:id="rId7"/>
    <p:sldId id="265" r:id="rId8"/>
    <p:sldId id="410" r:id="rId9"/>
    <p:sldId id="266"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4" r:id="rId53"/>
    <p:sldId id="312"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411" r:id="rId7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AF7"/>
    <a:srgbClr val="00B393"/>
    <a:srgbClr val="BFBFBF"/>
    <a:srgbClr val="A4A700"/>
    <a:srgbClr val="F61A00"/>
    <a:srgbClr val="1C327F"/>
    <a:srgbClr val="FF99FF"/>
    <a:srgbClr val="F13319"/>
    <a:srgbClr val="F4F4F4"/>
    <a:srgbClr val="FFC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85" autoAdjust="0"/>
    <p:restoredTop sz="94660"/>
  </p:normalViewPr>
  <p:slideViewPr>
    <p:cSldViewPr snapToGrid="0">
      <p:cViewPr>
        <p:scale>
          <a:sx n="75" d="100"/>
          <a:sy n="75" d="100"/>
        </p:scale>
        <p:origin x="-768" y="-341"/>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E8DC0-DB97-48CC-9D3A-B50018DE2937}" type="datetimeFigureOut">
              <a:rPr lang="zh-CN" altLang="en-US" smtClean="0"/>
              <a:pPr/>
              <a:t>2017/11/2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58FE4-4240-48E4-895E-D2B883B51491}" type="slidenum">
              <a:rPr lang="zh-CN" altLang="en-US" smtClean="0"/>
              <a:pPr/>
              <a:t>‹#›</a:t>
            </a:fld>
            <a:endParaRPr lang="zh-CN" altLang="en-US"/>
          </a:p>
        </p:txBody>
      </p:sp>
    </p:spTree>
    <p:extLst>
      <p:ext uri="{BB962C8B-B14F-4D97-AF65-F5344CB8AC3E}">
        <p14:creationId xmlns="" xmlns:p14="http://schemas.microsoft.com/office/powerpoint/2010/main" val="176203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 xmlns:a14="http://schemas.microsoft.com/office/drawing/2010/main"/>
              </a:ext>
            </a:extLst>
          </a:blip>
          <a:stretch>
            <a:fillRect/>
          </a:stretch>
        </p:blipFill>
        <p:spPr>
          <a:xfrm>
            <a:off x="0" y="0"/>
            <a:ext cx="12192000" cy="6858000"/>
          </a:xfrm>
          <a:prstGeom prst="rect">
            <a:avLst/>
          </a:prstGeom>
        </p:spPr>
      </p:pic>
      <p:sp>
        <p:nvSpPr>
          <p:cNvPr id="7" name="矩形 6"/>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0"/>
            <a:ext cx="12192000" cy="6858000"/>
          </a:xfrm>
          <a:prstGeom prst="rect">
            <a:avLst/>
          </a:prstGeom>
          <a:solidFill>
            <a:srgbClr val="FFFFFF">
              <a:alpha val="14902"/>
            </a:srgbClr>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sp>
        <p:nvSpPr>
          <p:cNvPr id="16" name="矩形 15"/>
          <p:cNvSpPr/>
          <p:nvPr userDrawn="1"/>
        </p:nvSpPr>
        <p:spPr>
          <a:xfrm>
            <a:off x="0" y="508000"/>
            <a:ext cx="12192000" cy="508000"/>
          </a:xfrm>
          <a:prstGeom prst="rect">
            <a:avLst/>
          </a:prstGeom>
          <a:solidFill>
            <a:srgbClr val="0170C1"/>
          </a:solidFill>
          <a:ln w="12700" cap="flat" cmpd="sng" algn="ctr">
            <a:solidFill>
              <a:srgbClr val="0170C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a:endParaRPr>
          </a:p>
        </p:txBody>
      </p:sp>
      <p:sp>
        <p:nvSpPr>
          <p:cNvPr id="17" name="矩形 16"/>
          <p:cNvSpPr/>
          <p:nvPr userDrawn="1"/>
        </p:nvSpPr>
        <p:spPr>
          <a:xfrm>
            <a:off x="0" y="342900"/>
            <a:ext cx="12192000" cy="508000"/>
          </a:xfrm>
          <a:prstGeom prst="rect">
            <a:avLst/>
          </a:prstGeom>
          <a:solidFill>
            <a:srgbClr val="E0E0E2"/>
          </a:solidFill>
          <a:ln w="12700" cap="flat" cmpd="sng" algn="ctr">
            <a:solidFill>
              <a:srgbClr val="E0E0E2"/>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微软雅黑"/>
            </a:endParaRPr>
          </a:p>
        </p:txBody>
      </p:sp>
      <p:sp>
        <p:nvSpPr>
          <p:cNvPr id="18" name="任意多边形: 形状 8"/>
          <p:cNvSpPr/>
          <p:nvPr userDrawn="1"/>
        </p:nvSpPr>
        <p:spPr>
          <a:xfrm>
            <a:off x="4495800" y="228600"/>
            <a:ext cx="7696200" cy="787400"/>
          </a:xfrm>
          <a:custGeom>
            <a:avLst/>
            <a:gdLst>
              <a:gd name="connsiteX0" fmla="*/ 708661 w 7696200"/>
              <a:gd name="connsiteY0" fmla="*/ 0 h 787400"/>
              <a:gd name="connsiteX1" fmla="*/ 7696200 w 7696200"/>
              <a:gd name="connsiteY1" fmla="*/ 0 h 787400"/>
              <a:gd name="connsiteX2" fmla="*/ 7696200 w 7696200"/>
              <a:gd name="connsiteY2" fmla="*/ 787400 h 787400"/>
              <a:gd name="connsiteX3" fmla="*/ 0 w 7696200"/>
              <a:gd name="connsiteY3" fmla="*/ 787400 h 787400"/>
            </a:gdLst>
            <a:ahLst/>
            <a:cxnLst>
              <a:cxn ang="0">
                <a:pos x="connsiteX0" y="connsiteY0"/>
              </a:cxn>
              <a:cxn ang="0">
                <a:pos x="connsiteX1" y="connsiteY1"/>
              </a:cxn>
              <a:cxn ang="0">
                <a:pos x="connsiteX2" y="connsiteY2"/>
              </a:cxn>
              <a:cxn ang="0">
                <a:pos x="connsiteX3" y="connsiteY3"/>
              </a:cxn>
            </a:cxnLst>
            <a:rect l="l" t="t" r="r" b="b"/>
            <a:pathLst>
              <a:path w="7696200" h="787400">
                <a:moveTo>
                  <a:pt x="708661" y="0"/>
                </a:moveTo>
                <a:lnTo>
                  <a:pt x="7696200" y="0"/>
                </a:lnTo>
                <a:lnTo>
                  <a:pt x="7696200" y="787400"/>
                </a:lnTo>
                <a:lnTo>
                  <a:pt x="0" y="787400"/>
                </a:lnTo>
                <a:close/>
              </a:path>
            </a:pathLst>
          </a:custGeom>
          <a:solidFill>
            <a:srgbClr val="0170C1"/>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微软雅黑"/>
            </a:endParaRPr>
          </a:p>
        </p:txBody>
      </p:sp>
      <p:sp>
        <p:nvSpPr>
          <p:cNvPr id="19" name="矩形 18"/>
          <p:cNvSpPr/>
          <p:nvPr userDrawn="1"/>
        </p:nvSpPr>
        <p:spPr>
          <a:xfrm>
            <a:off x="0" y="228600"/>
            <a:ext cx="12192000" cy="114300"/>
          </a:xfrm>
          <a:prstGeom prst="rect">
            <a:avLst/>
          </a:prstGeom>
          <a:solidFill>
            <a:sysClr val="window" lastClr="FFFFFF">
              <a:alpha val="50000"/>
            </a:sys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a:endParaRPr>
          </a:p>
        </p:txBody>
      </p:sp>
      <p:pic>
        <p:nvPicPr>
          <p:cNvPr id="20" name="Picture 2" descr="1"/>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9694862" y="321399"/>
            <a:ext cx="2497138"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586473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D2B7F43-F5D1-4933-BDB7-C999840B2DB0}" type="datetimeFigureOut">
              <a:rPr lang="zh-CN" altLang="en-US" smtClean="0"/>
              <a:pPr/>
              <a:t>2017/11/2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E050D9-BB6D-48BC-B676-FAB5A9E13532}" type="slidenum">
              <a:rPr lang="zh-CN" altLang="en-US" smtClean="0"/>
              <a:pPr/>
              <a:t>‹#›</a:t>
            </a:fld>
            <a:endParaRPr lang="zh-CN" altLang="en-US"/>
          </a:p>
        </p:txBody>
      </p:sp>
    </p:spTree>
    <p:extLst>
      <p:ext uri="{BB962C8B-B14F-4D97-AF65-F5344CB8AC3E}">
        <p14:creationId xmlns="" xmlns:p14="http://schemas.microsoft.com/office/powerpoint/2010/main" val="908325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D2B7F43-F5D1-4933-BDB7-C999840B2DB0}" type="datetimeFigureOut">
              <a:rPr lang="zh-CN" altLang="en-US" smtClean="0"/>
              <a:pPr/>
              <a:t>2017/11/2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E050D9-BB6D-48BC-B676-FAB5A9E13532}" type="slidenum">
              <a:rPr lang="zh-CN" altLang="en-US" smtClean="0"/>
              <a:pPr/>
              <a:t>‹#›</a:t>
            </a:fld>
            <a:endParaRPr lang="zh-CN" altLang="en-US"/>
          </a:p>
        </p:txBody>
      </p:sp>
    </p:spTree>
    <p:extLst>
      <p:ext uri="{BB962C8B-B14F-4D97-AF65-F5344CB8AC3E}">
        <p14:creationId xmlns="" xmlns:p14="http://schemas.microsoft.com/office/powerpoint/2010/main" val="3890931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a:ext>
            </a:extLst>
          </a:blip>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0"/>
            <a:ext cx="12192000" cy="6858000"/>
          </a:xfrm>
          <a:prstGeom prst="rect">
            <a:avLst/>
          </a:prstGeom>
          <a:solidFill>
            <a:srgbClr val="FFFFFF">
              <a:alpha val="14902"/>
            </a:srgbClr>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spTree>
    <p:extLst>
      <p:ext uri="{BB962C8B-B14F-4D97-AF65-F5344CB8AC3E}">
        <p14:creationId xmlns="" xmlns:p14="http://schemas.microsoft.com/office/powerpoint/2010/main" val="7410625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D2B7F43-F5D1-4933-BDB7-C999840B2DB0}" type="datetimeFigureOut">
              <a:rPr lang="zh-CN" altLang="en-US" smtClean="0"/>
              <a:pPr/>
              <a:t>2017/11/2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E050D9-BB6D-48BC-B676-FAB5A9E13532}" type="slidenum">
              <a:rPr lang="zh-CN" altLang="en-US" smtClean="0"/>
              <a:pPr/>
              <a:t>‹#›</a:t>
            </a:fld>
            <a:endParaRPr lang="zh-CN" altLang="en-US"/>
          </a:p>
        </p:txBody>
      </p:sp>
    </p:spTree>
    <p:extLst>
      <p:ext uri="{BB962C8B-B14F-4D97-AF65-F5344CB8AC3E}">
        <p14:creationId xmlns="" xmlns:p14="http://schemas.microsoft.com/office/powerpoint/2010/main" val="159088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D2B7F43-F5D1-4933-BDB7-C999840B2DB0}" type="datetimeFigureOut">
              <a:rPr lang="zh-CN" altLang="en-US" smtClean="0"/>
              <a:pPr/>
              <a:t>2017/11/2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FE050D9-BB6D-48BC-B676-FAB5A9E13532}" type="slidenum">
              <a:rPr lang="zh-CN" altLang="en-US" smtClean="0"/>
              <a:pPr/>
              <a:t>‹#›</a:t>
            </a:fld>
            <a:endParaRPr lang="zh-CN" altLang="en-US"/>
          </a:p>
        </p:txBody>
      </p:sp>
    </p:spTree>
    <p:extLst>
      <p:ext uri="{BB962C8B-B14F-4D97-AF65-F5344CB8AC3E}">
        <p14:creationId xmlns="" xmlns:p14="http://schemas.microsoft.com/office/powerpoint/2010/main" val="2305053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D2B7F43-F5D1-4933-BDB7-C999840B2DB0}" type="datetimeFigureOut">
              <a:rPr lang="zh-CN" altLang="en-US" smtClean="0"/>
              <a:pPr/>
              <a:t>2017/11/2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FE050D9-BB6D-48BC-B676-FAB5A9E13532}" type="slidenum">
              <a:rPr lang="zh-CN" altLang="en-US" smtClean="0"/>
              <a:pPr/>
              <a:t>‹#›</a:t>
            </a:fld>
            <a:endParaRPr lang="zh-CN" altLang="en-US"/>
          </a:p>
        </p:txBody>
      </p:sp>
    </p:spTree>
    <p:extLst>
      <p:ext uri="{BB962C8B-B14F-4D97-AF65-F5344CB8AC3E}">
        <p14:creationId xmlns="" xmlns:p14="http://schemas.microsoft.com/office/powerpoint/2010/main" val="288953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D2B7F43-F5D1-4933-BDB7-C999840B2DB0}" type="datetimeFigureOut">
              <a:rPr lang="zh-CN" altLang="en-US" smtClean="0"/>
              <a:pPr/>
              <a:t>2017/11/2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FE050D9-BB6D-48BC-B676-FAB5A9E13532}" type="slidenum">
              <a:rPr lang="zh-CN" altLang="en-US" smtClean="0"/>
              <a:pPr/>
              <a:t>‹#›</a:t>
            </a:fld>
            <a:endParaRPr lang="zh-CN" altLang="en-US"/>
          </a:p>
        </p:txBody>
      </p:sp>
    </p:spTree>
    <p:extLst>
      <p:ext uri="{BB962C8B-B14F-4D97-AF65-F5344CB8AC3E}">
        <p14:creationId xmlns="" xmlns:p14="http://schemas.microsoft.com/office/powerpoint/2010/main" val="3860153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D2B7F43-F5D1-4933-BDB7-C999840B2DB0}" type="datetimeFigureOut">
              <a:rPr lang="zh-CN" altLang="en-US" smtClean="0"/>
              <a:pPr/>
              <a:t>2017/11/2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FE050D9-BB6D-48BC-B676-FAB5A9E13532}" type="slidenum">
              <a:rPr lang="zh-CN" altLang="en-US" smtClean="0"/>
              <a:pPr/>
              <a:t>‹#›</a:t>
            </a:fld>
            <a:endParaRPr lang="zh-CN" altLang="en-US"/>
          </a:p>
        </p:txBody>
      </p:sp>
    </p:spTree>
    <p:extLst>
      <p:ext uri="{BB962C8B-B14F-4D97-AF65-F5344CB8AC3E}">
        <p14:creationId xmlns="" xmlns:p14="http://schemas.microsoft.com/office/powerpoint/2010/main" val="1316706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D2B7F43-F5D1-4933-BDB7-C999840B2DB0}" type="datetimeFigureOut">
              <a:rPr lang="zh-CN" altLang="en-US" smtClean="0"/>
              <a:pPr/>
              <a:t>2017/11/2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FE050D9-BB6D-48BC-B676-FAB5A9E13532}" type="slidenum">
              <a:rPr lang="zh-CN" altLang="en-US" smtClean="0"/>
              <a:pPr/>
              <a:t>‹#›</a:t>
            </a:fld>
            <a:endParaRPr lang="zh-CN" altLang="en-US"/>
          </a:p>
        </p:txBody>
      </p:sp>
    </p:spTree>
    <p:extLst>
      <p:ext uri="{BB962C8B-B14F-4D97-AF65-F5344CB8AC3E}">
        <p14:creationId xmlns="" xmlns:p14="http://schemas.microsoft.com/office/powerpoint/2010/main" val="1134052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D2B7F43-F5D1-4933-BDB7-C999840B2DB0}" type="datetimeFigureOut">
              <a:rPr lang="zh-CN" altLang="en-US" smtClean="0"/>
              <a:pPr/>
              <a:t>2017/11/2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FE050D9-BB6D-48BC-B676-FAB5A9E13532}" type="slidenum">
              <a:rPr lang="zh-CN" altLang="en-US" smtClean="0"/>
              <a:pPr/>
              <a:t>‹#›</a:t>
            </a:fld>
            <a:endParaRPr lang="zh-CN" altLang="en-US"/>
          </a:p>
        </p:txBody>
      </p:sp>
    </p:spTree>
    <p:extLst>
      <p:ext uri="{BB962C8B-B14F-4D97-AF65-F5344CB8AC3E}">
        <p14:creationId xmlns="" xmlns:p14="http://schemas.microsoft.com/office/powerpoint/2010/main" val="2469387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B7F43-F5D1-4933-BDB7-C999840B2DB0}" type="datetimeFigureOut">
              <a:rPr lang="zh-CN" altLang="en-US" smtClean="0"/>
              <a:pPr/>
              <a:t>2017/11/2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050D9-BB6D-48BC-B676-FAB5A9E13532}" type="slidenum">
              <a:rPr lang="zh-CN" altLang="en-US" smtClean="0"/>
              <a:pPr/>
              <a:t>‹#›</a:t>
            </a:fld>
            <a:endParaRPr lang="zh-CN" altLang="en-US"/>
          </a:p>
        </p:txBody>
      </p:sp>
    </p:spTree>
    <p:extLst>
      <p:ext uri="{BB962C8B-B14F-4D97-AF65-F5344CB8AC3E}">
        <p14:creationId xmlns="" xmlns:p14="http://schemas.microsoft.com/office/powerpoint/2010/main" val="3251878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tags" Target="../tags/tag12.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19236"/>
            <a:ext cx="12204000" cy="45719"/>
          </a:xfrm>
          <a:prstGeom prst="rect">
            <a:avLst/>
          </a:prstGeom>
          <a:solidFill>
            <a:srgbClr val="0170C1"/>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sp>
        <p:nvSpPr>
          <p:cNvPr id="5" name="矩形 4"/>
          <p:cNvSpPr/>
          <p:nvPr/>
        </p:nvSpPr>
        <p:spPr>
          <a:xfrm>
            <a:off x="-1" y="5848573"/>
            <a:ext cx="12204000" cy="1384077"/>
          </a:xfrm>
          <a:prstGeom prst="rect">
            <a:avLst/>
          </a:prstGeom>
          <a:solidFill>
            <a:srgbClr val="0170C1"/>
          </a:solidFill>
          <a:ln w="12700" cap="flat" cmpd="sng" algn="ctr">
            <a:solidFill>
              <a:srgbClr val="0170C1"/>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sp>
        <p:nvSpPr>
          <p:cNvPr id="6" name="任意多边形 5"/>
          <p:cNvSpPr/>
          <p:nvPr/>
        </p:nvSpPr>
        <p:spPr>
          <a:xfrm>
            <a:off x="-1" y="4712"/>
            <a:ext cx="5455840" cy="7232650"/>
          </a:xfrm>
          <a:custGeom>
            <a:avLst/>
            <a:gdLst>
              <a:gd name="connsiteX0" fmla="*/ 0 w 4773192"/>
              <a:gd name="connsiteY0" fmla="*/ 0 h 7232650"/>
              <a:gd name="connsiteX1" fmla="*/ 3224001 w 4773192"/>
              <a:gd name="connsiteY1" fmla="*/ 0 h 7232650"/>
              <a:gd name="connsiteX2" fmla="*/ 4773192 w 4773192"/>
              <a:gd name="connsiteY2" fmla="*/ 3648925 h 7232650"/>
              <a:gd name="connsiteX3" fmla="*/ 3250314 w 4773192"/>
              <a:gd name="connsiteY3" fmla="*/ 7232650 h 7232650"/>
              <a:gd name="connsiteX4" fmla="*/ 0 w 4773192"/>
              <a:gd name="connsiteY4" fmla="*/ 7232650 h 7232650"/>
              <a:gd name="connsiteX5" fmla="*/ 0 w 4773192"/>
              <a:gd name="connsiteY5" fmla="*/ 0 h 72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3192" h="7232650">
                <a:moveTo>
                  <a:pt x="0" y="0"/>
                </a:moveTo>
                <a:lnTo>
                  <a:pt x="3224001" y="0"/>
                </a:lnTo>
                <a:lnTo>
                  <a:pt x="4773192" y="3648925"/>
                </a:lnTo>
                <a:lnTo>
                  <a:pt x="3250314" y="7232650"/>
                </a:lnTo>
                <a:lnTo>
                  <a:pt x="0" y="7232650"/>
                </a:lnTo>
                <a:lnTo>
                  <a:pt x="0" y="0"/>
                </a:lnTo>
                <a:close/>
              </a:path>
            </a:pathLst>
          </a:custGeom>
          <a:solidFill>
            <a:srgbClr val="E0E0E2"/>
          </a:solidFill>
          <a:ln w="12700" cap="flat" cmpd="sng" algn="ctr">
            <a:solidFill>
              <a:srgbClr val="E0E0E2"/>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cxnSp>
        <p:nvCxnSpPr>
          <p:cNvPr id="7" name="直接连接符 6"/>
          <p:cNvCxnSpPr/>
          <p:nvPr/>
        </p:nvCxnSpPr>
        <p:spPr>
          <a:xfrm>
            <a:off x="5543215" y="3228505"/>
            <a:ext cx="6336000" cy="0"/>
          </a:xfrm>
          <a:prstGeom prst="line">
            <a:avLst/>
          </a:prstGeom>
          <a:noFill/>
          <a:ln w="9525" cap="flat" cmpd="sng" algn="ctr">
            <a:solidFill>
              <a:sysClr val="windowText" lastClr="000000">
                <a:lumMod val="65000"/>
                <a:lumOff val="35000"/>
              </a:sysClr>
            </a:solidFill>
            <a:prstDash val="solid"/>
            <a:miter lim="800000"/>
          </a:ln>
          <a:effectLst/>
        </p:spPr>
      </p:cxnSp>
      <p:sp>
        <p:nvSpPr>
          <p:cNvPr id="8" name="矩形 259"/>
          <p:cNvSpPr>
            <a:spLocks noChangeArrowheads="1"/>
          </p:cNvSpPr>
          <p:nvPr/>
        </p:nvSpPr>
        <p:spPr bwMode="auto">
          <a:xfrm>
            <a:off x="5161019" y="2070724"/>
            <a:ext cx="6946199"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fontAlgn="base">
              <a:spcAft>
                <a:spcPct val="0"/>
              </a:spcAft>
              <a:buNone/>
            </a:pPr>
            <a:r>
              <a:rPr lang="zh-CN" altLang="en-US" sz="6000" b="1" cap="all" dirty="0">
                <a:solidFill>
                  <a:srgbClr val="0170C1"/>
                </a:solidFill>
                <a:latin typeface="Agency FB" panose="020B0503020202020204" pitchFamily="34" charset="0"/>
                <a:cs typeface="Arial" panose="020B0604020202020204" pitchFamily="34" charset="0"/>
              </a:rPr>
              <a:t>怎样度过你的大一</a:t>
            </a:r>
          </a:p>
        </p:txBody>
      </p:sp>
      <p:grpSp>
        <p:nvGrpSpPr>
          <p:cNvPr id="9" name="组合 8"/>
          <p:cNvGrpSpPr/>
          <p:nvPr/>
        </p:nvGrpSpPr>
        <p:grpSpPr>
          <a:xfrm>
            <a:off x="7866297" y="4368796"/>
            <a:ext cx="1858138" cy="1317408"/>
            <a:chOff x="7494651" y="4541259"/>
            <a:chExt cx="1451301" cy="934032"/>
          </a:xfrm>
          <a:solidFill>
            <a:srgbClr val="0170C1"/>
          </a:solidFill>
        </p:grpSpPr>
        <p:sp>
          <p:nvSpPr>
            <p:cNvPr id="17" name="Freeform 61"/>
            <p:cNvSpPr>
              <a:spLocks noChangeArrowheads="1"/>
            </p:cNvSpPr>
            <p:nvPr/>
          </p:nvSpPr>
          <p:spPr bwMode="auto">
            <a:xfrm>
              <a:off x="7494651" y="5330546"/>
              <a:ext cx="100344" cy="144745"/>
            </a:xfrm>
            <a:custGeom>
              <a:avLst/>
              <a:gdLst>
                <a:gd name="T0" fmla="*/ 54282578 w 418"/>
                <a:gd name="T1" fmla="*/ 36023527 h 602"/>
                <a:gd name="T2" fmla="*/ 54282578 w 418"/>
                <a:gd name="T3" fmla="*/ 36023527 h 602"/>
                <a:gd name="T4" fmla="*/ 30330731 w 418"/>
                <a:gd name="T5" fmla="*/ 62649550 h 602"/>
                <a:gd name="T6" fmla="*/ 30330731 w 418"/>
                <a:gd name="T7" fmla="*/ 71002968 h 602"/>
                <a:gd name="T8" fmla="*/ 43217666 w 418"/>
                <a:gd name="T9" fmla="*/ 71002968 h 602"/>
                <a:gd name="T10" fmla="*/ 46862795 w 418"/>
                <a:gd name="T11" fmla="*/ 74657633 h 602"/>
                <a:gd name="T12" fmla="*/ 43217666 w 418"/>
                <a:gd name="T13" fmla="*/ 78442719 h 602"/>
                <a:gd name="T14" fmla="*/ 26685603 w 418"/>
                <a:gd name="T15" fmla="*/ 78442719 h 602"/>
                <a:gd name="T16" fmla="*/ 11064912 w 418"/>
                <a:gd name="T17" fmla="*/ 78442719 h 602"/>
                <a:gd name="T18" fmla="*/ 7289896 w 418"/>
                <a:gd name="T19" fmla="*/ 74657633 h 602"/>
                <a:gd name="T20" fmla="*/ 11064912 w 418"/>
                <a:gd name="T21" fmla="*/ 71002968 h 602"/>
                <a:gd name="T22" fmla="*/ 23040835 w 418"/>
                <a:gd name="T23" fmla="*/ 71002968 h 602"/>
                <a:gd name="T24" fmla="*/ 23040835 w 418"/>
                <a:gd name="T25" fmla="*/ 62649550 h 602"/>
                <a:gd name="T26" fmla="*/ 0 w 418"/>
                <a:gd name="T27" fmla="*/ 36023527 h 602"/>
                <a:gd name="T28" fmla="*/ 0 w 418"/>
                <a:gd name="T29" fmla="*/ 36023527 h 602"/>
                <a:gd name="T30" fmla="*/ 0 w 418"/>
                <a:gd name="T31" fmla="*/ 36023527 h 602"/>
                <a:gd name="T32" fmla="*/ 3644768 w 418"/>
                <a:gd name="T33" fmla="*/ 32238441 h 602"/>
                <a:gd name="T34" fmla="*/ 7289896 w 418"/>
                <a:gd name="T35" fmla="*/ 36023527 h 602"/>
                <a:gd name="T36" fmla="*/ 7289896 w 418"/>
                <a:gd name="T37" fmla="*/ 36023527 h 602"/>
                <a:gd name="T38" fmla="*/ 26685603 w 418"/>
                <a:gd name="T39" fmla="*/ 55340580 h 602"/>
                <a:gd name="T40" fmla="*/ 46862795 w 418"/>
                <a:gd name="T41" fmla="*/ 36023527 h 602"/>
                <a:gd name="T42" fmla="*/ 46862795 w 418"/>
                <a:gd name="T43" fmla="*/ 36023527 h 602"/>
                <a:gd name="T44" fmla="*/ 50637810 w 418"/>
                <a:gd name="T45" fmla="*/ 32238441 h 602"/>
                <a:gd name="T46" fmla="*/ 54282578 w 418"/>
                <a:gd name="T47" fmla="*/ 36023527 h 602"/>
                <a:gd name="T48" fmla="*/ 26685603 w 418"/>
                <a:gd name="T49" fmla="*/ 48814495 h 602"/>
                <a:gd name="T50" fmla="*/ 26685603 w 418"/>
                <a:gd name="T51" fmla="*/ 48814495 h 602"/>
                <a:gd name="T52" fmla="*/ 26685603 w 418"/>
                <a:gd name="T53" fmla="*/ 48814495 h 602"/>
                <a:gd name="T54" fmla="*/ 11975923 w 418"/>
                <a:gd name="T55" fmla="*/ 34065774 h 602"/>
                <a:gd name="T56" fmla="*/ 11975923 w 418"/>
                <a:gd name="T57" fmla="*/ 14748721 h 602"/>
                <a:gd name="T58" fmla="*/ 26685603 w 418"/>
                <a:gd name="T59" fmla="*/ 0 h 602"/>
                <a:gd name="T60" fmla="*/ 26685603 w 418"/>
                <a:gd name="T61" fmla="*/ 0 h 602"/>
                <a:gd name="T62" fmla="*/ 41395282 w 418"/>
                <a:gd name="T63" fmla="*/ 14748721 h 602"/>
                <a:gd name="T64" fmla="*/ 41395282 w 418"/>
                <a:gd name="T65" fmla="*/ 34065774 h 602"/>
                <a:gd name="T66" fmla="*/ 26685603 w 418"/>
                <a:gd name="T67" fmla="*/ 48814495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18" h="602">
                  <a:moveTo>
                    <a:pt x="417" y="276"/>
                  </a:moveTo>
                  <a:lnTo>
                    <a:pt x="417" y="276"/>
                  </a:lnTo>
                  <a:cubicBezTo>
                    <a:pt x="417" y="382"/>
                    <a:pt x="339" y="466"/>
                    <a:pt x="233" y="480"/>
                  </a:cubicBezTo>
                  <a:cubicBezTo>
                    <a:pt x="233" y="544"/>
                    <a:pt x="233" y="544"/>
                    <a:pt x="233" y="544"/>
                  </a:cubicBezTo>
                  <a:cubicBezTo>
                    <a:pt x="332" y="544"/>
                    <a:pt x="332" y="544"/>
                    <a:pt x="332" y="544"/>
                  </a:cubicBezTo>
                  <a:cubicBezTo>
                    <a:pt x="346" y="544"/>
                    <a:pt x="360" y="558"/>
                    <a:pt x="360" y="572"/>
                  </a:cubicBezTo>
                  <a:cubicBezTo>
                    <a:pt x="360" y="594"/>
                    <a:pt x="346" y="601"/>
                    <a:pt x="332" y="601"/>
                  </a:cubicBezTo>
                  <a:cubicBezTo>
                    <a:pt x="205" y="601"/>
                    <a:pt x="205" y="601"/>
                    <a:pt x="205" y="601"/>
                  </a:cubicBezTo>
                  <a:cubicBezTo>
                    <a:pt x="85" y="601"/>
                    <a:pt x="85" y="601"/>
                    <a:pt x="85" y="601"/>
                  </a:cubicBezTo>
                  <a:cubicBezTo>
                    <a:pt x="71" y="601"/>
                    <a:pt x="56" y="594"/>
                    <a:pt x="56" y="572"/>
                  </a:cubicBezTo>
                  <a:cubicBezTo>
                    <a:pt x="56" y="558"/>
                    <a:pt x="71" y="544"/>
                    <a:pt x="85" y="544"/>
                  </a:cubicBezTo>
                  <a:cubicBezTo>
                    <a:pt x="177" y="544"/>
                    <a:pt x="177" y="544"/>
                    <a:pt x="177" y="544"/>
                  </a:cubicBezTo>
                  <a:cubicBezTo>
                    <a:pt x="177" y="480"/>
                    <a:pt x="177" y="480"/>
                    <a:pt x="177" y="480"/>
                  </a:cubicBezTo>
                  <a:cubicBezTo>
                    <a:pt x="78" y="466"/>
                    <a:pt x="0" y="382"/>
                    <a:pt x="0" y="276"/>
                  </a:cubicBezTo>
                  <a:cubicBezTo>
                    <a:pt x="0" y="254"/>
                    <a:pt x="14" y="247"/>
                    <a:pt x="28" y="247"/>
                  </a:cubicBezTo>
                  <a:cubicBezTo>
                    <a:pt x="42" y="247"/>
                    <a:pt x="56" y="254"/>
                    <a:pt x="56" y="276"/>
                  </a:cubicBezTo>
                  <a:cubicBezTo>
                    <a:pt x="56" y="353"/>
                    <a:pt x="127" y="424"/>
                    <a:pt x="205" y="424"/>
                  </a:cubicBezTo>
                  <a:cubicBezTo>
                    <a:pt x="290" y="424"/>
                    <a:pt x="360" y="353"/>
                    <a:pt x="360" y="276"/>
                  </a:cubicBezTo>
                  <a:cubicBezTo>
                    <a:pt x="360" y="254"/>
                    <a:pt x="367" y="247"/>
                    <a:pt x="389" y="247"/>
                  </a:cubicBezTo>
                  <a:cubicBezTo>
                    <a:pt x="403" y="247"/>
                    <a:pt x="417" y="254"/>
                    <a:pt x="417" y="276"/>
                  </a:cubicBezTo>
                  <a:close/>
                  <a:moveTo>
                    <a:pt x="205" y="374"/>
                  </a:moveTo>
                  <a:lnTo>
                    <a:pt x="205" y="374"/>
                  </a:lnTo>
                  <a:cubicBezTo>
                    <a:pt x="141" y="374"/>
                    <a:pt x="92" y="325"/>
                    <a:pt x="92" y="261"/>
                  </a:cubicBezTo>
                  <a:cubicBezTo>
                    <a:pt x="92" y="113"/>
                    <a:pt x="92" y="113"/>
                    <a:pt x="92" y="113"/>
                  </a:cubicBezTo>
                  <a:cubicBezTo>
                    <a:pt x="92" y="49"/>
                    <a:pt x="141" y="0"/>
                    <a:pt x="205" y="0"/>
                  </a:cubicBezTo>
                  <a:cubicBezTo>
                    <a:pt x="269" y="0"/>
                    <a:pt x="318" y="49"/>
                    <a:pt x="318" y="113"/>
                  </a:cubicBezTo>
                  <a:cubicBezTo>
                    <a:pt x="318" y="261"/>
                    <a:pt x="318" y="261"/>
                    <a:pt x="318" y="261"/>
                  </a:cubicBezTo>
                  <a:cubicBezTo>
                    <a:pt x="318" y="325"/>
                    <a:pt x="269" y="374"/>
                    <a:pt x="205" y="374"/>
                  </a:cubicBezTo>
                  <a:close/>
                </a:path>
              </a:pathLst>
            </a:custGeom>
            <a:solidFill>
              <a:sysClr val="window" lastClr="FFFFFF"/>
            </a:solidFill>
            <a:ln>
              <a:noFill/>
            </a:ln>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1" b="0" i="0" u="none" strike="noStrike" kern="0" cap="none" spc="0" normalizeH="0" baseline="0" noProof="0" dirty="0">
                <a:ln>
                  <a:noFill/>
                </a:ln>
                <a:solidFill>
                  <a:prstClr val="black"/>
                </a:solidFill>
                <a:effectLst/>
                <a:uLnTx/>
                <a:uFillTx/>
                <a:latin typeface="Lato Light"/>
                <a:ea typeface="宋体" panose="02010600030101010101" pitchFamily="2" charset="-122"/>
              </a:endParaRPr>
            </a:p>
          </p:txBody>
        </p:sp>
        <p:sp>
          <p:nvSpPr>
            <p:cNvPr id="12" name="TextBox 10"/>
            <p:cNvSpPr txBox="1"/>
            <p:nvPr/>
          </p:nvSpPr>
          <p:spPr>
            <a:xfrm>
              <a:off x="7599861" y="4541259"/>
              <a:ext cx="1346091" cy="354593"/>
            </a:xfrm>
            <a:prstGeom prst="rect">
              <a:avLst/>
            </a:prstGeom>
            <a:noFill/>
          </p:spPr>
          <p:txBody>
            <a:bodyPr wrap="square" lIns="68580" tIns="34290" rIns="68580" bIns="3429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b="1" i="0" u="none" strike="noStrike" kern="0" cap="all" spc="0" normalizeH="0" baseline="0" noProof="0" dirty="0" smtClean="0">
                  <a:ln>
                    <a:noFill/>
                  </a:ln>
                  <a:solidFill>
                    <a:srgbClr val="0170C1"/>
                  </a:solidFill>
                  <a:effectLst/>
                  <a:uLnTx/>
                  <a:uFillTx/>
                  <a:latin typeface="楷体" pitchFamily="49" charset="-122"/>
                  <a:ea typeface="楷体" pitchFamily="49" charset="-122"/>
                  <a:cs typeface="Arial" panose="020B0604020202020204" pitchFamily="34" charset="0"/>
                </a:rPr>
                <a:t>张德江</a:t>
              </a:r>
              <a:endParaRPr kumimoji="0" lang="zh-CN" altLang="en-US" sz="2800" b="1" i="0" u="none" strike="noStrike" kern="0" cap="all" spc="0" normalizeH="0" baseline="0" noProof="0" dirty="0">
                <a:ln>
                  <a:noFill/>
                </a:ln>
                <a:solidFill>
                  <a:srgbClr val="0170C1"/>
                </a:solidFill>
                <a:effectLst/>
                <a:uLnTx/>
                <a:uFillTx/>
                <a:latin typeface="楷体" pitchFamily="49" charset="-122"/>
                <a:ea typeface="楷体" pitchFamily="49" charset="-122"/>
                <a:cs typeface="Arial" panose="020B0604020202020204" pitchFamily="34" charset="0"/>
              </a:endParaRPr>
            </a:p>
          </p:txBody>
        </p:sp>
      </p:grpSp>
      <p:sp>
        <p:nvSpPr>
          <p:cNvPr id="18" name="TextBox 10"/>
          <p:cNvSpPr txBox="1"/>
          <p:nvPr/>
        </p:nvSpPr>
        <p:spPr>
          <a:xfrm>
            <a:off x="7351694" y="3307953"/>
            <a:ext cx="4527521" cy="623248"/>
          </a:xfrm>
          <a:prstGeom prst="rect">
            <a:avLst/>
          </a:prstGeom>
          <a:noFill/>
        </p:spPr>
        <p:txBody>
          <a:bodyPr wrap="none" lIns="68580" tIns="34290" rIns="68580" bIns="34290">
            <a:spAutoFit/>
          </a:bodyPr>
          <a:lstStyle/>
          <a:p>
            <a:pPr fontAlgn="base">
              <a:spcBef>
                <a:spcPct val="0"/>
              </a:spcBef>
              <a:spcAft>
                <a:spcPct val="0"/>
              </a:spcAft>
            </a:pPr>
            <a:r>
              <a:rPr lang="en-US" altLang="zh-CN" sz="3600" cap="all" dirty="0" smtClean="0">
                <a:solidFill>
                  <a:srgbClr val="0170C1"/>
                </a:solidFill>
                <a:latin typeface="微软雅黑"/>
                <a:ea typeface="微软雅黑"/>
                <a:cs typeface="Arial" panose="020B0604020202020204" pitchFamily="34" charset="0"/>
              </a:rPr>
              <a:t>——2017</a:t>
            </a:r>
            <a:r>
              <a:rPr lang="zh-CN" altLang="en-US" sz="3600" cap="all" dirty="0" smtClean="0">
                <a:solidFill>
                  <a:srgbClr val="0170C1"/>
                </a:solidFill>
                <a:latin typeface="微软雅黑"/>
                <a:ea typeface="微软雅黑"/>
                <a:cs typeface="Arial" panose="020B0604020202020204" pitchFamily="34" charset="0"/>
              </a:rPr>
              <a:t>级新生报告</a:t>
            </a:r>
          </a:p>
        </p:txBody>
      </p:sp>
      <p:pic>
        <p:nvPicPr>
          <p:cNvPr id="19" name="图片 18"/>
          <p:cNvPicPr>
            <a:picLocks noChangeAspect="1"/>
          </p:cNvPicPr>
          <p:nvPr/>
        </p:nvPicPr>
        <p:blipFill rotWithShape="1">
          <a:blip r:embed="rId2" cstate="print">
            <a:extLst>
              <a:ext uri="{28A0092B-C50C-407E-A947-70E740481C1C}">
                <a14:useLocalDpi xmlns="" xmlns:a14="http://schemas.microsoft.com/office/drawing/2010/main" val="0"/>
              </a:ext>
            </a:extLst>
          </a:blip>
          <a:srcRect l="31185" r="21350"/>
          <a:stretch/>
        </p:blipFill>
        <p:spPr>
          <a:xfrm>
            <a:off x="14214" y="4712"/>
            <a:ext cx="4876800" cy="7232650"/>
          </a:xfrm>
          <a:prstGeom prst="homePlate">
            <a:avLst>
              <a:gd name="adj" fmla="val 34766"/>
            </a:avLst>
          </a:prstGeom>
        </p:spPr>
      </p:pic>
      <p:pic>
        <p:nvPicPr>
          <p:cNvPr id="20" name="Picture 3" descr="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63712" y="1067733"/>
            <a:ext cx="2493962" cy="67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37721276"/>
      </p:ext>
    </p:extLst>
  </p:cSld>
  <p:clrMapOvr>
    <a:masterClrMapping/>
  </p:clrMapOvr>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750"/>
                                            <p:tgtEl>
                                              <p:spTgt spid="4"/>
                                            </p:tgtEl>
                                          </p:cBhvr>
                                        </p:animEffect>
                                      </p:childTnLst>
                                    </p:cTn>
                                  </p:par>
                                </p:childTnLst>
                              </p:cTn>
                            </p:par>
                            <p:par>
                              <p:cTn id="22" fill="hold">
                                <p:stCondLst>
                                  <p:cond delay="22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 calcmode="lin" valueType="num">
                                          <p:cBhvr>
                                            <p:cTn id="2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8"/>
                                            </p:tgtEl>
                                          </p:cBhvr>
                                        </p:animEffect>
                                      </p:childTnLst>
                                    </p:cTn>
                                  </p:par>
                                </p:childTnLst>
                              </p:cTn>
                            </p:par>
                            <p:par>
                              <p:cTn id="30" fill="hold">
                                <p:stCondLst>
                                  <p:cond delay="31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par>
                              <p:cTn id="34" fill="hold">
                                <p:stCondLst>
                                  <p:cond delay="3600"/>
                                </p:stCondLst>
                                <p:childTnLst>
                                  <p:par>
                                    <p:cTn id="35" presetID="2" presetClass="entr" presetSubtype="2" fill="hold" grpId="0" nodeType="afterEffect" p14:presetBounceEnd="21250">
                                      <p:stCondLst>
                                        <p:cond delay="0"/>
                                      </p:stCondLst>
                                      <p:iterate type="lt">
                                        <p:tmPct val="10000"/>
                                      </p:iterate>
                                      <p:childTnLst>
                                        <p:set>
                                          <p:cBhvr>
                                            <p:cTn id="36" dur="1" fill="hold">
                                              <p:stCondLst>
                                                <p:cond delay="0"/>
                                              </p:stCondLst>
                                            </p:cTn>
                                            <p:tgtEl>
                                              <p:spTgt spid="18"/>
                                            </p:tgtEl>
                                            <p:attrNameLst>
                                              <p:attrName>style.visibility</p:attrName>
                                            </p:attrNameLst>
                                          </p:cBhvr>
                                          <p:to>
                                            <p:strVal val="visible"/>
                                          </p:to>
                                        </p:set>
                                        <p:anim calcmode="lin" valueType="num" p14:bounceEnd="21250">
                                          <p:cBhvr additive="base">
                                            <p:cTn id="37" dur="800" fill="hold"/>
                                            <p:tgtEl>
                                              <p:spTgt spid="18"/>
                                            </p:tgtEl>
                                            <p:attrNameLst>
                                              <p:attrName>ppt_x</p:attrName>
                                            </p:attrNameLst>
                                          </p:cBhvr>
                                          <p:tavLst>
                                            <p:tav tm="0">
                                              <p:val>
                                                <p:strVal val="1+#ppt_w/2"/>
                                              </p:val>
                                            </p:tav>
                                            <p:tav tm="100000">
                                              <p:val>
                                                <p:strVal val="#ppt_x"/>
                                              </p:val>
                                            </p:tav>
                                          </p:tavLst>
                                        </p:anim>
                                        <p:anim calcmode="lin" valueType="num" p14:bounceEnd="21250">
                                          <p:cBhvr additive="base">
                                            <p:cTn id="38" dur="800" fill="hold"/>
                                            <p:tgtEl>
                                              <p:spTgt spid="18"/>
                                            </p:tgtEl>
                                            <p:attrNameLst>
                                              <p:attrName>ppt_y</p:attrName>
                                            </p:attrNameLst>
                                          </p:cBhvr>
                                          <p:tavLst>
                                            <p:tav tm="0">
                                              <p:val>
                                                <p:strVal val="#ppt_y"/>
                                              </p:val>
                                            </p:tav>
                                            <p:tav tm="100000">
                                              <p:val>
                                                <p:strVal val="#ppt_y"/>
                                              </p:val>
                                            </p:tav>
                                          </p:tavLst>
                                        </p:anim>
                                      </p:childTnLst>
                                    </p:cTn>
                                  </p:par>
                                </p:childTnLst>
                              </p:cTn>
                            </p:par>
                            <p:par>
                              <p:cTn id="39" fill="hold">
                                <p:stCondLst>
                                  <p:cond delay="5200"/>
                                </p:stCondLst>
                                <p:childTnLst>
                                  <p:par>
                                    <p:cTn id="40" presetID="22" presetClass="entr" presetSubtype="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par>
                              <p:cTn id="43" fill="hold">
                                <p:stCondLst>
                                  <p:cond delay="5700"/>
                                </p:stCondLst>
                                <p:childTnLst>
                                  <p:par>
                                    <p:cTn id="44" presetID="53" presetClass="entr" presetSubtype="16"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8" grpId="1"/>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750"/>
                                            <p:tgtEl>
                                              <p:spTgt spid="4"/>
                                            </p:tgtEl>
                                          </p:cBhvr>
                                        </p:animEffect>
                                      </p:childTnLst>
                                    </p:cTn>
                                  </p:par>
                                </p:childTnLst>
                              </p:cTn>
                            </p:par>
                            <p:par>
                              <p:cTn id="22" fill="hold">
                                <p:stCondLst>
                                  <p:cond delay="22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 calcmode="lin" valueType="num">
                                          <p:cBhvr>
                                            <p:cTn id="2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8"/>
                                            </p:tgtEl>
                                          </p:cBhvr>
                                        </p:animEffect>
                                      </p:childTnLst>
                                    </p:cTn>
                                  </p:par>
                                </p:childTnLst>
                              </p:cTn>
                            </p:par>
                            <p:par>
                              <p:cTn id="30" fill="hold">
                                <p:stCondLst>
                                  <p:cond delay="31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par>
                              <p:cTn id="34" fill="hold">
                                <p:stCondLst>
                                  <p:cond delay="3600"/>
                                </p:stCondLst>
                                <p:childTnLst>
                                  <p:par>
                                    <p:cTn id="35" presetID="2" presetClass="entr" presetSubtype="2" fill="hold" grpId="0" nodeType="afterEffect">
                                      <p:stCondLst>
                                        <p:cond delay="0"/>
                                      </p:stCondLst>
                                      <p:iterate type="lt">
                                        <p:tmPct val="10000"/>
                                      </p:iterate>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800" fill="hold"/>
                                            <p:tgtEl>
                                              <p:spTgt spid="18"/>
                                            </p:tgtEl>
                                            <p:attrNameLst>
                                              <p:attrName>ppt_x</p:attrName>
                                            </p:attrNameLst>
                                          </p:cBhvr>
                                          <p:tavLst>
                                            <p:tav tm="0">
                                              <p:val>
                                                <p:strVal val="1+#ppt_w/2"/>
                                              </p:val>
                                            </p:tav>
                                            <p:tav tm="100000">
                                              <p:val>
                                                <p:strVal val="#ppt_x"/>
                                              </p:val>
                                            </p:tav>
                                          </p:tavLst>
                                        </p:anim>
                                        <p:anim calcmode="lin" valueType="num">
                                          <p:cBhvr additive="base">
                                            <p:cTn id="38" dur="800" fill="hold"/>
                                            <p:tgtEl>
                                              <p:spTgt spid="18"/>
                                            </p:tgtEl>
                                            <p:attrNameLst>
                                              <p:attrName>ppt_y</p:attrName>
                                            </p:attrNameLst>
                                          </p:cBhvr>
                                          <p:tavLst>
                                            <p:tav tm="0">
                                              <p:val>
                                                <p:strVal val="#ppt_y"/>
                                              </p:val>
                                            </p:tav>
                                            <p:tav tm="100000">
                                              <p:val>
                                                <p:strVal val="#ppt_y"/>
                                              </p:val>
                                            </p:tav>
                                          </p:tavLst>
                                        </p:anim>
                                      </p:childTnLst>
                                    </p:cTn>
                                  </p:par>
                                </p:childTnLst>
                              </p:cTn>
                            </p:par>
                            <p:par>
                              <p:cTn id="39" fill="hold">
                                <p:stCondLst>
                                  <p:cond delay="5200"/>
                                </p:stCondLst>
                                <p:childTnLst>
                                  <p:par>
                                    <p:cTn id="40" presetID="22" presetClass="entr" presetSubtype="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par>
                              <p:cTn id="43" fill="hold">
                                <p:stCondLst>
                                  <p:cond delay="5700"/>
                                </p:stCondLst>
                                <p:childTnLst>
                                  <p:par>
                                    <p:cTn id="44" presetID="53" presetClass="entr" presetSubtype="16"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8" grpId="1"/>
          <p:bldP spid="1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3"/>
            <a:ext cx="2874200" cy="573087"/>
            <a:chOff x="1136467" y="1979059"/>
            <a:chExt cx="2874352" cy="573256"/>
          </a:xfrm>
        </p:grpSpPr>
        <p:sp>
          <p:nvSpPr>
            <p:cNvPr id="4"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5"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6" name="矩形 5"/>
          <p:cNvSpPr/>
          <p:nvPr/>
        </p:nvSpPr>
        <p:spPr>
          <a:xfrm>
            <a:off x="413035" y="1721015"/>
            <a:ext cx="4151778" cy="541174"/>
          </a:xfrm>
          <a:prstGeom prst="rect">
            <a:avLst/>
          </a:prstGeom>
        </p:spPr>
        <p:txBody>
          <a:bodyPr wrap="none">
            <a:spAutoFit/>
          </a:bodyPr>
          <a:lstStyle/>
          <a:p>
            <a:pPr lvl="0" indent="576000" algn="just">
              <a:lnSpc>
                <a:spcPts val="3500"/>
              </a:lnSpc>
            </a:pPr>
            <a:r>
              <a:rPr lang="zh-CN" altLang="zh-CN" sz="2400" kern="100" dirty="0">
                <a:solidFill>
                  <a:prstClr val="black"/>
                </a:solidFill>
                <a:latin typeface="华文中宋" panose="02010600040101010101" pitchFamily="2" charset="-122"/>
                <a:ea typeface="华文中宋" panose="02010600040101010101" pitchFamily="2" charset="-122"/>
              </a:rPr>
              <a:t>（一）实现心理上的适应</a:t>
            </a:r>
          </a:p>
        </p:txBody>
      </p:sp>
      <p:sp>
        <p:nvSpPr>
          <p:cNvPr id="7" name="矩形 6"/>
          <p:cNvSpPr/>
          <p:nvPr/>
        </p:nvSpPr>
        <p:spPr>
          <a:xfrm>
            <a:off x="343651" y="2939128"/>
            <a:ext cx="6751185" cy="3683060"/>
          </a:xfrm>
          <a:prstGeom prst="rect">
            <a:avLst/>
          </a:prstGeom>
        </p:spPr>
        <p:txBody>
          <a:bodyPr wrap="square">
            <a:spAutoFit/>
          </a:bodyPr>
          <a:lstStyle/>
          <a:p>
            <a:pPr indent="576000">
              <a:lnSpc>
                <a:spcPts val="3500"/>
              </a:lnSpc>
              <a:spcAft>
                <a:spcPts val="0"/>
              </a:spcAft>
            </a:pPr>
            <a:r>
              <a:rPr lang="zh-CN" altLang="zh-CN" sz="2400" dirty="0" smtClean="0">
                <a:solidFill>
                  <a:prstClr val="black"/>
                </a:solidFill>
                <a:latin typeface="华文中宋" panose="02010600040101010101" pitchFamily="2" charset="-122"/>
                <a:ea typeface="华文中宋" panose="02010600040101010101" pitchFamily="2" charset="-122"/>
              </a:rPr>
              <a:t>同学们</a:t>
            </a:r>
            <a:r>
              <a:rPr lang="zh-CN" altLang="zh-CN" sz="2400" dirty="0">
                <a:solidFill>
                  <a:prstClr val="black"/>
                </a:solidFill>
                <a:latin typeface="华文中宋" panose="02010600040101010101" pitchFamily="2" charset="-122"/>
                <a:ea typeface="华文中宋" panose="02010600040101010101" pitchFamily="2" charset="-122"/>
              </a:rPr>
              <a:t>高中阶段备战高考，很累、很苦，如今上了大学，一些同学就想好好歇一歇，从高考结束就开始歇，进到大学校园还接着歇，个别同学甚至一口气歇到期末，结果第一学期考试多科不及格，有的甚至因此造成留级，更有甚者被迫退学，把辛辛苦苦考来的读大学机会都给断送了。这样惨痛的教训，我们不希望在我校</a:t>
            </a:r>
            <a:r>
              <a:rPr lang="en-US" altLang="zh-CN" sz="2400" dirty="0">
                <a:solidFill>
                  <a:prstClr val="black"/>
                </a:solidFill>
                <a:latin typeface="华文中宋" panose="02010600040101010101" pitchFamily="2" charset="-122"/>
                <a:ea typeface="华文中宋" panose="02010600040101010101" pitchFamily="2" charset="-122"/>
              </a:rPr>
              <a:t>2017</a:t>
            </a:r>
            <a:r>
              <a:rPr lang="zh-CN" altLang="zh-CN" sz="2400" dirty="0">
                <a:solidFill>
                  <a:prstClr val="black"/>
                </a:solidFill>
                <a:latin typeface="华文中宋" panose="02010600040101010101" pitchFamily="2" charset="-122"/>
                <a:ea typeface="华文中宋" panose="02010600040101010101" pitchFamily="2" charset="-122"/>
              </a:rPr>
              <a:t>级新生中再出现！所以，松口气的心理要不得</a:t>
            </a:r>
            <a:r>
              <a:rPr lang="zh-CN" altLang="zh-CN" sz="2400" dirty="0" smtClean="0">
                <a:solidFill>
                  <a:prstClr val="black"/>
                </a:solidFill>
                <a:latin typeface="华文中宋" panose="02010600040101010101" pitchFamily="2" charset="-122"/>
                <a:ea typeface="华文中宋" panose="02010600040101010101" pitchFamily="2" charset="-122"/>
              </a:rPr>
              <a:t>。</a:t>
            </a:r>
            <a:endParaRPr lang="zh-CN" altLang="zh-CN" sz="2400" dirty="0">
              <a:solidFill>
                <a:prstClr val="black"/>
              </a:solidFill>
              <a:latin typeface="华文中宋" panose="02010600040101010101" pitchFamily="2" charset="-122"/>
              <a:ea typeface="华文中宋" panose="02010600040101010101" pitchFamily="2" charset="-122"/>
            </a:endParaRPr>
          </a:p>
        </p:txBody>
      </p:sp>
      <p:sp>
        <p:nvSpPr>
          <p:cNvPr id="8" name="矩形 7"/>
          <p:cNvSpPr/>
          <p:nvPr/>
        </p:nvSpPr>
        <p:spPr>
          <a:xfrm>
            <a:off x="893791" y="2338698"/>
            <a:ext cx="5650906"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3.</a:t>
            </a:r>
            <a:r>
              <a:rPr lang="zh-CN" altLang="en-US" sz="2300" dirty="0">
                <a:solidFill>
                  <a:prstClr val="black"/>
                </a:solidFill>
                <a:latin typeface="华文中宋" panose="02010600040101010101" pitchFamily="2" charset="-122"/>
                <a:ea typeface="华文中宋" panose="02010600040101010101" pitchFamily="2" charset="-122"/>
              </a:rPr>
              <a:t>防止松气心理，上大学不是来歇气的</a:t>
            </a:r>
          </a:p>
        </p:txBody>
      </p:sp>
      <p:pic>
        <p:nvPicPr>
          <p:cNvPr id="9" name="图片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654018" y="3240571"/>
            <a:ext cx="3882571" cy="3080173"/>
          </a:xfrm>
          <a:prstGeom prst="rect">
            <a:avLst/>
          </a:prstGeom>
        </p:spPr>
      </p:pic>
      <p:cxnSp>
        <p:nvCxnSpPr>
          <p:cNvPr id="11" name="直接连接符 10"/>
          <p:cNvCxnSpPr/>
          <p:nvPr/>
        </p:nvCxnSpPr>
        <p:spPr>
          <a:xfrm>
            <a:off x="8487002" y="4977946"/>
            <a:ext cx="102393" cy="1357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042627" y="3936546"/>
            <a:ext cx="102393" cy="1357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84679986"/>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32274" y="2765591"/>
            <a:ext cx="7561942" cy="3683060"/>
          </a:xfrm>
          <a:prstGeom prst="rect">
            <a:avLst/>
          </a:prstGeom>
        </p:spPr>
        <p:txBody>
          <a:bodyPr wrap="square">
            <a:spAutoFit/>
          </a:bodyPr>
          <a:lstStyle/>
          <a:p>
            <a:pPr lvl="0"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学习是循序渐进、一环扣一环的，开始不抓紧，打不下一个好基础，就会一步跟不上，步步跟不上。所以来日方长，今日不忙的心理要不得。</a:t>
            </a:r>
            <a:r>
              <a:rPr lang="en-US" altLang="zh-CN" sz="2400" dirty="0">
                <a:solidFill>
                  <a:prstClr val="black"/>
                </a:solidFill>
                <a:latin typeface="华文中宋" panose="02010600040101010101" pitchFamily="2" charset="-122"/>
                <a:ea typeface="华文中宋" panose="02010600040101010101" pitchFamily="2" charset="-122"/>
              </a:rPr>
              <a:t>  </a:t>
            </a:r>
            <a:endParaRPr lang="zh-CN" altLang="zh-CN" sz="2400" dirty="0">
              <a:solidFill>
                <a:prstClr val="black"/>
              </a:solidFill>
              <a:latin typeface="华文中宋" panose="02010600040101010101" pitchFamily="2" charset="-122"/>
              <a:ea typeface="华文中宋" panose="02010600040101010101" pitchFamily="2" charset="-122"/>
            </a:endParaRPr>
          </a:p>
          <a:p>
            <a:pPr lvl="0"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市场经济下，需要的不是空有大学文凭的牌子，而是有知识有能力的人才。想对付个</a:t>
            </a:r>
            <a:r>
              <a:rPr lang="en-US" altLang="zh-CN" sz="2400" dirty="0">
                <a:solidFill>
                  <a:prstClr val="black"/>
                </a:solidFill>
                <a:latin typeface="华文中宋" panose="02010600040101010101" pitchFamily="2" charset="-122"/>
                <a:ea typeface="华文中宋" panose="02010600040101010101" pitchFamily="2" charset="-122"/>
              </a:rPr>
              <a:t>60</a:t>
            </a:r>
            <a:r>
              <a:rPr lang="zh-CN" altLang="zh-CN" sz="2400" dirty="0">
                <a:solidFill>
                  <a:prstClr val="black"/>
                </a:solidFill>
                <a:latin typeface="华文中宋" panose="02010600040101010101" pitchFamily="2" charset="-122"/>
                <a:ea typeface="华文中宋" panose="02010600040101010101" pitchFamily="2" charset="-122"/>
              </a:rPr>
              <a:t>分混个毕业证，然后靠门路靠关系找个好工作，这条路在今天的中国已经走不通了。没有真才实学，没有竞争能力，在哪里都属于被淘汰之列，所以，“</a:t>
            </a:r>
            <a:r>
              <a:rPr lang="en-US" altLang="zh-CN" sz="2400" dirty="0">
                <a:solidFill>
                  <a:prstClr val="black"/>
                </a:solidFill>
                <a:latin typeface="华文中宋" panose="02010600040101010101" pitchFamily="2" charset="-122"/>
                <a:ea typeface="华文中宋" panose="02010600040101010101" pitchFamily="2" charset="-122"/>
              </a:rPr>
              <a:t>60</a:t>
            </a:r>
            <a:r>
              <a:rPr lang="zh-CN" altLang="zh-CN" sz="2400" dirty="0">
                <a:solidFill>
                  <a:prstClr val="black"/>
                </a:solidFill>
                <a:latin typeface="华文中宋" panose="02010600040101010101" pitchFamily="2" charset="-122"/>
                <a:ea typeface="华文中宋" panose="02010600040101010101" pitchFamily="2" charset="-122"/>
              </a:rPr>
              <a:t>分万岁”的心理要不得。</a:t>
            </a:r>
          </a:p>
        </p:txBody>
      </p:sp>
      <p:cxnSp>
        <p:nvCxnSpPr>
          <p:cNvPr id="4" name="直接箭头连接符 3"/>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组合 4"/>
          <p:cNvGrpSpPr>
            <a:grpSpLocks/>
          </p:cNvGrpSpPr>
          <p:nvPr/>
        </p:nvGrpSpPr>
        <p:grpSpPr bwMode="auto">
          <a:xfrm>
            <a:off x="633767" y="1217613"/>
            <a:ext cx="2874200" cy="573087"/>
            <a:chOff x="1136467" y="1979059"/>
            <a:chExt cx="2874352" cy="573256"/>
          </a:xfrm>
        </p:grpSpPr>
        <p:sp>
          <p:nvSpPr>
            <p:cNvPr id="6"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7"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8" name="矩形 7"/>
          <p:cNvSpPr/>
          <p:nvPr/>
        </p:nvSpPr>
        <p:spPr>
          <a:xfrm>
            <a:off x="413035" y="1721015"/>
            <a:ext cx="4151778" cy="541174"/>
          </a:xfrm>
          <a:prstGeom prst="rect">
            <a:avLst/>
          </a:prstGeom>
        </p:spPr>
        <p:txBody>
          <a:bodyPr wrap="none">
            <a:spAutoFit/>
          </a:bodyPr>
          <a:lstStyle/>
          <a:p>
            <a:pPr lvl="0" indent="576000" algn="just">
              <a:lnSpc>
                <a:spcPts val="3500"/>
              </a:lnSpc>
            </a:pPr>
            <a:r>
              <a:rPr lang="zh-CN" altLang="zh-CN" sz="2400" kern="100" dirty="0">
                <a:solidFill>
                  <a:prstClr val="black"/>
                </a:solidFill>
                <a:latin typeface="华文中宋" panose="02010600040101010101" pitchFamily="2" charset="-122"/>
                <a:ea typeface="华文中宋" panose="02010600040101010101" pitchFamily="2" charset="-122"/>
              </a:rPr>
              <a:t>（一）实现心理上的适应</a:t>
            </a:r>
          </a:p>
        </p:txBody>
      </p:sp>
      <p:sp>
        <p:nvSpPr>
          <p:cNvPr id="9" name="矩形 8"/>
          <p:cNvSpPr/>
          <p:nvPr/>
        </p:nvSpPr>
        <p:spPr>
          <a:xfrm>
            <a:off x="893791" y="2338698"/>
            <a:ext cx="5650906"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3.</a:t>
            </a:r>
            <a:r>
              <a:rPr lang="zh-CN" altLang="en-US" sz="2300" dirty="0">
                <a:solidFill>
                  <a:prstClr val="black"/>
                </a:solidFill>
                <a:latin typeface="华文中宋" panose="02010600040101010101" pitchFamily="2" charset="-122"/>
                <a:ea typeface="华文中宋" panose="02010600040101010101" pitchFamily="2" charset="-122"/>
              </a:rPr>
              <a:t>防止松气心理，上大学不是来歇气的</a:t>
            </a:r>
          </a:p>
        </p:txBody>
      </p:sp>
      <p:pic>
        <p:nvPicPr>
          <p:cNvPr id="13" name="图片 1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13035" y="3397921"/>
            <a:ext cx="3720613" cy="2418399"/>
          </a:xfrm>
          <a:prstGeom prst="rect">
            <a:avLst/>
          </a:prstGeom>
        </p:spPr>
      </p:pic>
    </p:spTree>
    <p:extLst>
      <p:ext uri="{BB962C8B-B14F-4D97-AF65-F5344CB8AC3E}">
        <p14:creationId xmlns="" xmlns:p14="http://schemas.microsoft.com/office/powerpoint/2010/main" val="2439310289"/>
      </p:ext>
    </p:extLst>
  </p:cSld>
  <p:clrMapOvr>
    <a:masterClrMapping/>
  </p:clrMapOvr>
  <p:transition spd="med">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24876" y="2825087"/>
            <a:ext cx="11117014" cy="3122805"/>
          </a:xfrm>
          <a:prstGeom prst="rect">
            <a:avLst/>
          </a:prstGeom>
        </p:spPr>
      </p:pic>
      <p:cxnSp>
        <p:nvCxnSpPr>
          <p:cNvPr id="2" name="直接箭头连接符 1"/>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3"/>
            <a:ext cx="2874200" cy="573087"/>
            <a:chOff x="1136467" y="1979059"/>
            <a:chExt cx="2874352" cy="573256"/>
          </a:xfrm>
        </p:grpSpPr>
        <p:sp>
          <p:nvSpPr>
            <p:cNvPr id="4"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5"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6" name="矩形 5"/>
          <p:cNvSpPr/>
          <p:nvPr/>
        </p:nvSpPr>
        <p:spPr>
          <a:xfrm>
            <a:off x="413035" y="1721015"/>
            <a:ext cx="4151778" cy="502061"/>
          </a:xfrm>
          <a:prstGeom prst="rect">
            <a:avLst/>
          </a:prstGeom>
        </p:spPr>
        <p:txBody>
          <a:bodyPr wrap="none">
            <a:spAutoFit/>
          </a:bodyPr>
          <a:lstStyle/>
          <a:p>
            <a:pPr lvl="0" indent="57600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（二）实现学习上的转变</a:t>
            </a:r>
          </a:p>
        </p:txBody>
      </p:sp>
      <p:sp>
        <p:nvSpPr>
          <p:cNvPr id="8" name="矩形 7"/>
          <p:cNvSpPr/>
          <p:nvPr/>
        </p:nvSpPr>
        <p:spPr>
          <a:xfrm>
            <a:off x="1753677" y="3791638"/>
            <a:ext cx="8523087" cy="950901"/>
          </a:xfrm>
          <a:prstGeom prst="rect">
            <a:avLst/>
          </a:prstGeom>
        </p:spPr>
        <p:txBody>
          <a:bodyPr wrap="square">
            <a:spAutoFit/>
          </a:bodyPr>
          <a:lstStyle/>
          <a:p>
            <a:pPr indent="576000">
              <a:lnSpc>
                <a:spcPts val="3500"/>
              </a:lnSpc>
              <a:spcAft>
                <a:spcPts val="0"/>
              </a:spcAft>
            </a:pPr>
            <a:r>
              <a:rPr lang="zh-CN" altLang="zh-CN" sz="2400" dirty="0">
                <a:solidFill>
                  <a:schemeClr val="bg1"/>
                </a:solidFill>
                <a:latin typeface="华文中宋" panose="02010600040101010101" pitchFamily="2" charset="-122"/>
                <a:ea typeface="华文中宋" panose="02010600040101010101" pitchFamily="2" charset="-122"/>
              </a:rPr>
              <a:t>大学生入学后，在学习方面存在着相应的转变问题。这些转变包括学习目标的转变，学习方法的转变和学习观念的转变。</a:t>
            </a:r>
          </a:p>
        </p:txBody>
      </p:sp>
    </p:spTree>
    <p:extLst>
      <p:ext uri="{BB962C8B-B14F-4D97-AF65-F5344CB8AC3E}">
        <p14:creationId xmlns="" xmlns:p14="http://schemas.microsoft.com/office/powerpoint/2010/main" val="3562064019"/>
      </p:ext>
    </p:extLst>
  </p:cSld>
  <p:clrMapOvr>
    <a:masterClrMapping/>
  </p:clrMapOvr>
  <p:transition spd="slow">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3"/>
            <a:ext cx="2874200" cy="573087"/>
            <a:chOff x="1136467" y="1979059"/>
            <a:chExt cx="2874352" cy="573256"/>
          </a:xfrm>
        </p:grpSpPr>
        <p:sp>
          <p:nvSpPr>
            <p:cNvPr id="4"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5"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6" name="矩形 5"/>
          <p:cNvSpPr/>
          <p:nvPr/>
        </p:nvSpPr>
        <p:spPr>
          <a:xfrm>
            <a:off x="413035" y="1721015"/>
            <a:ext cx="4151778" cy="502061"/>
          </a:xfrm>
          <a:prstGeom prst="rect">
            <a:avLst/>
          </a:prstGeom>
        </p:spPr>
        <p:txBody>
          <a:bodyPr wrap="none">
            <a:spAutoFit/>
          </a:bodyPr>
          <a:lstStyle/>
          <a:p>
            <a:pPr lvl="0" indent="57600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（二）实现学习上的转变</a:t>
            </a:r>
          </a:p>
        </p:txBody>
      </p:sp>
      <p:sp>
        <p:nvSpPr>
          <p:cNvPr id="8" name="矩形 7"/>
          <p:cNvSpPr/>
          <p:nvPr/>
        </p:nvSpPr>
        <p:spPr>
          <a:xfrm>
            <a:off x="413035" y="2726478"/>
            <a:ext cx="8248650" cy="4131900"/>
          </a:xfrm>
          <a:prstGeom prst="rect">
            <a:avLst/>
          </a:prstGeom>
        </p:spPr>
        <p:txBody>
          <a:bodyPr wrap="square">
            <a:spAutoFit/>
          </a:bodyPr>
          <a:lstStyle/>
          <a:p>
            <a:pPr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有个大学生在刚入学的演讲比赛中讲到：读小学时的目标是能够上中学，读中学时的目标是能够上大学生，如今，上了大学，我们的学习目标又是什么？</a:t>
            </a:r>
          </a:p>
          <a:p>
            <a:pPr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普通中学进行的是基础教育，是为学生打好文化基础。而大学是专业教育，是要培养高级专门人才。和中学生不同，大学学习与自己将来要从事的事业更加接近。所以，从事业的需要和更好地发挥自己出发，大学的学习目标更具体、更明确。例如工科同学的学习目标应该是成为一个工程师，会计专业同学的学习目标应该是会计师，等等</a:t>
            </a:r>
            <a:r>
              <a:rPr lang="zh-CN" altLang="en-US" sz="2400" dirty="0" smtClean="0">
                <a:solidFill>
                  <a:prstClr val="black"/>
                </a:solidFill>
                <a:latin typeface="华文中宋" panose="02010600040101010101" pitchFamily="2" charset="-122"/>
                <a:ea typeface="华文中宋" panose="02010600040101010101" pitchFamily="2" charset="-122"/>
              </a:rPr>
              <a:t>。</a:t>
            </a:r>
            <a:endParaRPr lang="zh-CN" altLang="en-US" sz="2400" dirty="0">
              <a:solidFill>
                <a:prstClr val="black"/>
              </a:solidFill>
              <a:latin typeface="华文中宋" panose="02010600040101010101" pitchFamily="2" charset="-122"/>
              <a:ea typeface="华文中宋" panose="02010600040101010101" pitchFamily="2" charset="-122"/>
            </a:endParaRPr>
          </a:p>
        </p:txBody>
      </p:sp>
      <p:sp>
        <p:nvSpPr>
          <p:cNvPr id="9" name="矩形 8"/>
          <p:cNvSpPr/>
          <p:nvPr/>
        </p:nvSpPr>
        <p:spPr>
          <a:xfrm>
            <a:off x="893791" y="2338698"/>
            <a:ext cx="3102131"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1</a:t>
            </a:r>
            <a:r>
              <a:rPr lang="zh-CN" altLang="en-US" sz="2300" dirty="0">
                <a:solidFill>
                  <a:prstClr val="black"/>
                </a:solidFill>
                <a:latin typeface="华文中宋" panose="02010600040101010101" pitchFamily="2" charset="-122"/>
                <a:ea typeface="华文中宋" panose="02010600040101010101" pitchFamily="2" charset="-122"/>
              </a:rPr>
              <a:t>．学习目标的转变</a:t>
            </a:r>
          </a:p>
        </p:txBody>
      </p:sp>
      <p:pic>
        <p:nvPicPr>
          <p:cNvPr id="10" name="Picture 2" descr="F:\0图片下载\B-3D效果\05_3500x2333副本.png"/>
          <p:cNvPicPr>
            <a:picLocks noChangeAspect="1" noChangeArrowheads="1"/>
          </p:cNvPicPr>
          <p:nvPr/>
        </p:nvPicPr>
        <p:blipFill>
          <a:blip r:embed="rId2" cstate="print">
            <a:lum/>
          </a:blip>
          <a:srcRect/>
          <a:stretch>
            <a:fillRect/>
          </a:stretch>
        </p:blipFill>
        <p:spPr bwMode="auto">
          <a:xfrm>
            <a:off x="8317133" y="4533900"/>
            <a:ext cx="3640307" cy="2033150"/>
          </a:xfrm>
          <a:prstGeom prst="rect">
            <a:avLst/>
          </a:prstGeom>
          <a:noFill/>
          <a:effectLst>
            <a:outerShdw blurRad="76200" dir="13500000" sy="23000" kx="1200000" algn="br" rotWithShape="0">
              <a:prstClr val="black">
                <a:alpha val="20000"/>
              </a:prstClr>
            </a:outerShdw>
          </a:effectLst>
        </p:spPr>
      </p:pic>
      <p:grpSp>
        <p:nvGrpSpPr>
          <p:cNvPr id="13" name="组合 12"/>
          <p:cNvGrpSpPr/>
          <p:nvPr/>
        </p:nvGrpSpPr>
        <p:grpSpPr>
          <a:xfrm>
            <a:off x="10735059" y="3387299"/>
            <a:ext cx="1130010" cy="2193104"/>
            <a:chOff x="10735059" y="3387299"/>
            <a:chExt cx="1130010" cy="2193104"/>
          </a:xfrm>
        </p:grpSpPr>
        <p:sp>
          <p:nvSpPr>
            <p:cNvPr id="12" name="椭圆 11"/>
            <p:cNvSpPr/>
            <p:nvPr/>
          </p:nvSpPr>
          <p:spPr>
            <a:xfrm rot="1500000">
              <a:off x="10799048" y="5410159"/>
              <a:ext cx="383049" cy="170244"/>
            </a:xfrm>
            <a:prstGeom prst="ellips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8" name="组合 6"/>
            <p:cNvGrpSpPr>
              <a:grpSpLocks noChangeAspect="1"/>
            </p:cNvGrpSpPr>
            <p:nvPr/>
          </p:nvGrpSpPr>
          <p:grpSpPr>
            <a:xfrm flipV="1">
              <a:off x="10990572" y="5386214"/>
              <a:ext cx="88271" cy="88271"/>
              <a:chOff x="4776334" y="4404800"/>
              <a:chExt cx="1012166" cy="1008000"/>
            </a:xfrm>
          </p:grpSpPr>
          <p:sp>
            <p:nvSpPr>
              <p:cNvPr id="19" name="Oval 2"/>
              <p:cNvSpPr>
                <a:spLocks noChangeAspect="1" noChangeArrowheads="1"/>
              </p:cNvSpPr>
              <p:nvPr/>
            </p:nvSpPr>
            <p:spPr bwMode="auto">
              <a:xfrm>
                <a:off x="4780500" y="4404800"/>
                <a:ext cx="1008000" cy="1008000"/>
              </a:xfrm>
              <a:prstGeom prst="ellipse">
                <a:avLst/>
              </a:prstGeom>
              <a:gradFill flip="none" rotWithShape="1">
                <a:gsLst>
                  <a:gs pos="0">
                    <a:srgbClr val="FFCF01"/>
                  </a:gs>
                  <a:gs pos="90000">
                    <a:srgbClr val="E22000"/>
                  </a:gs>
                </a:gsLst>
                <a:lin ang="2700000" scaled="1"/>
                <a:tileRect/>
              </a:gradFill>
              <a:ln w="25400" cap="flat" cmpd="sng" algn="ctr">
                <a:noFill/>
                <a:prstDash val="solid"/>
              </a:ln>
              <a:effectLst>
                <a:outerShdw blurRad="63500" sx="102000" sy="102000" algn="ctr" rotWithShape="0">
                  <a:prstClr val="black">
                    <a:alpha val="40000"/>
                  </a:prstClr>
                </a:outerShdw>
              </a:effectLst>
              <a:scene3d>
                <a:camera prst="orthographicFront"/>
                <a:lightRig rig="flat" dir="t"/>
              </a:scene3d>
              <a:sp3d extrusionH="304800" contourW="19050">
                <a:bevelT w="63500" h="63500" prst="convex"/>
                <a:bevelB w="0" h="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fr-FR" altLang="zh-CN"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0" name="椭圆 8"/>
              <p:cNvSpPr>
                <a:spLocks/>
              </p:cNvSpPr>
              <p:nvPr/>
            </p:nvSpPr>
            <p:spPr>
              <a:xfrm rot="19388639">
                <a:off x="4776334" y="4463328"/>
                <a:ext cx="684000" cy="468000"/>
              </a:xfrm>
              <a:prstGeom prst="ellipse">
                <a:avLst/>
              </a:prstGeom>
              <a:gradFill flip="none" rotWithShape="1">
                <a:gsLst>
                  <a:gs pos="0">
                    <a:srgbClr val="FFFFFF"/>
                  </a:gs>
                  <a:gs pos="45000">
                    <a:srgbClr val="FFFFFF">
                      <a:alpha val="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 name="椭圆 20"/>
              <p:cNvSpPr>
                <a:spLocks noChangeAspect="1"/>
              </p:cNvSpPr>
              <p:nvPr/>
            </p:nvSpPr>
            <p:spPr>
              <a:xfrm>
                <a:off x="4888500" y="4512800"/>
                <a:ext cx="792000" cy="792000"/>
              </a:xfrm>
              <a:prstGeom prst="ellipse">
                <a:avLst/>
              </a:prstGeom>
              <a:gradFill flip="none" rotWithShape="1">
                <a:gsLst>
                  <a:gs pos="10000">
                    <a:srgbClr val="FFC000">
                      <a:alpha val="60000"/>
                    </a:srgbClr>
                  </a:gs>
                  <a:gs pos="70000">
                    <a:srgbClr val="FFFFFF">
                      <a:alpha val="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26" name="组合 6"/>
            <p:cNvGrpSpPr>
              <a:grpSpLocks noChangeAspect="1"/>
            </p:cNvGrpSpPr>
            <p:nvPr/>
          </p:nvGrpSpPr>
          <p:grpSpPr>
            <a:xfrm>
              <a:off x="10735059" y="3387299"/>
              <a:ext cx="1121570" cy="1121567"/>
              <a:chOff x="4776334" y="4404800"/>
              <a:chExt cx="1012166" cy="1008000"/>
            </a:xfrm>
          </p:grpSpPr>
          <p:sp>
            <p:nvSpPr>
              <p:cNvPr id="27" name="Oval 2"/>
              <p:cNvSpPr>
                <a:spLocks noChangeAspect="1" noChangeArrowheads="1"/>
              </p:cNvSpPr>
              <p:nvPr/>
            </p:nvSpPr>
            <p:spPr bwMode="auto">
              <a:xfrm>
                <a:off x="4780500" y="4404800"/>
                <a:ext cx="1008000" cy="1008000"/>
              </a:xfrm>
              <a:prstGeom prst="ellipse">
                <a:avLst/>
              </a:prstGeom>
              <a:gradFill flip="none" rotWithShape="1">
                <a:gsLst>
                  <a:gs pos="0">
                    <a:srgbClr val="FFCF01"/>
                  </a:gs>
                  <a:gs pos="90000">
                    <a:srgbClr val="E22000"/>
                  </a:gs>
                </a:gsLst>
                <a:lin ang="2700000" scaled="1"/>
                <a:tileRect/>
              </a:gradFill>
              <a:ln w="25400" cap="flat" cmpd="sng" algn="ctr">
                <a:noFill/>
                <a:prstDash val="solid"/>
              </a:ln>
              <a:effectLst>
                <a:outerShdw blurRad="63500" sx="102000" sy="102000" algn="ctr" rotWithShape="0">
                  <a:prstClr val="black">
                    <a:alpha val="40000"/>
                  </a:prstClr>
                </a:outerShdw>
              </a:effectLst>
              <a:scene3d>
                <a:camera prst="orthographicFront"/>
                <a:lightRig rig="flat" dir="t"/>
              </a:scene3d>
              <a:sp3d extrusionH="304800" contourW="19050">
                <a:bevelT w="63500" h="63500" prst="convex"/>
                <a:bevelB w="0" h="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fr-FR" altLang="zh-CN"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8" name="椭圆 8"/>
              <p:cNvSpPr>
                <a:spLocks/>
              </p:cNvSpPr>
              <p:nvPr/>
            </p:nvSpPr>
            <p:spPr>
              <a:xfrm rot="19388639">
                <a:off x="4776334" y="4463328"/>
                <a:ext cx="684000" cy="468000"/>
              </a:xfrm>
              <a:prstGeom prst="ellipse">
                <a:avLst/>
              </a:prstGeom>
              <a:gradFill flip="none" rotWithShape="1">
                <a:gsLst>
                  <a:gs pos="0">
                    <a:srgbClr val="FFFFFF"/>
                  </a:gs>
                  <a:gs pos="45000">
                    <a:srgbClr val="FFFFFF">
                      <a:alpha val="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9" name="椭圆 28"/>
              <p:cNvSpPr>
                <a:spLocks noChangeAspect="1"/>
              </p:cNvSpPr>
              <p:nvPr/>
            </p:nvSpPr>
            <p:spPr>
              <a:xfrm>
                <a:off x="4888500" y="4512800"/>
                <a:ext cx="792000" cy="792000"/>
              </a:xfrm>
              <a:prstGeom prst="ellipse">
                <a:avLst/>
              </a:prstGeom>
              <a:gradFill flip="none" rotWithShape="1">
                <a:gsLst>
                  <a:gs pos="10000">
                    <a:srgbClr val="FFC000">
                      <a:alpha val="60000"/>
                    </a:srgbClr>
                  </a:gs>
                  <a:gs pos="70000">
                    <a:srgbClr val="FFFFFF">
                      <a:alpha val="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0" name="组合 6"/>
            <p:cNvGrpSpPr>
              <a:grpSpLocks noChangeAspect="1"/>
            </p:cNvGrpSpPr>
            <p:nvPr/>
          </p:nvGrpSpPr>
          <p:grpSpPr>
            <a:xfrm>
              <a:off x="11359946" y="4946696"/>
              <a:ext cx="233645" cy="233644"/>
              <a:chOff x="4776334" y="4404800"/>
              <a:chExt cx="1012166" cy="1008000"/>
            </a:xfrm>
          </p:grpSpPr>
          <p:sp>
            <p:nvSpPr>
              <p:cNvPr id="31" name="Oval 2"/>
              <p:cNvSpPr>
                <a:spLocks noChangeAspect="1" noChangeArrowheads="1"/>
              </p:cNvSpPr>
              <p:nvPr/>
            </p:nvSpPr>
            <p:spPr bwMode="auto">
              <a:xfrm>
                <a:off x="4780500" y="4404800"/>
                <a:ext cx="1008000" cy="1008000"/>
              </a:xfrm>
              <a:prstGeom prst="ellipse">
                <a:avLst/>
              </a:prstGeom>
              <a:gradFill flip="none" rotWithShape="1">
                <a:gsLst>
                  <a:gs pos="0">
                    <a:srgbClr val="FFCF01"/>
                  </a:gs>
                  <a:gs pos="90000">
                    <a:srgbClr val="E22000"/>
                  </a:gs>
                </a:gsLst>
                <a:lin ang="2700000" scaled="1"/>
                <a:tileRect/>
              </a:gradFill>
              <a:ln w="25400" cap="flat" cmpd="sng" algn="ctr">
                <a:noFill/>
                <a:prstDash val="solid"/>
              </a:ln>
              <a:effectLst>
                <a:outerShdw blurRad="63500" sx="102000" sy="102000" algn="ctr" rotWithShape="0">
                  <a:prstClr val="black">
                    <a:alpha val="40000"/>
                  </a:prstClr>
                </a:outerShdw>
              </a:effectLst>
              <a:scene3d>
                <a:camera prst="orthographicFront"/>
                <a:lightRig rig="flat" dir="t"/>
              </a:scene3d>
              <a:sp3d extrusionH="304800" contourW="19050">
                <a:bevelT w="63500" h="63500" prst="convex"/>
                <a:bevelB w="0" h="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fr-FR" altLang="zh-CN"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2" name="椭圆 8"/>
              <p:cNvSpPr>
                <a:spLocks/>
              </p:cNvSpPr>
              <p:nvPr/>
            </p:nvSpPr>
            <p:spPr>
              <a:xfrm rot="19388639">
                <a:off x="4776334" y="4463328"/>
                <a:ext cx="684000" cy="468000"/>
              </a:xfrm>
              <a:prstGeom prst="ellipse">
                <a:avLst/>
              </a:prstGeom>
              <a:gradFill flip="none" rotWithShape="1">
                <a:gsLst>
                  <a:gs pos="0">
                    <a:srgbClr val="FFFFFF"/>
                  </a:gs>
                  <a:gs pos="45000">
                    <a:srgbClr val="FFFFFF">
                      <a:alpha val="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3" name="椭圆 32"/>
              <p:cNvSpPr>
                <a:spLocks noChangeAspect="1"/>
              </p:cNvSpPr>
              <p:nvPr/>
            </p:nvSpPr>
            <p:spPr>
              <a:xfrm>
                <a:off x="4888500" y="4512800"/>
                <a:ext cx="792000" cy="792000"/>
              </a:xfrm>
              <a:prstGeom prst="ellipse">
                <a:avLst/>
              </a:prstGeom>
              <a:gradFill flip="none" rotWithShape="1">
                <a:gsLst>
                  <a:gs pos="10000">
                    <a:srgbClr val="FFC000">
                      <a:alpha val="60000"/>
                    </a:srgbClr>
                  </a:gs>
                  <a:gs pos="70000">
                    <a:srgbClr val="FFFFFF">
                      <a:alpha val="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39" name="矩形 38"/>
            <p:cNvSpPr/>
            <p:nvPr/>
          </p:nvSpPr>
          <p:spPr>
            <a:xfrm>
              <a:off x="10923087" y="3546743"/>
              <a:ext cx="941982" cy="830997"/>
            </a:xfrm>
            <a:prstGeom prst="rect">
              <a:avLst/>
            </a:prstGeom>
          </p:spPr>
          <p:txBody>
            <a:bodyPr wrap="square">
              <a:spAutoFit/>
            </a:bodyPr>
            <a:lstStyle/>
            <a:p>
              <a:r>
                <a:rPr lang="zh-CN" altLang="en-US" sz="2400" dirty="0">
                  <a:solidFill>
                    <a:prstClr val="black"/>
                  </a:solidFill>
                  <a:latin typeface="华文中宋" panose="02010600040101010101" pitchFamily="2" charset="-122"/>
                  <a:ea typeface="华文中宋" panose="02010600040101010101" pitchFamily="2" charset="-122"/>
                </a:rPr>
                <a:t>专门人才</a:t>
              </a:r>
              <a:endParaRPr lang="zh-CN" altLang="en-US" dirty="0"/>
            </a:p>
          </p:txBody>
        </p:sp>
      </p:grpSp>
      <p:grpSp>
        <p:nvGrpSpPr>
          <p:cNvPr id="7" name="组合 6"/>
          <p:cNvGrpSpPr/>
          <p:nvPr/>
        </p:nvGrpSpPr>
        <p:grpSpPr>
          <a:xfrm>
            <a:off x="8813669" y="3054946"/>
            <a:ext cx="1262758" cy="2507579"/>
            <a:chOff x="8813669" y="3054946"/>
            <a:chExt cx="1262758" cy="2507579"/>
          </a:xfrm>
        </p:grpSpPr>
        <p:sp>
          <p:nvSpPr>
            <p:cNvPr id="11" name="椭圆 10"/>
            <p:cNvSpPr/>
            <p:nvPr/>
          </p:nvSpPr>
          <p:spPr>
            <a:xfrm rot="20312904">
              <a:off x="9205133" y="5418525"/>
              <a:ext cx="324000" cy="144000"/>
            </a:xfrm>
            <a:prstGeom prst="ellipse">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4" name="组合 52"/>
            <p:cNvGrpSpPr>
              <a:grpSpLocks noChangeAspect="1"/>
            </p:cNvGrpSpPr>
            <p:nvPr/>
          </p:nvGrpSpPr>
          <p:grpSpPr>
            <a:xfrm>
              <a:off x="9299949" y="5393884"/>
              <a:ext cx="78098" cy="78098"/>
              <a:chOff x="4776334" y="4404800"/>
              <a:chExt cx="1012166" cy="1008000"/>
            </a:xfrm>
          </p:grpSpPr>
          <p:sp>
            <p:nvSpPr>
              <p:cNvPr id="15" name="Oval 2"/>
              <p:cNvSpPr>
                <a:spLocks noChangeAspect="1" noChangeArrowheads="1"/>
              </p:cNvSpPr>
              <p:nvPr/>
            </p:nvSpPr>
            <p:spPr bwMode="auto">
              <a:xfrm>
                <a:off x="4780500" y="4404800"/>
                <a:ext cx="1008000" cy="1008000"/>
              </a:xfrm>
              <a:prstGeom prst="ellipse">
                <a:avLst/>
              </a:prstGeom>
              <a:gradFill flip="none" rotWithShape="1">
                <a:gsLst>
                  <a:gs pos="0">
                    <a:srgbClr val="00DFF6"/>
                  </a:gs>
                  <a:gs pos="90000">
                    <a:srgbClr val="002774"/>
                  </a:gs>
                </a:gsLst>
                <a:lin ang="2700000" scaled="1"/>
                <a:tileRect/>
              </a:gradFill>
              <a:ln w="25400" cap="flat" cmpd="sng" algn="ctr">
                <a:noFill/>
                <a:prstDash val="solid"/>
              </a:ln>
              <a:effectLst>
                <a:outerShdw blurRad="63500" sx="102000" sy="102000" algn="ctr" rotWithShape="0">
                  <a:prstClr val="black">
                    <a:alpha val="40000"/>
                  </a:prstClr>
                </a:outerShdw>
              </a:effectLst>
              <a:scene3d>
                <a:camera prst="orthographicFront"/>
                <a:lightRig rig="flat" dir="t"/>
              </a:scene3d>
              <a:sp3d extrusionH="304800" contourW="19050">
                <a:bevelT w="63500" h="63500" prst="convex"/>
                <a:contourClr>
                  <a:srgbClr val="AFEAFF"/>
                </a:contourClr>
              </a:sp3d>
            </p:spPr>
            <p:txBody>
              <a:bodyPr anchor="ctr">
                <a:sp3d/>
              </a:bodyPr>
              <a:lstStyle/>
              <a:p>
                <a:pPr marL="0" marR="0" lvl="0" indent="0" algn="ctr" defTabSz="914400" eaLnBrk="0" fontAlgn="ctr" latinLnBrk="0" hangingPunct="0">
                  <a:lnSpc>
                    <a:spcPct val="140000"/>
                  </a:lnSpc>
                  <a:spcBef>
                    <a:spcPts val="0"/>
                  </a:spcBef>
                  <a:spcAft>
                    <a:spcPts val="0"/>
                  </a:spcAft>
                  <a:buClr>
                    <a:srgbClr val="FF0000"/>
                  </a:buClr>
                  <a:buSzPct val="70000"/>
                  <a:buFontTx/>
                  <a:buNone/>
                  <a:tabLst/>
                  <a:defRPr/>
                </a:pPr>
                <a:endParaRPr kumimoji="0" lang="fr-FR" altLang="zh-CN"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16" name="椭圆 15"/>
              <p:cNvSpPr>
                <a:spLocks/>
              </p:cNvSpPr>
              <p:nvPr/>
            </p:nvSpPr>
            <p:spPr>
              <a:xfrm rot="19388639">
                <a:off x="4776334" y="4463328"/>
                <a:ext cx="684000" cy="468000"/>
              </a:xfrm>
              <a:prstGeom prst="ellipse">
                <a:avLst/>
              </a:prstGeom>
              <a:gradFill flip="none" rotWithShape="1">
                <a:gsLst>
                  <a:gs pos="0">
                    <a:srgbClr val="FFFFFF"/>
                  </a:gs>
                  <a:gs pos="45000">
                    <a:srgbClr val="FFFFFF">
                      <a:alpha val="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 name="椭圆 16"/>
              <p:cNvSpPr>
                <a:spLocks noChangeAspect="1"/>
              </p:cNvSpPr>
              <p:nvPr/>
            </p:nvSpPr>
            <p:spPr>
              <a:xfrm>
                <a:off x="4888500" y="4512800"/>
                <a:ext cx="792000" cy="792000"/>
              </a:xfrm>
              <a:prstGeom prst="ellipse">
                <a:avLst/>
              </a:prstGeom>
              <a:gradFill flip="none" rotWithShape="1">
                <a:gsLst>
                  <a:gs pos="10000">
                    <a:srgbClr val="00B0F0">
                      <a:alpha val="60000"/>
                    </a:srgbClr>
                  </a:gs>
                  <a:gs pos="70000">
                    <a:srgbClr val="FFFFFF">
                      <a:alpha val="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22" name="组合 52"/>
            <p:cNvGrpSpPr>
              <a:grpSpLocks noChangeAspect="1"/>
            </p:cNvGrpSpPr>
            <p:nvPr/>
          </p:nvGrpSpPr>
          <p:grpSpPr>
            <a:xfrm>
              <a:off x="8986161" y="4841810"/>
              <a:ext cx="221550" cy="221550"/>
              <a:chOff x="4776334" y="4404800"/>
              <a:chExt cx="1012166" cy="1008000"/>
            </a:xfrm>
          </p:grpSpPr>
          <p:sp>
            <p:nvSpPr>
              <p:cNvPr id="23" name="Oval 2"/>
              <p:cNvSpPr>
                <a:spLocks noChangeAspect="1" noChangeArrowheads="1"/>
              </p:cNvSpPr>
              <p:nvPr/>
            </p:nvSpPr>
            <p:spPr bwMode="auto">
              <a:xfrm>
                <a:off x="4780500" y="4404800"/>
                <a:ext cx="1008000" cy="1008000"/>
              </a:xfrm>
              <a:prstGeom prst="ellipse">
                <a:avLst/>
              </a:prstGeom>
              <a:gradFill flip="none" rotWithShape="1">
                <a:gsLst>
                  <a:gs pos="0">
                    <a:srgbClr val="00DFF6"/>
                  </a:gs>
                  <a:gs pos="90000">
                    <a:srgbClr val="002774"/>
                  </a:gs>
                </a:gsLst>
                <a:lin ang="2700000" scaled="1"/>
                <a:tileRect/>
              </a:gradFill>
              <a:ln w="25400" cap="flat" cmpd="sng" algn="ctr">
                <a:noFill/>
                <a:prstDash val="solid"/>
              </a:ln>
              <a:effectLst>
                <a:outerShdw blurRad="63500" sx="102000" sy="102000" algn="ctr" rotWithShape="0">
                  <a:prstClr val="black">
                    <a:alpha val="40000"/>
                  </a:prstClr>
                </a:outerShdw>
              </a:effectLst>
              <a:scene3d>
                <a:camera prst="orthographicFront"/>
                <a:lightRig rig="flat" dir="t"/>
              </a:scene3d>
              <a:sp3d extrusionH="304800" contourW="19050">
                <a:bevelT w="63500" h="63500" prst="convex"/>
                <a:contourClr>
                  <a:srgbClr val="AFEAFF"/>
                </a:contourClr>
              </a:sp3d>
            </p:spPr>
            <p:txBody>
              <a:bodyPr anchor="ctr">
                <a:sp3d/>
              </a:bodyPr>
              <a:lstStyle/>
              <a:p>
                <a:pPr marL="0" marR="0" lvl="0" indent="0" algn="ctr" defTabSz="914400" eaLnBrk="0" fontAlgn="ctr" latinLnBrk="0" hangingPunct="0">
                  <a:lnSpc>
                    <a:spcPct val="140000"/>
                  </a:lnSpc>
                  <a:spcBef>
                    <a:spcPts val="0"/>
                  </a:spcBef>
                  <a:spcAft>
                    <a:spcPts val="0"/>
                  </a:spcAft>
                  <a:buClr>
                    <a:srgbClr val="FF0000"/>
                  </a:buClr>
                  <a:buSzPct val="70000"/>
                  <a:buFontTx/>
                  <a:buNone/>
                  <a:tabLst/>
                  <a:defRPr/>
                </a:pPr>
                <a:endParaRPr kumimoji="0" lang="fr-FR" altLang="zh-CN"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4" name="椭圆 23"/>
              <p:cNvSpPr>
                <a:spLocks/>
              </p:cNvSpPr>
              <p:nvPr/>
            </p:nvSpPr>
            <p:spPr>
              <a:xfrm rot="19388639">
                <a:off x="4776334" y="4463328"/>
                <a:ext cx="684000" cy="468000"/>
              </a:xfrm>
              <a:prstGeom prst="ellipse">
                <a:avLst/>
              </a:prstGeom>
              <a:gradFill flip="none" rotWithShape="1">
                <a:gsLst>
                  <a:gs pos="0">
                    <a:srgbClr val="FFFFFF"/>
                  </a:gs>
                  <a:gs pos="45000">
                    <a:srgbClr val="FFFFFF">
                      <a:alpha val="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5" name="椭圆 24"/>
              <p:cNvSpPr>
                <a:spLocks noChangeAspect="1"/>
              </p:cNvSpPr>
              <p:nvPr/>
            </p:nvSpPr>
            <p:spPr>
              <a:xfrm>
                <a:off x="4888500" y="4512800"/>
                <a:ext cx="792000" cy="792000"/>
              </a:xfrm>
              <a:prstGeom prst="ellipse">
                <a:avLst/>
              </a:prstGeom>
              <a:gradFill flip="none" rotWithShape="1">
                <a:gsLst>
                  <a:gs pos="10000">
                    <a:srgbClr val="00B0F0">
                      <a:alpha val="60000"/>
                    </a:srgbClr>
                  </a:gs>
                  <a:gs pos="70000">
                    <a:srgbClr val="FFFFFF">
                      <a:alpha val="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4" name="组合 52"/>
            <p:cNvGrpSpPr>
              <a:grpSpLocks noChangeAspect="1"/>
            </p:cNvGrpSpPr>
            <p:nvPr/>
          </p:nvGrpSpPr>
          <p:grpSpPr>
            <a:xfrm>
              <a:off x="8813669" y="3054946"/>
              <a:ext cx="1262758" cy="1262758"/>
              <a:chOff x="4776334" y="4404800"/>
              <a:chExt cx="1012166" cy="1008000"/>
            </a:xfrm>
          </p:grpSpPr>
          <p:sp>
            <p:nvSpPr>
              <p:cNvPr id="35" name="Oval 2"/>
              <p:cNvSpPr>
                <a:spLocks noChangeAspect="1" noChangeArrowheads="1"/>
              </p:cNvSpPr>
              <p:nvPr/>
            </p:nvSpPr>
            <p:spPr bwMode="auto">
              <a:xfrm>
                <a:off x="4780500" y="4404800"/>
                <a:ext cx="1008000" cy="1008000"/>
              </a:xfrm>
              <a:prstGeom prst="ellipse">
                <a:avLst/>
              </a:prstGeom>
              <a:gradFill flip="none" rotWithShape="1">
                <a:gsLst>
                  <a:gs pos="0">
                    <a:srgbClr val="00DFF6"/>
                  </a:gs>
                  <a:gs pos="90000">
                    <a:srgbClr val="002774"/>
                  </a:gs>
                </a:gsLst>
                <a:lin ang="2700000" scaled="1"/>
                <a:tileRect/>
              </a:gradFill>
              <a:ln w="25400" cap="flat" cmpd="sng" algn="ctr">
                <a:noFill/>
                <a:prstDash val="solid"/>
              </a:ln>
              <a:effectLst>
                <a:outerShdw blurRad="63500" sx="102000" sy="102000" algn="ctr" rotWithShape="0">
                  <a:prstClr val="black">
                    <a:alpha val="40000"/>
                  </a:prstClr>
                </a:outerShdw>
              </a:effectLst>
              <a:scene3d>
                <a:camera prst="orthographicFront"/>
                <a:lightRig rig="flat" dir="t"/>
              </a:scene3d>
              <a:sp3d extrusionH="304800" contourW="19050">
                <a:bevelT w="63500" h="63500" prst="convex"/>
                <a:contourClr>
                  <a:srgbClr val="AFEAFF"/>
                </a:contourClr>
              </a:sp3d>
            </p:spPr>
            <p:txBody>
              <a:bodyPr anchor="ctr">
                <a:sp3d/>
              </a:bodyPr>
              <a:lstStyle/>
              <a:p>
                <a:pPr marL="0" marR="0" lvl="0" indent="0" algn="ctr" defTabSz="914400" eaLnBrk="0" fontAlgn="ctr" latinLnBrk="0" hangingPunct="0">
                  <a:lnSpc>
                    <a:spcPct val="140000"/>
                  </a:lnSpc>
                  <a:spcBef>
                    <a:spcPts val="0"/>
                  </a:spcBef>
                  <a:spcAft>
                    <a:spcPts val="0"/>
                  </a:spcAft>
                  <a:buClr>
                    <a:srgbClr val="FF0000"/>
                  </a:buClr>
                  <a:buSzPct val="70000"/>
                  <a:buFontTx/>
                  <a:buNone/>
                  <a:tabLst/>
                  <a:defRPr/>
                </a:pPr>
                <a:endParaRPr kumimoji="0" lang="fr-FR" altLang="zh-CN"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36" name="椭圆 35"/>
              <p:cNvSpPr>
                <a:spLocks/>
              </p:cNvSpPr>
              <p:nvPr/>
            </p:nvSpPr>
            <p:spPr>
              <a:xfrm rot="19388639">
                <a:off x="4776334" y="4463328"/>
                <a:ext cx="684000" cy="468000"/>
              </a:xfrm>
              <a:prstGeom prst="ellipse">
                <a:avLst/>
              </a:prstGeom>
              <a:gradFill flip="none" rotWithShape="1">
                <a:gsLst>
                  <a:gs pos="0">
                    <a:srgbClr val="FFFFFF"/>
                  </a:gs>
                  <a:gs pos="45000">
                    <a:srgbClr val="FFFFFF">
                      <a:alpha val="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7" name="椭圆 36"/>
              <p:cNvSpPr>
                <a:spLocks noChangeAspect="1"/>
              </p:cNvSpPr>
              <p:nvPr/>
            </p:nvSpPr>
            <p:spPr>
              <a:xfrm>
                <a:off x="4888500" y="4512800"/>
                <a:ext cx="792000" cy="792000"/>
              </a:xfrm>
              <a:prstGeom prst="ellipse">
                <a:avLst/>
              </a:prstGeom>
              <a:gradFill flip="none" rotWithShape="1">
                <a:gsLst>
                  <a:gs pos="10000">
                    <a:srgbClr val="00B0F0">
                      <a:alpha val="60000"/>
                    </a:srgbClr>
                  </a:gs>
                  <a:gs pos="70000">
                    <a:srgbClr val="FFFFFF">
                      <a:alpha val="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40" name="矩形 39"/>
            <p:cNvSpPr/>
            <p:nvPr/>
          </p:nvSpPr>
          <p:spPr>
            <a:xfrm>
              <a:off x="8996916" y="3261064"/>
              <a:ext cx="820090" cy="830997"/>
            </a:xfrm>
            <a:prstGeom prst="rect">
              <a:avLst/>
            </a:prstGeom>
          </p:spPr>
          <p:txBody>
            <a:bodyPr wrap="square">
              <a:spAutoFit/>
            </a:bodyPr>
            <a:lstStyle/>
            <a:p>
              <a:r>
                <a:rPr lang="zh-CN" altLang="en-US" sz="2400" dirty="0">
                  <a:solidFill>
                    <a:prstClr val="black"/>
                  </a:solidFill>
                  <a:latin typeface="华文中宋" panose="02010600040101010101" pitchFamily="2" charset="-122"/>
                  <a:ea typeface="华文中宋" panose="02010600040101010101" pitchFamily="2" charset="-122"/>
                </a:rPr>
                <a:t>基础教育</a:t>
              </a:r>
              <a:endParaRPr lang="zh-CN" altLang="en-US" dirty="0"/>
            </a:p>
          </p:txBody>
        </p:sp>
      </p:grpSp>
    </p:spTree>
    <p:extLst>
      <p:ext uri="{BB962C8B-B14F-4D97-AF65-F5344CB8AC3E}">
        <p14:creationId xmlns="" xmlns:p14="http://schemas.microsoft.com/office/powerpoint/2010/main" val="116985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32234" y="3064092"/>
            <a:ext cx="6997415" cy="3234219"/>
          </a:xfrm>
          <a:prstGeom prst="rect">
            <a:avLst/>
          </a:prstGeom>
        </p:spPr>
        <p:txBody>
          <a:bodyPr wrap="square">
            <a:spAutoFit/>
          </a:bodyPr>
          <a:lstStyle/>
          <a:p>
            <a:pPr lvl="0"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学习目标包括近期目标和长远目标。近期目标最重要的是完成好当前的学习任务，首先是把现在开的课程学好。为了实现这个目标，要制定好自己的学习计划，每天的，每周的，一个学期的，都应该有个计划，把宝贵的时间利用好。长远目标包括今后几年的学习目标，也包括毕业后的选择，是考研还是直接就业，还是自己创业。</a:t>
            </a:r>
          </a:p>
        </p:txBody>
      </p:sp>
      <p:cxnSp>
        <p:nvCxnSpPr>
          <p:cNvPr id="4" name="直接箭头连接符 3"/>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组合 4"/>
          <p:cNvGrpSpPr>
            <a:grpSpLocks/>
          </p:cNvGrpSpPr>
          <p:nvPr/>
        </p:nvGrpSpPr>
        <p:grpSpPr bwMode="auto">
          <a:xfrm>
            <a:off x="633767" y="1217613"/>
            <a:ext cx="2874200" cy="573087"/>
            <a:chOff x="1136467" y="1979059"/>
            <a:chExt cx="2874352" cy="573256"/>
          </a:xfrm>
        </p:grpSpPr>
        <p:sp>
          <p:nvSpPr>
            <p:cNvPr id="6"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7"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8" name="矩形 7"/>
          <p:cNvSpPr/>
          <p:nvPr/>
        </p:nvSpPr>
        <p:spPr>
          <a:xfrm>
            <a:off x="413035" y="1721015"/>
            <a:ext cx="4151778" cy="502061"/>
          </a:xfrm>
          <a:prstGeom prst="rect">
            <a:avLst/>
          </a:prstGeom>
        </p:spPr>
        <p:txBody>
          <a:bodyPr wrap="none">
            <a:spAutoFit/>
          </a:bodyPr>
          <a:lstStyle/>
          <a:p>
            <a:pPr lvl="0" indent="57600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（二）实现学习上的转变</a:t>
            </a:r>
          </a:p>
        </p:txBody>
      </p:sp>
      <p:sp>
        <p:nvSpPr>
          <p:cNvPr id="9" name="矩形 8"/>
          <p:cNvSpPr/>
          <p:nvPr/>
        </p:nvSpPr>
        <p:spPr>
          <a:xfrm>
            <a:off x="893791" y="2338698"/>
            <a:ext cx="3102131"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1</a:t>
            </a:r>
            <a:r>
              <a:rPr lang="zh-CN" altLang="en-US" sz="2300" dirty="0">
                <a:solidFill>
                  <a:prstClr val="black"/>
                </a:solidFill>
                <a:latin typeface="华文中宋" panose="02010600040101010101" pitchFamily="2" charset="-122"/>
                <a:ea typeface="华文中宋" panose="02010600040101010101" pitchFamily="2" charset="-122"/>
              </a:rPr>
              <a:t>．学习目标的转变</a:t>
            </a:r>
          </a:p>
        </p:txBody>
      </p:sp>
      <p:pic>
        <p:nvPicPr>
          <p:cNvPr id="11" name="图片 1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8571" t="35238"/>
          <a:stretch/>
        </p:blipFill>
        <p:spPr>
          <a:xfrm>
            <a:off x="559435" y="3734541"/>
            <a:ext cx="3243995" cy="1893323"/>
          </a:xfrm>
          <a:prstGeom prst="rect">
            <a:avLst/>
          </a:prstGeom>
        </p:spPr>
      </p:pic>
    </p:spTree>
    <p:extLst>
      <p:ext uri="{BB962C8B-B14F-4D97-AF65-F5344CB8AC3E}">
        <p14:creationId xmlns="" xmlns:p14="http://schemas.microsoft.com/office/powerpoint/2010/main" val="373289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3"/>
            <a:ext cx="2874200" cy="573087"/>
            <a:chOff x="1136467" y="1979059"/>
            <a:chExt cx="2874352" cy="573256"/>
          </a:xfrm>
        </p:grpSpPr>
        <p:sp>
          <p:nvSpPr>
            <p:cNvPr id="4"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5"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6" name="矩形 5"/>
          <p:cNvSpPr/>
          <p:nvPr/>
        </p:nvSpPr>
        <p:spPr>
          <a:xfrm>
            <a:off x="413035" y="1721015"/>
            <a:ext cx="4151778" cy="502061"/>
          </a:xfrm>
          <a:prstGeom prst="rect">
            <a:avLst/>
          </a:prstGeom>
        </p:spPr>
        <p:txBody>
          <a:bodyPr wrap="none">
            <a:spAutoFit/>
          </a:bodyPr>
          <a:lstStyle/>
          <a:p>
            <a:pPr lvl="0" indent="57600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（二）实现学习上的转变</a:t>
            </a:r>
          </a:p>
        </p:txBody>
      </p:sp>
      <p:sp>
        <p:nvSpPr>
          <p:cNvPr id="7" name="矩形 6"/>
          <p:cNvSpPr/>
          <p:nvPr/>
        </p:nvSpPr>
        <p:spPr>
          <a:xfrm>
            <a:off x="893791" y="2338698"/>
            <a:ext cx="3102131"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2</a:t>
            </a:r>
            <a:r>
              <a:rPr lang="zh-CN" altLang="en-US" sz="2300" dirty="0">
                <a:solidFill>
                  <a:prstClr val="black"/>
                </a:solidFill>
                <a:latin typeface="华文中宋" panose="02010600040101010101" pitchFamily="2" charset="-122"/>
                <a:ea typeface="华文中宋" panose="02010600040101010101" pitchFamily="2" charset="-122"/>
              </a:rPr>
              <a:t>．学习方式的转变</a:t>
            </a:r>
          </a:p>
        </p:txBody>
      </p:sp>
      <p:grpSp>
        <p:nvGrpSpPr>
          <p:cNvPr id="11" name="组合 10"/>
          <p:cNvGrpSpPr/>
          <p:nvPr/>
        </p:nvGrpSpPr>
        <p:grpSpPr>
          <a:xfrm>
            <a:off x="158089" y="2676610"/>
            <a:ext cx="1173843" cy="4181389"/>
            <a:chOff x="158089" y="2676610"/>
            <a:chExt cx="1173843" cy="4181389"/>
          </a:xfrm>
        </p:grpSpPr>
        <p:sp>
          <p:nvSpPr>
            <p:cNvPr id="10" name="右箭头 9"/>
            <p:cNvSpPr/>
            <p:nvPr/>
          </p:nvSpPr>
          <p:spPr>
            <a:xfrm>
              <a:off x="158089" y="2676610"/>
              <a:ext cx="1173843" cy="4181389"/>
            </a:xfrm>
            <a:prstGeom prst="rightArrow">
              <a:avLst>
                <a:gd name="adj1" fmla="val 77097"/>
                <a:gd name="adj2" fmla="val 5226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a:p>
          </p:txBody>
        </p:sp>
        <p:sp>
          <p:nvSpPr>
            <p:cNvPr id="9" name="矩形 8"/>
            <p:cNvSpPr/>
            <p:nvPr/>
          </p:nvSpPr>
          <p:spPr>
            <a:xfrm>
              <a:off x="218216" y="3150192"/>
              <a:ext cx="849133" cy="3234219"/>
            </a:xfrm>
            <a:prstGeom prst="rect">
              <a:avLst/>
            </a:prstGeom>
          </p:spPr>
          <p:txBody>
            <a:bodyPr wrap="square">
              <a:spAutoFit/>
            </a:bodyPr>
            <a:lstStyle/>
            <a:p>
              <a:pPr>
                <a:lnSpc>
                  <a:spcPts val="3500"/>
                </a:lnSpc>
                <a:spcAft>
                  <a:spcPts val="0"/>
                </a:spcAft>
              </a:pPr>
              <a:r>
                <a:rPr lang="zh-CN" altLang="zh-CN" sz="2400" dirty="0">
                  <a:solidFill>
                    <a:prstClr val="black"/>
                  </a:solidFill>
                  <a:latin typeface="华文中宋" panose="02010600040101010101" pitchFamily="2" charset="-122"/>
                  <a:ea typeface="华文中宋" panose="02010600040101010101" pitchFamily="2" charset="-122"/>
                </a:rPr>
                <a:t>大学学习与中学有哪些不同呢？</a:t>
              </a:r>
            </a:p>
          </p:txBody>
        </p:sp>
      </p:grpSp>
      <p:sp>
        <p:nvSpPr>
          <p:cNvPr id="15" name="TextBox 17"/>
          <p:cNvSpPr txBox="1"/>
          <p:nvPr/>
        </p:nvSpPr>
        <p:spPr>
          <a:xfrm>
            <a:off x="6533669" y="158141"/>
            <a:ext cx="2082038" cy="369332"/>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1800" b="1" i="0" u="none" strike="noStrike" kern="0" cap="none" spc="0" normalizeH="0" baseline="0" noProof="0" dirty="0" smtClean="0">
                <a:ln>
                  <a:noFill/>
                </a:ln>
                <a:solidFill>
                  <a:srgbClr val="4F81BD"/>
                </a:solidFill>
                <a:effectLst/>
                <a:uLnTx/>
                <a:uFillTx/>
                <a:latin typeface="微软雅黑" pitchFamily="34" charset="-122"/>
                <a:ea typeface="微软雅黑" pitchFamily="34" charset="-122"/>
              </a:rPr>
              <a:t>核心理念系统</a:t>
            </a:r>
          </a:p>
        </p:txBody>
      </p:sp>
      <p:sp>
        <p:nvSpPr>
          <p:cNvPr id="16" name="TextBox 18"/>
          <p:cNvSpPr txBox="1"/>
          <p:nvPr/>
        </p:nvSpPr>
        <p:spPr>
          <a:xfrm>
            <a:off x="8882797" y="-311731"/>
            <a:ext cx="288132" cy="356646"/>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smtClean="0">
                <a:ln>
                  <a:noFill/>
                </a:ln>
                <a:solidFill>
                  <a:prstClr val="white"/>
                </a:solidFill>
                <a:effectLst/>
                <a:uLnTx/>
                <a:uFillTx/>
                <a:latin typeface="Arial" pitchFamily="34" charset="0"/>
                <a:ea typeface="微软雅黑" pitchFamily="34" charset="-122"/>
                <a:cs typeface="Arial" pitchFamily="34" charset="0"/>
              </a:rPr>
              <a:t>1</a:t>
            </a:r>
            <a:endParaRPr kumimoji="0" lang="zh-CN" altLang="en-US" sz="2400" b="1" i="0" u="none" strike="noStrike" kern="0" cap="none" spc="0" normalizeH="0" baseline="0" noProof="0" dirty="0" smtClean="0">
              <a:ln>
                <a:noFill/>
              </a:ln>
              <a:solidFill>
                <a:prstClr val="white"/>
              </a:solidFill>
              <a:effectLst/>
              <a:uLnTx/>
              <a:uFillTx/>
              <a:latin typeface="Arial" pitchFamily="34" charset="0"/>
              <a:ea typeface="微软雅黑" pitchFamily="34" charset="-122"/>
              <a:cs typeface="Arial" pitchFamily="34" charset="0"/>
            </a:endParaRPr>
          </a:p>
        </p:txBody>
      </p:sp>
      <p:grpSp>
        <p:nvGrpSpPr>
          <p:cNvPr id="13" name="组合 12"/>
          <p:cNvGrpSpPr/>
          <p:nvPr/>
        </p:nvGrpSpPr>
        <p:grpSpPr>
          <a:xfrm>
            <a:off x="1527938" y="2933923"/>
            <a:ext cx="10397362" cy="3666758"/>
            <a:chOff x="1527938" y="2933923"/>
            <a:chExt cx="10397362" cy="3666758"/>
          </a:xfrm>
        </p:grpSpPr>
        <p:sp>
          <p:nvSpPr>
            <p:cNvPr id="17" name="对角圆角矩形 16"/>
            <p:cNvSpPr/>
            <p:nvPr/>
          </p:nvSpPr>
          <p:spPr>
            <a:xfrm>
              <a:off x="1527938" y="2933923"/>
              <a:ext cx="10397362" cy="3666758"/>
            </a:xfrm>
            <a:prstGeom prst="round2DiagRect">
              <a:avLst>
                <a:gd name="adj1" fmla="val 31884"/>
                <a:gd name="adj2" fmla="val 0"/>
              </a:avLst>
            </a:prstGeom>
            <a:solidFill>
              <a:schemeClr val="bg1"/>
            </a:solidFill>
            <a:ln w="57150">
              <a:solidFill>
                <a:srgbClr val="558ED5"/>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2222</a:t>
              </a:r>
              <a:endParaRPr lang="zh-CN" altLang="en-US" dirty="0"/>
            </a:p>
          </p:txBody>
        </p:sp>
        <p:sp>
          <p:nvSpPr>
            <p:cNvPr id="18" name="单圆角矩形 17"/>
            <p:cNvSpPr/>
            <p:nvPr/>
          </p:nvSpPr>
          <p:spPr>
            <a:xfrm rot="10800000" flipH="1">
              <a:off x="1734560" y="3856647"/>
              <a:ext cx="9943089" cy="2543718"/>
            </a:xfrm>
            <a:prstGeom prst="round1Rect">
              <a:avLst>
                <a:gd name="adj" fmla="val 43260"/>
              </a:avLst>
            </a:prstGeom>
            <a:solidFill>
              <a:srgbClr val="4F81BD"/>
            </a:solidFill>
            <a:ln>
              <a:solidFill>
                <a:srgbClr val="558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734560" y="3943815"/>
              <a:ext cx="9836647" cy="2336537"/>
            </a:xfrm>
            <a:prstGeom prst="rect">
              <a:avLst/>
            </a:prstGeom>
          </p:spPr>
          <p:txBody>
            <a:bodyPr wrap="square">
              <a:spAutoFit/>
            </a:bodyPr>
            <a:lstStyle/>
            <a:p>
              <a:pPr indent="576000">
                <a:lnSpc>
                  <a:spcPts val="3500"/>
                </a:lnSpc>
                <a:spcAft>
                  <a:spcPts val="0"/>
                </a:spcAft>
              </a:pPr>
              <a:r>
                <a:rPr lang="zh-CN" altLang="zh-CN" sz="2400" dirty="0" smtClean="0">
                  <a:solidFill>
                    <a:prstClr val="black"/>
                  </a:solidFill>
                  <a:latin typeface="华文中宋" panose="02010600040101010101" pitchFamily="2" charset="-122"/>
                  <a:ea typeface="华文中宋" panose="02010600040101010101" pitchFamily="2" charset="-122"/>
                </a:rPr>
                <a:t>大学</a:t>
              </a:r>
              <a:r>
                <a:rPr lang="zh-CN" altLang="zh-CN" sz="2400" dirty="0">
                  <a:solidFill>
                    <a:prstClr val="black"/>
                  </a:solidFill>
                  <a:latin typeface="华文中宋" panose="02010600040101010101" pitchFamily="2" charset="-122"/>
                  <a:ea typeface="华文中宋" panose="02010600040101010101" pitchFamily="2" charset="-122"/>
                </a:rPr>
                <a:t>学习，自己可掌控的自由度增加了。一是自由时间相对增多，如何掌控，我们提出要养成勤奋的习惯，每天多做</a:t>
              </a:r>
              <a:r>
                <a:rPr lang="en-US" altLang="zh-CN" sz="2400" dirty="0">
                  <a:solidFill>
                    <a:prstClr val="black"/>
                  </a:solidFill>
                  <a:latin typeface="华文中宋" panose="02010600040101010101" pitchFamily="2" charset="-122"/>
                  <a:ea typeface="华文中宋" panose="02010600040101010101" pitchFamily="2" charset="-122"/>
                </a:rPr>
                <a:t>2</a:t>
              </a:r>
              <a:r>
                <a:rPr lang="zh-CN" altLang="zh-CN" sz="2400" dirty="0">
                  <a:solidFill>
                    <a:prstClr val="black"/>
                  </a:solidFill>
                  <a:latin typeface="华文中宋" panose="02010600040101010101" pitchFamily="2" charset="-122"/>
                  <a:ea typeface="华文中宋" panose="02010600040101010101" pitchFamily="2" charset="-122"/>
                </a:rPr>
                <a:t>小时；二是学习的选择性相对增强，如何选择，我们提出“合格加特长”的模式，对基本课程和其他基本要求要合格，然后按照自己的兴趣和灵感去做好选择、扬长发展，看哪些课外书、加入什么社团，参加哪些实践，都由自己决定。</a:t>
              </a:r>
            </a:p>
          </p:txBody>
        </p:sp>
        <p:sp>
          <p:nvSpPr>
            <p:cNvPr id="20" name="矩形 19"/>
            <p:cNvSpPr/>
            <p:nvPr/>
          </p:nvSpPr>
          <p:spPr>
            <a:xfrm>
              <a:off x="2047676" y="3053691"/>
              <a:ext cx="9210413" cy="830997"/>
            </a:xfrm>
            <a:prstGeom prst="rect">
              <a:avLst/>
            </a:prstGeom>
          </p:spPr>
          <p:txBody>
            <a:bodyPr wrap="square">
              <a:spAutoFit/>
            </a:bodyPr>
            <a:lstStyle/>
            <a:p>
              <a:r>
                <a:rPr lang="zh-CN" altLang="zh-CN" sz="2400" dirty="0">
                  <a:solidFill>
                    <a:prstClr val="black"/>
                  </a:solidFill>
                  <a:latin typeface="华文中宋" panose="02010600040101010101" pitchFamily="2" charset="-122"/>
                  <a:ea typeface="华文中宋" panose="02010600040101010101" pitchFamily="2" charset="-122"/>
                </a:rPr>
                <a:t>（</a:t>
              </a:r>
              <a:r>
                <a:rPr lang="en-US" altLang="zh-CN" sz="2400" dirty="0">
                  <a:solidFill>
                    <a:prstClr val="black"/>
                  </a:solidFill>
                  <a:latin typeface="华文中宋" panose="02010600040101010101" pitchFamily="2" charset="-122"/>
                  <a:ea typeface="华文中宋" panose="02010600040101010101" pitchFamily="2" charset="-122"/>
                </a:rPr>
                <a:t>1</a:t>
              </a:r>
              <a:r>
                <a:rPr lang="zh-CN" altLang="zh-CN" sz="2400" dirty="0">
                  <a:solidFill>
                    <a:prstClr val="black"/>
                  </a:solidFill>
                  <a:latin typeface="华文中宋" panose="02010600040101010101" pitchFamily="2" charset="-122"/>
                  <a:ea typeface="华文中宋" panose="02010600040101010101" pitchFamily="2" charset="-122"/>
                </a:rPr>
                <a:t>）强调自主性学习，做自己学习的主人，优化学习的状态，锻炼自学能力。</a:t>
              </a:r>
              <a:endParaRPr lang="zh-CN" altLang="en-US" dirty="0"/>
            </a:p>
          </p:txBody>
        </p:sp>
      </p:grpSp>
    </p:spTree>
    <p:extLst>
      <p:ext uri="{BB962C8B-B14F-4D97-AF65-F5344CB8AC3E}">
        <p14:creationId xmlns="" xmlns:p14="http://schemas.microsoft.com/office/powerpoint/2010/main" val="1765014931"/>
      </p:ext>
    </p:extLst>
  </p:cSld>
  <p:clrMapOvr>
    <a:masterClrMapping/>
  </p:clrMapOvr>
  <p:transition spd="med">
    <p:pull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3"/>
            <a:ext cx="2874200" cy="573087"/>
            <a:chOff x="1136467" y="1979059"/>
            <a:chExt cx="2874352" cy="573256"/>
          </a:xfrm>
        </p:grpSpPr>
        <p:sp>
          <p:nvSpPr>
            <p:cNvPr id="4"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5"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6" name="矩形 5"/>
          <p:cNvSpPr/>
          <p:nvPr/>
        </p:nvSpPr>
        <p:spPr>
          <a:xfrm>
            <a:off x="413035" y="1721015"/>
            <a:ext cx="4151778" cy="502061"/>
          </a:xfrm>
          <a:prstGeom prst="rect">
            <a:avLst/>
          </a:prstGeom>
        </p:spPr>
        <p:txBody>
          <a:bodyPr wrap="none">
            <a:spAutoFit/>
          </a:bodyPr>
          <a:lstStyle/>
          <a:p>
            <a:pPr lvl="0" indent="57600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（二）实现学习上的转变</a:t>
            </a:r>
          </a:p>
        </p:txBody>
      </p:sp>
      <p:sp>
        <p:nvSpPr>
          <p:cNvPr id="7" name="矩形 6"/>
          <p:cNvSpPr/>
          <p:nvPr/>
        </p:nvSpPr>
        <p:spPr>
          <a:xfrm>
            <a:off x="893791" y="2338698"/>
            <a:ext cx="3102131"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2</a:t>
            </a:r>
            <a:r>
              <a:rPr lang="zh-CN" altLang="en-US" sz="2300" dirty="0">
                <a:solidFill>
                  <a:prstClr val="black"/>
                </a:solidFill>
                <a:latin typeface="华文中宋" panose="02010600040101010101" pitchFamily="2" charset="-122"/>
                <a:ea typeface="华文中宋" panose="02010600040101010101" pitchFamily="2" charset="-122"/>
              </a:rPr>
              <a:t>．学习方式的转变</a:t>
            </a:r>
          </a:p>
        </p:txBody>
      </p:sp>
      <p:sp>
        <p:nvSpPr>
          <p:cNvPr id="48" name="圆角矩形 47"/>
          <p:cNvSpPr/>
          <p:nvPr/>
        </p:nvSpPr>
        <p:spPr>
          <a:xfrm>
            <a:off x="289334" y="2807134"/>
            <a:ext cx="5760000" cy="3960000"/>
          </a:xfrm>
          <a:prstGeom prst="roundRect">
            <a:avLst>
              <a:gd name="adj" fmla="val 3149"/>
            </a:avLst>
          </a:prstGeom>
          <a:solidFill>
            <a:sysClr val="window" lastClr="FFFFFF"/>
          </a:solidFill>
          <a:ln w="25400" cap="flat" cmpd="sng" algn="ctr">
            <a:solidFill>
              <a:sysClr val="window" lastClr="FFFFFF">
                <a:lumMod val="75000"/>
              </a:sysClr>
            </a:solidFill>
            <a:prstDash val="soli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49" name="圆角矩形 48"/>
          <p:cNvSpPr/>
          <p:nvPr/>
        </p:nvSpPr>
        <p:spPr>
          <a:xfrm>
            <a:off x="6151288" y="2794124"/>
            <a:ext cx="5760000" cy="3960000"/>
          </a:xfrm>
          <a:prstGeom prst="roundRect">
            <a:avLst>
              <a:gd name="adj" fmla="val 3149"/>
            </a:avLst>
          </a:prstGeom>
          <a:solidFill>
            <a:sysClr val="window" lastClr="FFFFFF"/>
          </a:solidFill>
          <a:ln w="25400" cap="flat" cmpd="sng" algn="ctr">
            <a:solidFill>
              <a:sysClr val="window" lastClr="FFFFFF">
                <a:lumMod val="75000"/>
              </a:sysClr>
            </a:solidFill>
            <a:prstDash val="soli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nvGrpSpPr>
          <p:cNvPr id="50" name="组合 49"/>
          <p:cNvGrpSpPr/>
          <p:nvPr/>
        </p:nvGrpSpPr>
        <p:grpSpPr>
          <a:xfrm>
            <a:off x="5896920" y="3466410"/>
            <a:ext cx="373967" cy="298839"/>
            <a:chOff x="4362952" y="2128452"/>
            <a:chExt cx="373967" cy="298839"/>
          </a:xfrm>
        </p:grpSpPr>
        <p:grpSp>
          <p:nvGrpSpPr>
            <p:cNvPr id="51" name="组合 50"/>
            <p:cNvGrpSpPr/>
            <p:nvPr/>
          </p:nvGrpSpPr>
          <p:grpSpPr>
            <a:xfrm>
              <a:off x="4362952" y="2128452"/>
              <a:ext cx="373967" cy="97344"/>
              <a:chOff x="4345371" y="2115042"/>
              <a:chExt cx="433995" cy="112970"/>
            </a:xfrm>
          </p:grpSpPr>
          <p:sp>
            <p:nvSpPr>
              <p:cNvPr id="56" name="椭圆 55"/>
              <p:cNvSpPr/>
              <p:nvPr/>
            </p:nvSpPr>
            <p:spPr>
              <a:xfrm>
                <a:off x="4683477" y="2115042"/>
                <a:ext cx="95889" cy="107636"/>
              </a:xfrm>
              <a:prstGeom prst="ellipse">
                <a:avLst/>
              </a:prstGeom>
              <a:gradFill flip="none" rotWithShape="1">
                <a:gsLst>
                  <a:gs pos="51000">
                    <a:sysClr val="windowText" lastClr="000000">
                      <a:lumMod val="65000"/>
                      <a:lumOff val="35000"/>
                    </a:sysClr>
                  </a:gs>
                  <a:gs pos="20000">
                    <a:sysClr val="window" lastClr="FFFFFF">
                      <a:lumMod val="50000"/>
                    </a:sysClr>
                  </a:gs>
                  <a:gs pos="86000">
                    <a:sysClr val="window" lastClr="FFFFFF">
                      <a:lumMod val="65000"/>
                    </a:sysClr>
                  </a:gs>
                </a:gsLst>
                <a:path path="circle">
                  <a:fillToRect l="100000" t="100000"/>
                </a:path>
                <a:tileRect r="-100000" b="-100000"/>
              </a:gradFill>
              <a:ln w="12700" cap="flat" cmpd="sng" algn="ctr">
                <a:solidFill>
                  <a:sysClr val="window" lastClr="FFFFFF">
                    <a:lumMod val="6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57" name="椭圆 56"/>
              <p:cNvSpPr/>
              <p:nvPr/>
            </p:nvSpPr>
            <p:spPr>
              <a:xfrm>
                <a:off x="4345371" y="2120376"/>
                <a:ext cx="95889" cy="107636"/>
              </a:xfrm>
              <a:prstGeom prst="ellipse">
                <a:avLst/>
              </a:prstGeom>
              <a:gradFill flip="none" rotWithShape="1">
                <a:gsLst>
                  <a:gs pos="51000">
                    <a:sysClr val="windowText" lastClr="000000">
                      <a:lumMod val="65000"/>
                      <a:lumOff val="35000"/>
                    </a:sysClr>
                  </a:gs>
                  <a:gs pos="20000">
                    <a:sysClr val="window" lastClr="FFFFFF">
                      <a:lumMod val="50000"/>
                    </a:sysClr>
                  </a:gs>
                  <a:gs pos="86000">
                    <a:sysClr val="window" lastClr="FFFFFF">
                      <a:lumMod val="65000"/>
                    </a:sysClr>
                  </a:gs>
                </a:gsLst>
                <a:path path="circle">
                  <a:fillToRect l="100000" t="100000"/>
                </a:path>
                <a:tileRect r="-100000" b="-100000"/>
              </a:gradFill>
              <a:ln w="12700" cap="flat" cmpd="sng" algn="ctr">
                <a:solidFill>
                  <a:sysClr val="window" lastClr="FFFFFF">
                    <a:lumMod val="6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58" name="矩形 57"/>
              <p:cNvSpPr/>
              <p:nvPr/>
            </p:nvSpPr>
            <p:spPr>
              <a:xfrm>
                <a:off x="4391601" y="2132856"/>
                <a:ext cx="360040" cy="72008"/>
              </a:xfrm>
              <a:prstGeom prst="rect">
                <a:avLst/>
              </a:prstGeom>
              <a:gradFill flip="none" rotWithShape="1">
                <a:gsLst>
                  <a:gs pos="57000">
                    <a:sysClr val="window" lastClr="FFFFFF">
                      <a:lumMod val="85000"/>
                    </a:sysClr>
                  </a:gs>
                  <a:gs pos="9000">
                    <a:sysClr val="window" lastClr="FFFFFF">
                      <a:lumMod val="50000"/>
                    </a:sysClr>
                  </a:gs>
                  <a:gs pos="98000">
                    <a:sysClr val="window" lastClr="FFFFFF">
                      <a:lumMod val="65000"/>
                    </a:sysClr>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grpSp>
          <p:nvGrpSpPr>
            <p:cNvPr id="52" name="组合 51"/>
            <p:cNvGrpSpPr/>
            <p:nvPr/>
          </p:nvGrpSpPr>
          <p:grpSpPr>
            <a:xfrm>
              <a:off x="4362952" y="2329947"/>
              <a:ext cx="373967" cy="97344"/>
              <a:chOff x="4345371" y="2115042"/>
              <a:chExt cx="433995" cy="112970"/>
            </a:xfrm>
          </p:grpSpPr>
          <p:sp>
            <p:nvSpPr>
              <p:cNvPr id="53" name="椭圆 52"/>
              <p:cNvSpPr/>
              <p:nvPr/>
            </p:nvSpPr>
            <p:spPr>
              <a:xfrm>
                <a:off x="4683477" y="2115042"/>
                <a:ext cx="95889" cy="107636"/>
              </a:xfrm>
              <a:prstGeom prst="ellipse">
                <a:avLst/>
              </a:prstGeom>
              <a:gradFill flip="none" rotWithShape="1">
                <a:gsLst>
                  <a:gs pos="51000">
                    <a:sysClr val="windowText" lastClr="000000">
                      <a:lumMod val="65000"/>
                      <a:lumOff val="35000"/>
                    </a:sysClr>
                  </a:gs>
                  <a:gs pos="20000">
                    <a:sysClr val="window" lastClr="FFFFFF">
                      <a:lumMod val="50000"/>
                    </a:sysClr>
                  </a:gs>
                  <a:gs pos="86000">
                    <a:sysClr val="window" lastClr="FFFFFF">
                      <a:lumMod val="65000"/>
                    </a:sysClr>
                  </a:gs>
                </a:gsLst>
                <a:path path="circle">
                  <a:fillToRect l="100000" t="100000"/>
                </a:path>
                <a:tileRect r="-100000" b="-100000"/>
              </a:gradFill>
              <a:ln w="12700" cap="flat" cmpd="sng" algn="ctr">
                <a:solidFill>
                  <a:sysClr val="window" lastClr="FFFFFF">
                    <a:lumMod val="6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54" name="椭圆 53"/>
              <p:cNvSpPr/>
              <p:nvPr/>
            </p:nvSpPr>
            <p:spPr>
              <a:xfrm>
                <a:off x="4345371" y="2120376"/>
                <a:ext cx="95889" cy="107636"/>
              </a:xfrm>
              <a:prstGeom prst="ellipse">
                <a:avLst/>
              </a:prstGeom>
              <a:gradFill flip="none" rotWithShape="1">
                <a:gsLst>
                  <a:gs pos="51000">
                    <a:sysClr val="windowText" lastClr="000000">
                      <a:lumMod val="65000"/>
                      <a:lumOff val="35000"/>
                    </a:sysClr>
                  </a:gs>
                  <a:gs pos="20000">
                    <a:sysClr val="window" lastClr="FFFFFF">
                      <a:lumMod val="50000"/>
                    </a:sysClr>
                  </a:gs>
                  <a:gs pos="86000">
                    <a:sysClr val="window" lastClr="FFFFFF">
                      <a:lumMod val="65000"/>
                    </a:sysClr>
                  </a:gs>
                </a:gsLst>
                <a:path path="circle">
                  <a:fillToRect l="100000" t="100000"/>
                </a:path>
                <a:tileRect r="-100000" b="-100000"/>
              </a:gradFill>
              <a:ln w="12700" cap="flat" cmpd="sng" algn="ctr">
                <a:solidFill>
                  <a:sysClr val="window" lastClr="FFFFFF">
                    <a:lumMod val="6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55" name="矩形 54"/>
              <p:cNvSpPr/>
              <p:nvPr/>
            </p:nvSpPr>
            <p:spPr>
              <a:xfrm>
                <a:off x="4391601" y="2132856"/>
                <a:ext cx="360040" cy="72008"/>
              </a:xfrm>
              <a:prstGeom prst="rect">
                <a:avLst/>
              </a:prstGeom>
              <a:gradFill flip="none" rotWithShape="1">
                <a:gsLst>
                  <a:gs pos="57000">
                    <a:sysClr val="window" lastClr="FFFFFF">
                      <a:lumMod val="85000"/>
                    </a:sysClr>
                  </a:gs>
                  <a:gs pos="9000">
                    <a:sysClr val="window" lastClr="FFFFFF">
                      <a:lumMod val="50000"/>
                    </a:sysClr>
                  </a:gs>
                  <a:gs pos="98000">
                    <a:sysClr val="window" lastClr="FFFFFF">
                      <a:lumMod val="65000"/>
                    </a:sysClr>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grpSp>
      <p:grpSp>
        <p:nvGrpSpPr>
          <p:cNvPr id="59" name="组合 58"/>
          <p:cNvGrpSpPr/>
          <p:nvPr/>
        </p:nvGrpSpPr>
        <p:grpSpPr>
          <a:xfrm>
            <a:off x="5896920" y="5715495"/>
            <a:ext cx="373967" cy="298838"/>
            <a:chOff x="4362952" y="4377537"/>
            <a:chExt cx="373967" cy="298838"/>
          </a:xfrm>
        </p:grpSpPr>
        <p:grpSp>
          <p:nvGrpSpPr>
            <p:cNvPr id="60" name="组合 59"/>
            <p:cNvGrpSpPr/>
            <p:nvPr/>
          </p:nvGrpSpPr>
          <p:grpSpPr>
            <a:xfrm>
              <a:off x="4362952" y="4377537"/>
              <a:ext cx="373967" cy="97344"/>
              <a:chOff x="4345371" y="2115042"/>
              <a:chExt cx="433995" cy="112970"/>
            </a:xfrm>
          </p:grpSpPr>
          <p:sp>
            <p:nvSpPr>
              <p:cNvPr id="65" name="椭圆 64"/>
              <p:cNvSpPr/>
              <p:nvPr/>
            </p:nvSpPr>
            <p:spPr>
              <a:xfrm>
                <a:off x="4683477" y="2115042"/>
                <a:ext cx="95889" cy="107636"/>
              </a:xfrm>
              <a:prstGeom prst="ellipse">
                <a:avLst/>
              </a:prstGeom>
              <a:gradFill flip="none" rotWithShape="1">
                <a:gsLst>
                  <a:gs pos="51000">
                    <a:sysClr val="windowText" lastClr="000000">
                      <a:lumMod val="65000"/>
                      <a:lumOff val="35000"/>
                    </a:sysClr>
                  </a:gs>
                  <a:gs pos="20000">
                    <a:sysClr val="window" lastClr="FFFFFF">
                      <a:lumMod val="50000"/>
                    </a:sysClr>
                  </a:gs>
                  <a:gs pos="86000">
                    <a:sysClr val="window" lastClr="FFFFFF">
                      <a:lumMod val="65000"/>
                    </a:sysClr>
                  </a:gs>
                </a:gsLst>
                <a:path path="circle">
                  <a:fillToRect l="100000" t="100000"/>
                </a:path>
                <a:tileRect r="-100000" b="-100000"/>
              </a:gradFill>
              <a:ln w="12700" cap="flat" cmpd="sng" algn="ctr">
                <a:solidFill>
                  <a:sysClr val="window" lastClr="FFFFFF">
                    <a:lumMod val="6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66" name="椭圆 65"/>
              <p:cNvSpPr/>
              <p:nvPr/>
            </p:nvSpPr>
            <p:spPr>
              <a:xfrm>
                <a:off x="4345371" y="2120376"/>
                <a:ext cx="95889" cy="107636"/>
              </a:xfrm>
              <a:prstGeom prst="ellipse">
                <a:avLst/>
              </a:prstGeom>
              <a:gradFill flip="none" rotWithShape="1">
                <a:gsLst>
                  <a:gs pos="51000">
                    <a:sysClr val="windowText" lastClr="000000">
                      <a:lumMod val="65000"/>
                      <a:lumOff val="35000"/>
                    </a:sysClr>
                  </a:gs>
                  <a:gs pos="20000">
                    <a:sysClr val="window" lastClr="FFFFFF">
                      <a:lumMod val="50000"/>
                    </a:sysClr>
                  </a:gs>
                  <a:gs pos="86000">
                    <a:sysClr val="window" lastClr="FFFFFF">
                      <a:lumMod val="65000"/>
                    </a:sysClr>
                  </a:gs>
                </a:gsLst>
                <a:path path="circle">
                  <a:fillToRect l="100000" t="100000"/>
                </a:path>
                <a:tileRect r="-100000" b="-100000"/>
              </a:gradFill>
              <a:ln w="12700" cap="flat" cmpd="sng" algn="ctr">
                <a:solidFill>
                  <a:sysClr val="window" lastClr="FFFFFF">
                    <a:lumMod val="6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67" name="矩形 66"/>
              <p:cNvSpPr/>
              <p:nvPr/>
            </p:nvSpPr>
            <p:spPr>
              <a:xfrm>
                <a:off x="4391601" y="2132856"/>
                <a:ext cx="360040" cy="72008"/>
              </a:xfrm>
              <a:prstGeom prst="rect">
                <a:avLst/>
              </a:prstGeom>
              <a:gradFill flip="none" rotWithShape="1">
                <a:gsLst>
                  <a:gs pos="57000">
                    <a:sysClr val="window" lastClr="FFFFFF">
                      <a:lumMod val="85000"/>
                    </a:sysClr>
                  </a:gs>
                  <a:gs pos="9000">
                    <a:sysClr val="window" lastClr="FFFFFF">
                      <a:lumMod val="50000"/>
                    </a:sysClr>
                  </a:gs>
                  <a:gs pos="98000">
                    <a:sysClr val="window" lastClr="FFFFFF">
                      <a:lumMod val="65000"/>
                    </a:sysClr>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grpSp>
          <p:nvGrpSpPr>
            <p:cNvPr id="61" name="组合 60"/>
            <p:cNvGrpSpPr/>
            <p:nvPr/>
          </p:nvGrpSpPr>
          <p:grpSpPr>
            <a:xfrm>
              <a:off x="4362952" y="4579031"/>
              <a:ext cx="373967" cy="97344"/>
              <a:chOff x="4345371" y="2115042"/>
              <a:chExt cx="433995" cy="112970"/>
            </a:xfrm>
          </p:grpSpPr>
          <p:sp>
            <p:nvSpPr>
              <p:cNvPr id="62" name="椭圆 61"/>
              <p:cNvSpPr/>
              <p:nvPr/>
            </p:nvSpPr>
            <p:spPr>
              <a:xfrm>
                <a:off x="4683477" y="2115042"/>
                <a:ext cx="95889" cy="107636"/>
              </a:xfrm>
              <a:prstGeom prst="ellipse">
                <a:avLst/>
              </a:prstGeom>
              <a:gradFill flip="none" rotWithShape="1">
                <a:gsLst>
                  <a:gs pos="51000">
                    <a:sysClr val="windowText" lastClr="000000">
                      <a:lumMod val="65000"/>
                      <a:lumOff val="35000"/>
                    </a:sysClr>
                  </a:gs>
                  <a:gs pos="20000">
                    <a:sysClr val="window" lastClr="FFFFFF">
                      <a:lumMod val="50000"/>
                    </a:sysClr>
                  </a:gs>
                  <a:gs pos="86000">
                    <a:sysClr val="window" lastClr="FFFFFF">
                      <a:lumMod val="65000"/>
                    </a:sysClr>
                  </a:gs>
                </a:gsLst>
                <a:path path="circle">
                  <a:fillToRect l="100000" t="100000"/>
                </a:path>
                <a:tileRect r="-100000" b="-100000"/>
              </a:gradFill>
              <a:ln w="12700" cap="flat" cmpd="sng" algn="ctr">
                <a:solidFill>
                  <a:sysClr val="window" lastClr="FFFFFF">
                    <a:lumMod val="6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63" name="椭圆 62"/>
              <p:cNvSpPr/>
              <p:nvPr/>
            </p:nvSpPr>
            <p:spPr>
              <a:xfrm>
                <a:off x="4345371" y="2120376"/>
                <a:ext cx="95889" cy="107636"/>
              </a:xfrm>
              <a:prstGeom prst="ellipse">
                <a:avLst/>
              </a:prstGeom>
              <a:gradFill flip="none" rotWithShape="1">
                <a:gsLst>
                  <a:gs pos="51000">
                    <a:sysClr val="windowText" lastClr="000000">
                      <a:lumMod val="65000"/>
                      <a:lumOff val="35000"/>
                    </a:sysClr>
                  </a:gs>
                  <a:gs pos="20000">
                    <a:sysClr val="window" lastClr="FFFFFF">
                      <a:lumMod val="50000"/>
                    </a:sysClr>
                  </a:gs>
                  <a:gs pos="86000">
                    <a:sysClr val="window" lastClr="FFFFFF">
                      <a:lumMod val="65000"/>
                    </a:sysClr>
                  </a:gs>
                </a:gsLst>
                <a:path path="circle">
                  <a:fillToRect l="100000" t="100000"/>
                </a:path>
                <a:tileRect r="-100000" b="-100000"/>
              </a:gradFill>
              <a:ln w="12700" cap="flat" cmpd="sng" algn="ctr">
                <a:solidFill>
                  <a:sysClr val="window" lastClr="FFFFFF">
                    <a:lumMod val="6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64" name="矩形 63"/>
              <p:cNvSpPr/>
              <p:nvPr/>
            </p:nvSpPr>
            <p:spPr>
              <a:xfrm>
                <a:off x="4391601" y="2132856"/>
                <a:ext cx="360040" cy="72008"/>
              </a:xfrm>
              <a:prstGeom prst="rect">
                <a:avLst/>
              </a:prstGeom>
              <a:gradFill flip="none" rotWithShape="1">
                <a:gsLst>
                  <a:gs pos="57000">
                    <a:sysClr val="window" lastClr="FFFFFF">
                      <a:lumMod val="85000"/>
                    </a:sysClr>
                  </a:gs>
                  <a:gs pos="9000">
                    <a:sysClr val="window" lastClr="FFFFFF">
                      <a:lumMod val="50000"/>
                    </a:sysClr>
                  </a:gs>
                  <a:gs pos="98000">
                    <a:sysClr val="window" lastClr="FFFFFF">
                      <a:lumMod val="65000"/>
                    </a:sysClr>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grpSp>
      <p:grpSp>
        <p:nvGrpSpPr>
          <p:cNvPr id="68" name="组合 67"/>
          <p:cNvGrpSpPr/>
          <p:nvPr/>
        </p:nvGrpSpPr>
        <p:grpSpPr>
          <a:xfrm>
            <a:off x="5363842" y="4056411"/>
            <a:ext cx="1472939" cy="1472939"/>
            <a:chOff x="3829874" y="2718453"/>
            <a:chExt cx="1472939" cy="1472939"/>
          </a:xfrm>
        </p:grpSpPr>
        <p:sp>
          <p:nvSpPr>
            <p:cNvPr id="69" name="椭圆 68"/>
            <p:cNvSpPr/>
            <p:nvPr/>
          </p:nvSpPr>
          <p:spPr>
            <a:xfrm>
              <a:off x="3829874" y="2718453"/>
              <a:ext cx="1472939" cy="1472939"/>
            </a:xfrm>
            <a:prstGeom prst="ellipse">
              <a:avLst/>
            </a:prstGeom>
            <a:solidFill>
              <a:sysClr val="window" lastClr="FFFFFF">
                <a:lumMod val="85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nvGrpSpPr>
            <p:cNvPr id="70" name="组合 69"/>
            <p:cNvGrpSpPr/>
            <p:nvPr/>
          </p:nvGrpSpPr>
          <p:grpSpPr>
            <a:xfrm>
              <a:off x="3916635" y="2807075"/>
              <a:ext cx="1304638" cy="1304638"/>
              <a:chOff x="3469729" y="2561547"/>
              <a:chExt cx="1813954" cy="1813954"/>
            </a:xfrm>
          </p:grpSpPr>
          <p:grpSp>
            <p:nvGrpSpPr>
              <p:cNvPr id="72" name="组合 71"/>
              <p:cNvGrpSpPr/>
              <p:nvPr/>
            </p:nvGrpSpPr>
            <p:grpSpPr>
              <a:xfrm rot="1267204">
                <a:off x="3469729" y="2561547"/>
                <a:ext cx="1813954" cy="1813954"/>
                <a:chOff x="3518404" y="1580443"/>
                <a:chExt cx="1276350" cy="1276350"/>
              </a:xfrm>
            </p:grpSpPr>
            <p:sp>
              <p:nvSpPr>
                <p:cNvPr id="74" name="椭圆 73"/>
                <p:cNvSpPr/>
                <p:nvPr/>
              </p:nvSpPr>
              <p:spPr bwMode="auto">
                <a:xfrm>
                  <a:off x="3518404" y="1580443"/>
                  <a:ext cx="1276350" cy="1276350"/>
                </a:xfrm>
                <a:prstGeom prst="ellipse">
                  <a:avLst/>
                </a:prstGeom>
                <a:gradFill flip="none" rotWithShape="1">
                  <a:gsLst>
                    <a:gs pos="0">
                      <a:srgbClr val="DAED23"/>
                    </a:gs>
                    <a:gs pos="47000">
                      <a:srgbClr val="C1D31B"/>
                    </a:gs>
                    <a:gs pos="82000">
                      <a:srgbClr val="809B1D"/>
                    </a:gs>
                  </a:gsLst>
                  <a:path path="circle">
                    <a:fillToRect r="100000" b="100000"/>
                  </a:path>
                  <a:tileRect l="-100000" t="-100000"/>
                </a:gradFill>
                <a:ln w="6350" cap="flat" cmpd="sng" algn="ctr">
                  <a:solidFill>
                    <a:srgbClr val="9BBB59"/>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75" name="椭圆 74"/>
                <p:cNvSpPr/>
                <p:nvPr/>
              </p:nvSpPr>
              <p:spPr bwMode="auto">
                <a:xfrm rot="20122633">
                  <a:off x="3974016" y="2569456"/>
                  <a:ext cx="774700" cy="266700"/>
                </a:xfrm>
                <a:prstGeom prst="ellipse">
                  <a:avLst/>
                </a:prstGeom>
                <a:gradFill flip="none" rotWithShape="1">
                  <a:gsLst>
                    <a:gs pos="0">
                      <a:sysClr val="window" lastClr="FFFFFF">
                        <a:alpha val="55000"/>
                      </a:sysClr>
                    </a:gs>
                    <a:gs pos="50000">
                      <a:sysClr val="window" lastClr="FFFFFF">
                        <a:shade val="67500"/>
                        <a:satMod val="115000"/>
                        <a:alpha val="12000"/>
                      </a:sysClr>
                    </a:gs>
                    <a:gs pos="100000">
                      <a:sysClr val="window" lastClr="FFFFFF">
                        <a:shade val="100000"/>
                        <a:satMod val="115000"/>
                        <a:alpha val="0"/>
                      </a:sys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76" name="椭圆 75"/>
                <p:cNvSpPr/>
                <p:nvPr/>
              </p:nvSpPr>
              <p:spPr bwMode="auto">
                <a:xfrm rot="912585">
                  <a:off x="3692475" y="1631589"/>
                  <a:ext cx="838059" cy="838059"/>
                </a:xfrm>
                <a:prstGeom prst="ellipse">
                  <a:avLst/>
                </a:prstGeom>
                <a:gradFill flip="none" rotWithShape="1">
                  <a:gsLst>
                    <a:gs pos="0">
                      <a:sysClr val="window" lastClr="FFFFFF">
                        <a:alpha val="0"/>
                      </a:sysClr>
                    </a:gs>
                    <a:gs pos="16000">
                      <a:sysClr val="window" lastClr="FFFFFF">
                        <a:alpha val="51000"/>
                      </a:sysClr>
                    </a:gs>
                    <a:gs pos="30000">
                      <a:sysClr val="window" lastClr="FFFFFF">
                        <a:alpha val="0"/>
                      </a:sysClr>
                    </a:gs>
                  </a:gsLst>
                  <a:lin ang="2700000" scaled="1"/>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73" name="椭圆 72"/>
              <p:cNvSpPr/>
              <p:nvPr/>
            </p:nvSpPr>
            <p:spPr>
              <a:xfrm rot="1267204">
                <a:off x="3650263" y="2721047"/>
                <a:ext cx="1444213" cy="1444213"/>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sp>
          <p:nvSpPr>
            <p:cNvPr id="71" name="TextBox 41"/>
            <p:cNvSpPr txBox="1"/>
            <p:nvPr/>
          </p:nvSpPr>
          <p:spPr>
            <a:xfrm>
              <a:off x="4078851" y="3244914"/>
              <a:ext cx="92519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000" b="1" kern="0" noProof="0" dirty="0">
                  <a:solidFill>
                    <a:srgbClr val="9BBB59">
                      <a:lumMod val="75000"/>
                    </a:srgbClr>
                  </a:solidFill>
                  <a:latin typeface="微软雅黑" pitchFamily="34" charset="-122"/>
                  <a:ea typeface="微软雅黑" pitchFamily="34" charset="-122"/>
                </a:rPr>
                <a:t>知识</a:t>
              </a:r>
              <a:endParaRPr kumimoji="0" lang="zh-CN" altLang="en-US" sz="2000" b="1" i="0" u="none" strike="noStrike" kern="0" cap="none" spc="0" normalizeH="0" baseline="0" noProof="0" dirty="0" smtClean="0">
                <a:ln>
                  <a:noFill/>
                </a:ln>
                <a:solidFill>
                  <a:srgbClr val="9BBB59">
                    <a:lumMod val="75000"/>
                  </a:srgbClr>
                </a:solidFill>
                <a:effectLst/>
                <a:uLnTx/>
                <a:uFillTx/>
                <a:latin typeface="微软雅黑" pitchFamily="34" charset="-122"/>
                <a:ea typeface="微软雅黑" pitchFamily="34" charset="-122"/>
              </a:endParaRPr>
            </a:p>
          </p:txBody>
        </p:sp>
      </p:grpSp>
      <p:sp>
        <p:nvSpPr>
          <p:cNvPr id="84" name="矩形 83"/>
          <p:cNvSpPr/>
          <p:nvPr/>
        </p:nvSpPr>
        <p:spPr>
          <a:xfrm>
            <a:off x="321805" y="3844105"/>
            <a:ext cx="5091517" cy="2785378"/>
          </a:xfrm>
          <a:prstGeom prst="rect">
            <a:avLst/>
          </a:prstGeom>
        </p:spPr>
        <p:txBody>
          <a:bodyPr wrap="square">
            <a:spAutoFit/>
          </a:bodyPr>
          <a:lstStyle/>
          <a:p>
            <a:pPr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知识”二字，可以一分为二。“知”表示对信息的接收、获取和储存，而“识”则意味着识别、判断、分析、思考，是对信息的消化和处理。知是接受别人的东西，识是自我加工和运作。同样的信息被不同的人接收</a:t>
            </a:r>
            <a:r>
              <a:rPr lang="zh-CN" altLang="zh-CN" sz="2400" dirty="0" smtClean="0">
                <a:solidFill>
                  <a:prstClr val="black"/>
                </a:solidFill>
                <a:latin typeface="华文中宋" panose="02010600040101010101" pitchFamily="2" charset="-122"/>
                <a:ea typeface="华文中宋" panose="02010600040101010101" pitchFamily="2" charset="-122"/>
              </a:rPr>
              <a:t>，</a:t>
            </a:r>
            <a:endParaRPr lang="zh-CN" altLang="zh-CN" sz="2400" dirty="0">
              <a:solidFill>
                <a:prstClr val="black"/>
              </a:solidFill>
              <a:latin typeface="华文中宋" panose="02010600040101010101" pitchFamily="2" charset="-122"/>
              <a:ea typeface="华文中宋" panose="02010600040101010101" pitchFamily="2" charset="-122"/>
            </a:endParaRPr>
          </a:p>
        </p:txBody>
      </p:sp>
      <p:sp>
        <p:nvSpPr>
          <p:cNvPr id="12" name="矩形 11"/>
          <p:cNvSpPr/>
          <p:nvPr/>
        </p:nvSpPr>
        <p:spPr>
          <a:xfrm>
            <a:off x="321805" y="2940330"/>
            <a:ext cx="5015694" cy="830997"/>
          </a:xfrm>
          <a:prstGeom prst="rect">
            <a:avLst/>
          </a:prstGeom>
        </p:spPr>
        <p:txBody>
          <a:bodyPr wrap="square">
            <a:spAutoFit/>
          </a:bodyPr>
          <a:lstStyle/>
          <a:p>
            <a:r>
              <a:rPr lang="zh-CN" altLang="zh-CN" sz="2400" dirty="0">
                <a:solidFill>
                  <a:prstClr val="black"/>
                </a:solidFill>
                <a:latin typeface="华文中宋" panose="02010600040101010101" pitchFamily="2" charset="-122"/>
                <a:ea typeface="华文中宋" panose="02010600040101010101" pitchFamily="2" charset="-122"/>
              </a:rPr>
              <a:t>（</a:t>
            </a:r>
            <a:r>
              <a:rPr lang="en-US" altLang="zh-CN" sz="2400" dirty="0">
                <a:solidFill>
                  <a:prstClr val="black"/>
                </a:solidFill>
                <a:latin typeface="华文中宋" panose="02010600040101010101" pitchFamily="2" charset="-122"/>
                <a:ea typeface="华文中宋" panose="02010600040101010101" pitchFamily="2" charset="-122"/>
              </a:rPr>
              <a:t>2</a:t>
            </a:r>
            <a:r>
              <a:rPr lang="zh-CN" altLang="zh-CN" sz="2400" dirty="0">
                <a:solidFill>
                  <a:prstClr val="black"/>
                </a:solidFill>
                <a:latin typeface="华文中宋" panose="02010600040101010101" pitchFamily="2" charset="-122"/>
                <a:ea typeface="华文中宋" panose="02010600040101010101" pitchFamily="2" charset="-122"/>
              </a:rPr>
              <a:t>）注重创新性学习，强调知识重在“识”，提高学习的层次。</a:t>
            </a:r>
            <a:endParaRPr lang="zh-CN" altLang="en-US" dirty="0"/>
          </a:p>
        </p:txBody>
      </p:sp>
      <p:sp>
        <p:nvSpPr>
          <p:cNvPr id="85" name="矩形 84"/>
          <p:cNvSpPr/>
          <p:nvPr/>
        </p:nvSpPr>
        <p:spPr>
          <a:xfrm>
            <a:off x="6830317" y="3826683"/>
            <a:ext cx="5015001" cy="2785378"/>
          </a:xfrm>
          <a:prstGeom prst="rect">
            <a:avLst/>
          </a:prstGeom>
        </p:spPr>
        <p:txBody>
          <a:bodyPr wrap="square">
            <a:spAutoFit/>
          </a:bodyPr>
          <a:lstStyle/>
          <a:p>
            <a:pPr lvl="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会有不同的作用和效果，原因在于识的程度不同。知具有传承性，强调的是记住、接受、学到；而识则带有创新性，强调的是思考、分析、学深学活。如果说中学的学习重在获知，则大学的学习就要重在求识。</a:t>
            </a:r>
          </a:p>
        </p:txBody>
      </p:sp>
      <p:pic>
        <p:nvPicPr>
          <p:cNvPr id="86" name="Picture 3" descr="C:\TDDOWNLOAD\pencil.pn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flipH="1">
            <a:off x="11063188" y="2370074"/>
            <a:ext cx="848100" cy="848100"/>
          </a:xfrm>
          <a:prstGeom prst="rect">
            <a:avLst/>
          </a:prstGeom>
          <a:noFill/>
          <a:ln w="9525">
            <a:noFill/>
            <a:miter lim="800000"/>
            <a:headEnd/>
            <a:tailEnd/>
          </a:ln>
        </p:spPr>
      </p:pic>
    </p:spTree>
    <p:extLst>
      <p:ext uri="{BB962C8B-B14F-4D97-AF65-F5344CB8AC3E}">
        <p14:creationId xmlns="" xmlns:p14="http://schemas.microsoft.com/office/powerpoint/2010/main" val="170690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par>
                          <p:cTn id="10" fill="hold">
                            <p:stCondLst>
                              <p:cond delay="500"/>
                            </p:stCondLst>
                            <p:childTnLst>
                              <p:par>
                                <p:cTn id="11" presetID="12" presetClass="entr" presetSubtype="2"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p:tgtEl>
                                          <p:spTgt spid="48"/>
                                        </p:tgtEl>
                                        <p:attrNameLst>
                                          <p:attrName>ppt_x</p:attrName>
                                        </p:attrNameLst>
                                      </p:cBhvr>
                                      <p:tavLst>
                                        <p:tav tm="0">
                                          <p:val>
                                            <p:strVal val="#ppt_x+#ppt_w*1.125000"/>
                                          </p:val>
                                        </p:tav>
                                        <p:tav tm="100000">
                                          <p:val>
                                            <p:strVal val="#ppt_x"/>
                                          </p:val>
                                        </p:tav>
                                      </p:tavLst>
                                    </p:anim>
                                    <p:animEffect transition="in" filter="wipe(left)">
                                      <p:cBhvr>
                                        <p:cTn id="14" dur="500"/>
                                        <p:tgtEl>
                                          <p:spTgt spid="48"/>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p:tgtEl>
                                          <p:spTgt spid="49"/>
                                        </p:tgtEl>
                                        <p:attrNameLst>
                                          <p:attrName>ppt_x</p:attrName>
                                        </p:attrNameLst>
                                      </p:cBhvr>
                                      <p:tavLst>
                                        <p:tav tm="0">
                                          <p:val>
                                            <p:strVal val="#ppt_x-#ppt_w*1.125000"/>
                                          </p:val>
                                        </p:tav>
                                        <p:tav tm="100000">
                                          <p:val>
                                            <p:strVal val="#ppt_x"/>
                                          </p:val>
                                        </p:tav>
                                      </p:tavLst>
                                    </p:anim>
                                    <p:animEffect transition="in" filter="wipe(right)">
                                      <p:cBhvr>
                                        <p:cTn id="18" dur="500"/>
                                        <p:tgtEl>
                                          <p:spTgt spid="49"/>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p:cTn id="22" dur="500" fill="hold"/>
                                        <p:tgtEl>
                                          <p:spTgt spid="50"/>
                                        </p:tgtEl>
                                        <p:attrNameLst>
                                          <p:attrName>ppt_w</p:attrName>
                                        </p:attrNameLst>
                                      </p:cBhvr>
                                      <p:tavLst>
                                        <p:tav tm="0">
                                          <p:val>
                                            <p:fltVal val="0"/>
                                          </p:val>
                                        </p:tav>
                                        <p:tav tm="100000">
                                          <p:val>
                                            <p:strVal val="#ppt_w"/>
                                          </p:val>
                                        </p:tav>
                                      </p:tavLst>
                                    </p:anim>
                                    <p:anim calcmode="lin" valueType="num">
                                      <p:cBhvr>
                                        <p:cTn id="23" dur="500" fill="hold"/>
                                        <p:tgtEl>
                                          <p:spTgt spid="50"/>
                                        </p:tgtEl>
                                        <p:attrNameLst>
                                          <p:attrName>ppt_h</p:attrName>
                                        </p:attrNameLst>
                                      </p:cBhvr>
                                      <p:tavLst>
                                        <p:tav tm="0">
                                          <p:val>
                                            <p:fltVal val="0"/>
                                          </p:val>
                                        </p:tav>
                                        <p:tav tm="100000">
                                          <p:val>
                                            <p:strVal val="#ppt_h"/>
                                          </p:val>
                                        </p:tav>
                                      </p:tavLst>
                                    </p:anim>
                                    <p:animEffect transition="in" filter="fade">
                                      <p:cBhvr>
                                        <p:cTn id="24" dur="500"/>
                                        <p:tgtEl>
                                          <p:spTgt spid="50"/>
                                        </p:tgtEl>
                                      </p:cBhvr>
                                    </p:animEffect>
                                  </p:childTnLst>
                                </p:cTn>
                              </p:par>
                              <p:par>
                                <p:cTn id="25" presetID="53" presetClass="entr" presetSubtype="16"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childTnLst>
                          </p:cTn>
                        </p:par>
                        <p:par>
                          <p:cTn id="30" fill="hold">
                            <p:stCondLst>
                              <p:cond delay="1500"/>
                            </p:stCondLst>
                            <p:childTnLst>
                              <p:par>
                                <p:cTn id="31" presetID="23" presetClass="entr" presetSubtype="32" fill="hold" nodeType="afterEffect">
                                  <p:stCondLst>
                                    <p:cond delay="0"/>
                                  </p:stCondLst>
                                  <p:childTnLst>
                                    <p:set>
                                      <p:cBhvr>
                                        <p:cTn id="32" dur="1" fill="hold">
                                          <p:stCondLst>
                                            <p:cond delay="0"/>
                                          </p:stCondLst>
                                        </p:cTn>
                                        <p:tgtEl>
                                          <p:spTgt spid="86"/>
                                        </p:tgtEl>
                                        <p:attrNameLst>
                                          <p:attrName>style.visibility</p:attrName>
                                        </p:attrNameLst>
                                      </p:cBhvr>
                                      <p:to>
                                        <p:strVal val="visible"/>
                                      </p:to>
                                    </p:set>
                                    <p:anim calcmode="lin" valueType="num">
                                      <p:cBhvr>
                                        <p:cTn id="33" dur="200" fill="hold"/>
                                        <p:tgtEl>
                                          <p:spTgt spid="86"/>
                                        </p:tgtEl>
                                        <p:attrNameLst>
                                          <p:attrName>ppt_w</p:attrName>
                                        </p:attrNameLst>
                                      </p:cBhvr>
                                      <p:tavLst>
                                        <p:tav tm="0">
                                          <p:val>
                                            <p:strVal val="4*#ppt_w"/>
                                          </p:val>
                                        </p:tav>
                                        <p:tav tm="100000">
                                          <p:val>
                                            <p:strVal val="#ppt_w"/>
                                          </p:val>
                                        </p:tav>
                                      </p:tavLst>
                                    </p:anim>
                                    <p:anim calcmode="lin" valueType="num">
                                      <p:cBhvr>
                                        <p:cTn id="34" dur="200" fill="hold"/>
                                        <p:tgtEl>
                                          <p:spTgt spid="86"/>
                                        </p:tgtEl>
                                        <p:attrNameLst>
                                          <p:attrName>ppt_h</p:attrName>
                                        </p:attrNameLst>
                                      </p:cBhvr>
                                      <p:tavLst>
                                        <p:tav tm="0">
                                          <p:val>
                                            <p:strVal val="4*#ppt_h"/>
                                          </p:val>
                                        </p:tav>
                                        <p:tav tm="100000">
                                          <p:val>
                                            <p:strVal val="#ppt_h"/>
                                          </p:val>
                                        </p:tav>
                                      </p:tavLst>
                                    </p:anim>
                                  </p:childTnLst>
                                </p:cTn>
                              </p:par>
                            </p:childTnLst>
                          </p:cTn>
                        </p:par>
                        <p:par>
                          <p:cTn id="35" fill="hold">
                            <p:stCondLst>
                              <p:cond delay="17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fade">
                                      <p:cBhvr>
                                        <p:cTn id="41" dur="500"/>
                                        <p:tgtEl>
                                          <p:spTgt spid="8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fade">
                                      <p:cBhvr>
                                        <p:cTn id="4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84" grpId="0"/>
      <p:bldP spid="12" grpId="0"/>
      <p:bldP spid="8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3"/>
            <a:ext cx="2874200" cy="573087"/>
            <a:chOff x="1136467" y="1979059"/>
            <a:chExt cx="2874352" cy="573256"/>
          </a:xfrm>
        </p:grpSpPr>
        <p:sp>
          <p:nvSpPr>
            <p:cNvPr id="4"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5"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6" name="矩形 5"/>
          <p:cNvSpPr/>
          <p:nvPr/>
        </p:nvSpPr>
        <p:spPr>
          <a:xfrm>
            <a:off x="413035" y="1721015"/>
            <a:ext cx="4151778" cy="502061"/>
          </a:xfrm>
          <a:prstGeom prst="rect">
            <a:avLst/>
          </a:prstGeom>
        </p:spPr>
        <p:txBody>
          <a:bodyPr wrap="none">
            <a:spAutoFit/>
          </a:bodyPr>
          <a:lstStyle/>
          <a:p>
            <a:pPr lvl="0" indent="57600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（二）实现学习上的转变</a:t>
            </a:r>
          </a:p>
        </p:txBody>
      </p:sp>
      <p:sp>
        <p:nvSpPr>
          <p:cNvPr id="7" name="矩形 6"/>
          <p:cNvSpPr/>
          <p:nvPr/>
        </p:nvSpPr>
        <p:spPr>
          <a:xfrm>
            <a:off x="893791" y="2338698"/>
            <a:ext cx="3102131"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3</a:t>
            </a:r>
            <a:r>
              <a:rPr lang="zh-CN" altLang="en-US" sz="2300" dirty="0">
                <a:solidFill>
                  <a:prstClr val="black"/>
                </a:solidFill>
                <a:latin typeface="华文中宋" panose="02010600040101010101" pitchFamily="2" charset="-122"/>
                <a:ea typeface="华文中宋" panose="02010600040101010101" pitchFamily="2" charset="-122"/>
              </a:rPr>
              <a:t>、学习观念的转变</a:t>
            </a:r>
          </a:p>
        </p:txBody>
      </p:sp>
      <p:pic>
        <p:nvPicPr>
          <p:cNvPr id="9" name="Picture 5" descr="E:\仝德志文件，勿删！\03-参考文档\！PPT图片及版面资源\06-PPT精选插图\12-标签\秋圆.png"/>
          <p:cNvPicPr preferRelativeResize="0">
            <a:picLocks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963247">
            <a:off x="5469677" y="1250189"/>
            <a:ext cx="5760000" cy="576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矩形 7"/>
          <p:cNvSpPr/>
          <p:nvPr/>
        </p:nvSpPr>
        <p:spPr>
          <a:xfrm>
            <a:off x="2374680" y="3533854"/>
            <a:ext cx="7215370" cy="2336537"/>
          </a:xfrm>
          <a:prstGeom prst="rect">
            <a:avLst/>
          </a:prstGeom>
        </p:spPr>
        <p:txBody>
          <a:bodyPr wrap="square">
            <a:spAutoFit/>
          </a:bodyPr>
          <a:lstStyle/>
          <a:p>
            <a:pPr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学习观念就是以什么样的态度和理念对待学习。同样的学习过程，学习观念不同，其效果会有很大的差别，所以学习观念代表了学习的层次和水平，也影响到学习的效果。每一位大学生在大学学习开始的时候，就要自觉地树立正确的学习观。</a:t>
            </a:r>
          </a:p>
        </p:txBody>
      </p:sp>
      <p:sp>
        <p:nvSpPr>
          <p:cNvPr id="10" name="半闭框 9"/>
          <p:cNvSpPr/>
          <p:nvPr/>
        </p:nvSpPr>
        <p:spPr>
          <a:xfrm rot="16200000">
            <a:off x="1781700" y="4937536"/>
            <a:ext cx="1472505" cy="1486840"/>
          </a:xfrm>
          <a:prstGeom prst="halfFrame">
            <a:avLst>
              <a:gd name="adj1" fmla="val 13619"/>
              <a:gd name="adj2" fmla="val 14605"/>
            </a:avLst>
          </a:prstGeom>
          <a:gradFill flip="none" rotWithShape="1">
            <a:gsLst>
              <a:gs pos="0">
                <a:schemeClr val="accent2">
                  <a:lumMod val="0"/>
                  <a:lumOff val="100000"/>
                </a:schemeClr>
              </a:gs>
              <a:gs pos="0">
                <a:schemeClr val="accent2">
                  <a:lumMod val="0"/>
                  <a:lumOff val="100000"/>
                </a:schemeClr>
              </a:gs>
              <a:gs pos="100000">
                <a:schemeClr val="accent2">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 xmlns:p14="http://schemas.microsoft.com/office/powerpoint/2010/main" val="3539796645"/>
      </p:ext>
    </p:extLst>
  </p:cSld>
  <p:clrMapOvr>
    <a:masterClrMapping/>
  </p:clrMapOvr>
  <p:transition spd="slow">
    <p:strips dir="l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3"/>
            <a:ext cx="2874200" cy="573087"/>
            <a:chOff x="1136467" y="1979059"/>
            <a:chExt cx="2874352" cy="573256"/>
          </a:xfrm>
        </p:grpSpPr>
        <p:sp>
          <p:nvSpPr>
            <p:cNvPr id="4"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5"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6" name="矩形 5"/>
          <p:cNvSpPr/>
          <p:nvPr/>
        </p:nvSpPr>
        <p:spPr>
          <a:xfrm>
            <a:off x="413035" y="1721015"/>
            <a:ext cx="4151778" cy="502061"/>
          </a:xfrm>
          <a:prstGeom prst="rect">
            <a:avLst/>
          </a:prstGeom>
        </p:spPr>
        <p:txBody>
          <a:bodyPr wrap="none">
            <a:spAutoFit/>
          </a:bodyPr>
          <a:lstStyle/>
          <a:p>
            <a:pPr lvl="0" indent="57600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（二）实现学习上的转变</a:t>
            </a:r>
          </a:p>
        </p:txBody>
      </p:sp>
      <p:sp>
        <p:nvSpPr>
          <p:cNvPr id="7" name="矩形 6"/>
          <p:cNvSpPr/>
          <p:nvPr/>
        </p:nvSpPr>
        <p:spPr>
          <a:xfrm>
            <a:off x="893791" y="2338698"/>
            <a:ext cx="3102131"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3</a:t>
            </a:r>
            <a:r>
              <a:rPr lang="zh-CN" altLang="en-US" sz="2300" dirty="0">
                <a:solidFill>
                  <a:prstClr val="black"/>
                </a:solidFill>
                <a:latin typeface="华文中宋" panose="02010600040101010101" pitchFamily="2" charset="-122"/>
                <a:ea typeface="华文中宋" panose="02010600040101010101" pitchFamily="2" charset="-122"/>
              </a:rPr>
              <a:t>、学习观念的转变</a:t>
            </a:r>
          </a:p>
        </p:txBody>
      </p:sp>
      <p:sp>
        <p:nvSpPr>
          <p:cNvPr id="9" name="圆角矩形 8"/>
          <p:cNvSpPr/>
          <p:nvPr/>
        </p:nvSpPr>
        <p:spPr>
          <a:xfrm>
            <a:off x="372666" y="2919056"/>
            <a:ext cx="11224248" cy="3688492"/>
          </a:xfrm>
          <a:prstGeom prst="roundRect">
            <a:avLst>
              <a:gd name="adj" fmla="val 5329"/>
            </a:avLst>
          </a:prstGeom>
          <a:gradFill flip="none" rotWithShape="1">
            <a:gsLst>
              <a:gs pos="0">
                <a:sysClr val="window" lastClr="FFFFFF">
                  <a:lumMod val="85000"/>
                </a:sysClr>
              </a:gs>
              <a:gs pos="50000">
                <a:sysClr val="window" lastClr="FFFFFF">
                  <a:lumMod val="95000"/>
                </a:sysClr>
              </a:gs>
              <a:gs pos="100000">
                <a:sysClr val="window" lastClr="FFFFFF">
                  <a:lumMod val="95000"/>
                  <a:shade val="100000"/>
                  <a:satMod val="115000"/>
                </a:sysClr>
              </a:gs>
            </a:gsLst>
            <a:lin ang="13500000" scaled="1"/>
            <a:tileRect/>
          </a:gradFill>
          <a:ln w="12700" cap="flat" cmpd="sng" algn="ctr">
            <a:solidFill>
              <a:srgbClr val="EEECE1">
                <a:lumMod val="90000"/>
              </a:srgbClr>
            </a:solidFill>
            <a:prstDash val="solid"/>
          </a:ln>
          <a:effectLst>
            <a:outerShdw blurRad="50800" dist="38100" dir="5400000" algn="t" rotWithShape="0">
              <a:prstClr val="black">
                <a:alpha val="40000"/>
              </a:prstClr>
            </a:outerShdw>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nvGrpSpPr>
          <p:cNvPr id="10" name="组合 9"/>
          <p:cNvGrpSpPr/>
          <p:nvPr/>
        </p:nvGrpSpPr>
        <p:grpSpPr>
          <a:xfrm>
            <a:off x="5825657" y="4362439"/>
            <a:ext cx="318265" cy="258720"/>
            <a:chOff x="3252555" y="2566578"/>
            <a:chExt cx="318265" cy="258720"/>
          </a:xfrm>
        </p:grpSpPr>
        <p:sp>
          <p:nvSpPr>
            <p:cNvPr id="11" name="燕尾形 10"/>
            <p:cNvSpPr/>
            <p:nvPr/>
          </p:nvSpPr>
          <p:spPr>
            <a:xfrm>
              <a:off x="3252555" y="2566579"/>
              <a:ext cx="144016" cy="258719"/>
            </a:xfrm>
            <a:prstGeom prst="chevron">
              <a:avLst/>
            </a:prstGeom>
            <a:solidFill>
              <a:srgbClr val="F79646">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a:ea typeface="宋体" panose="02010600030101010101" pitchFamily="2" charset="-122"/>
              </a:endParaRPr>
            </a:p>
          </p:txBody>
        </p:sp>
        <p:sp>
          <p:nvSpPr>
            <p:cNvPr id="12" name="燕尾形 11"/>
            <p:cNvSpPr/>
            <p:nvPr/>
          </p:nvSpPr>
          <p:spPr>
            <a:xfrm>
              <a:off x="3426804" y="2566578"/>
              <a:ext cx="144016" cy="258719"/>
            </a:xfrm>
            <a:prstGeom prst="chevron">
              <a:avLst/>
            </a:prstGeom>
            <a:solidFill>
              <a:srgbClr val="9BBB59">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a:ea typeface="宋体" panose="02010600030101010101" pitchFamily="2" charset="-122"/>
              </a:endParaRPr>
            </a:p>
          </p:txBody>
        </p:sp>
      </p:grpSp>
      <p:grpSp>
        <p:nvGrpSpPr>
          <p:cNvPr id="8" name="组合 7"/>
          <p:cNvGrpSpPr/>
          <p:nvPr/>
        </p:nvGrpSpPr>
        <p:grpSpPr>
          <a:xfrm>
            <a:off x="840865" y="2723735"/>
            <a:ext cx="5088042" cy="3818743"/>
            <a:chOff x="840865" y="2723735"/>
            <a:chExt cx="5088042" cy="3818743"/>
          </a:xfrm>
        </p:grpSpPr>
        <p:sp>
          <p:nvSpPr>
            <p:cNvPr id="37" name="直角三角形 36"/>
            <p:cNvSpPr/>
            <p:nvPr/>
          </p:nvSpPr>
          <p:spPr>
            <a:xfrm>
              <a:off x="5700865" y="2723735"/>
              <a:ext cx="228042" cy="200108"/>
            </a:xfrm>
            <a:prstGeom prst="rtTriangle">
              <a:avLst/>
            </a:prstGeom>
            <a:solidFill>
              <a:sysClr val="window" lastClr="FFFFFF">
                <a:lumMod val="50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nvGrpSpPr>
            <p:cNvPr id="16" name="组合 15"/>
            <p:cNvGrpSpPr/>
            <p:nvPr/>
          </p:nvGrpSpPr>
          <p:grpSpPr>
            <a:xfrm>
              <a:off x="840865" y="2726478"/>
              <a:ext cx="4860000" cy="3816000"/>
              <a:chOff x="1583814" y="1120552"/>
              <a:chExt cx="1868215" cy="3775926"/>
            </a:xfrm>
          </p:grpSpPr>
          <p:sp>
            <p:nvSpPr>
              <p:cNvPr id="17" name="直角三角形 16"/>
              <p:cNvSpPr/>
              <p:nvPr/>
            </p:nvSpPr>
            <p:spPr>
              <a:xfrm>
                <a:off x="3167990" y="1120552"/>
                <a:ext cx="84565" cy="192578"/>
              </a:xfrm>
              <a:prstGeom prst="rtTriangle">
                <a:avLst/>
              </a:prstGeom>
              <a:solidFill>
                <a:sysClr val="window" lastClr="FFFFFF">
                  <a:lumMod val="50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nvGrpSpPr>
              <p:cNvPr id="18" name="组合 17"/>
              <p:cNvGrpSpPr/>
              <p:nvPr/>
            </p:nvGrpSpPr>
            <p:grpSpPr>
              <a:xfrm>
                <a:off x="1583814" y="1120557"/>
                <a:ext cx="1868215" cy="3775921"/>
                <a:chOff x="1583814" y="1120557"/>
                <a:chExt cx="1868215" cy="3775921"/>
              </a:xfrm>
            </p:grpSpPr>
            <p:sp>
              <p:nvSpPr>
                <p:cNvPr id="19" name="五边形 18"/>
                <p:cNvSpPr/>
                <p:nvPr/>
              </p:nvSpPr>
              <p:spPr>
                <a:xfrm rot="5400000">
                  <a:off x="629961" y="2074410"/>
                  <a:ext cx="3775921" cy="1868215"/>
                </a:xfrm>
                <a:prstGeom prst="homePlate">
                  <a:avLst>
                    <a:gd name="adj" fmla="val 11663"/>
                  </a:avLst>
                </a:prstGeom>
                <a:gradFill flip="none" rotWithShape="1">
                  <a:gsLst>
                    <a:gs pos="100000">
                      <a:srgbClr val="FFC000"/>
                    </a:gs>
                    <a:gs pos="7000">
                      <a:srgbClr val="FB4B05"/>
                    </a:gs>
                  </a:gsLst>
                  <a:lin ang="10800000" scaled="1"/>
                  <a:tileRect/>
                </a:gradFill>
                <a:ln w="12700" cap="flat" cmpd="sng" algn="ctr">
                  <a:solidFill>
                    <a:sysClr val="window" lastClr="FFFFFF"/>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20" name="TextBox 18"/>
                <p:cNvSpPr txBox="1"/>
                <p:nvPr/>
              </p:nvSpPr>
              <p:spPr>
                <a:xfrm>
                  <a:off x="1710544" y="1143828"/>
                  <a:ext cx="1175636" cy="461665"/>
                </a:xfrm>
                <a:prstGeom prst="rect">
                  <a:avLst/>
                </a:prstGeom>
                <a:noFill/>
              </p:spPr>
              <p:txBody>
                <a:bodyPr wrap="square" rtlCol="0">
                  <a:spAutoFit/>
                </a:bodyPr>
                <a:lstStyle/>
                <a:p>
                  <a:pPr lvl="0"/>
                  <a:r>
                    <a:rPr lang="zh-CN" altLang="zh-CN" sz="2400" dirty="0">
                      <a:solidFill>
                        <a:prstClr val="black"/>
                      </a:solidFill>
                      <a:latin typeface="华文中宋" panose="02010600040101010101" pitchFamily="2" charset="-122"/>
                      <a:ea typeface="华文中宋" panose="02010600040101010101" pitchFamily="2" charset="-122"/>
                    </a:rPr>
                    <a:t>勤奋学习观</a:t>
                  </a:r>
                  <a:endParaRPr kumimoji="0" lang="zh-CN" altLang="en-US" sz="1800" b="1" i="0" u="none" strike="noStrike" kern="0" cap="none" spc="0" normalizeH="0" baseline="0" noProof="0" dirty="0" smtClean="0">
                    <a:ln>
                      <a:noFill/>
                    </a:ln>
                    <a:solidFill>
                      <a:prstClr val="white"/>
                    </a:solidFill>
                    <a:effectLst/>
                    <a:uLnTx/>
                    <a:uFillTx/>
                    <a:latin typeface="微软雅黑" pitchFamily="34" charset="-122"/>
                    <a:ea typeface="微软雅黑" pitchFamily="34" charset="-122"/>
                  </a:endParaRPr>
                </a:p>
              </p:txBody>
            </p:sp>
            <p:sp>
              <p:nvSpPr>
                <p:cNvPr id="21" name="TextBox 19"/>
                <p:cNvSpPr txBox="1"/>
                <p:nvPr/>
              </p:nvSpPr>
              <p:spPr>
                <a:xfrm>
                  <a:off x="1702720" y="1636366"/>
                  <a:ext cx="1652427" cy="2785378"/>
                </a:xfrm>
                <a:prstGeom prst="rect">
                  <a:avLst/>
                </a:prstGeom>
                <a:noFill/>
              </p:spPr>
              <p:txBody>
                <a:bodyPr wrap="square" rtlCol="0">
                  <a:spAutoFit/>
                </a:bodyPr>
                <a:lstStyle/>
                <a:p>
                  <a:pPr lvl="0"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勤奋是每一个人学有所成的必要条件。任何人不想付出艰苦的劳动，不想经过实实在在的努力就想侥幸成功的观念，都是成功的大敌。勤奋刻苦，是一个学生最重要的品德。</a:t>
                  </a:r>
                </a:p>
              </p:txBody>
            </p:sp>
          </p:grpSp>
        </p:grpSp>
      </p:grpSp>
      <p:grpSp>
        <p:nvGrpSpPr>
          <p:cNvPr id="22" name="组合 21"/>
          <p:cNvGrpSpPr/>
          <p:nvPr/>
        </p:nvGrpSpPr>
        <p:grpSpPr>
          <a:xfrm>
            <a:off x="6375774" y="2713159"/>
            <a:ext cx="5035177" cy="3816000"/>
            <a:chOff x="3744054" y="1120552"/>
            <a:chExt cx="1668741" cy="3672408"/>
          </a:xfrm>
        </p:grpSpPr>
        <p:sp>
          <p:nvSpPr>
            <p:cNvPr id="23" name="直角三角形 22"/>
            <p:cNvSpPr/>
            <p:nvPr/>
          </p:nvSpPr>
          <p:spPr>
            <a:xfrm>
              <a:off x="5328230" y="1120552"/>
              <a:ext cx="84565" cy="192578"/>
            </a:xfrm>
            <a:prstGeom prst="rtTriangle">
              <a:avLst/>
            </a:prstGeom>
            <a:solidFill>
              <a:sysClr val="window" lastClr="FFFFFF">
                <a:lumMod val="50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nvGrpSpPr>
            <p:cNvPr id="24" name="组合 23"/>
            <p:cNvGrpSpPr/>
            <p:nvPr/>
          </p:nvGrpSpPr>
          <p:grpSpPr>
            <a:xfrm>
              <a:off x="3744054" y="1120552"/>
              <a:ext cx="1584176" cy="3672408"/>
              <a:chOff x="3744054" y="1120552"/>
              <a:chExt cx="1584176" cy="3672408"/>
            </a:xfrm>
          </p:grpSpPr>
          <p:sp>
            <p:nvSpPr>
              <p:cNvPr id="25" name="五边形 24"/>
              <p:cNvSpPr/>
              <p:nvPr/>
            </p:nvSpPr>
            <p:spPr>
              <a:xfrm rot="5400000">
                <a:off x="2699938" y="2164668"/>
                <a:ext cx="3672408" cy="1584176"/>
              </a:xfrm>
              <a:prstGeom prst="homePlate">
                <a:avLst>
                  <a:gd name="adj" fmla="val 11584"/>
                </a:avLst>
              </a:prstGeom>
              <a:gradFill flip="none" rotWithShape="1">
                <a:gsLst>
                  <a:gs pos="100000">
                    <a:srgbClr val="BED016"/>
                  </a:gs>
                  <a:gs pos="0">
                    <a:srgbClr val="8CA414"/>
                  </a:gs>
                </a:gsLst>
                <a:lin ang="10800000" scaled="1"/>
                <a:tileRect/>
              </a:gradFill>
              <a:ln w="6350" cap="flat" cmpd="sng" algn="ctr">
                <a:solidFill>
                  <a:sysClr val="window" lastClr="FFFFFF"/>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26" name="TextBox 20"/>
              <p:cNvSpPr txBox="1"/>
              <p:nvPr/>
            </p:nvSpPr>
            <p:spPr>
              <a:xfrm>
                <a:off x="3805544" y="1190749"/>
                <a:ext cx="1175636" cy="444293"/>
              </a:xfrm>
              <a:prstGeom prst="rect">
                <a:avLst/>
              </a:prstGeom>
              <a:noFill/>
            </p:spPr>
            <p:txBody>
              <a:bodyPr wrap="square" rtlCol="0">
                <a:spAutoFit/>
              </a:bodyPr>
              <a:lstStyle/>
              <a:p>
                <a:pPr lvl="0"/>
                <a:r>
                  <a:rPr lang="zh-CN" altLang="zh-CN" sz="2400" dirty="0">
                    <a:solidFill>
                      <a:prstClr val="black"/>
                    </a:solidFill>
                    <a:latin typeface="华文中宋" panose="02010600040101010101" pitchFamily="2" charset="-122"/>
                    <a:ea typeface="华文中宋" panose="02010600040101010101" pitchFamily="2" charset="-122"/>
                  </a:rPr>
                  <a:t>自主学习观</a:t>
                </a:r>
                <a:endParaRPr kumimoji="0" lang="zh-CN" altLang="en-US" sz="1800" b="1" i="0" u="none" strike="noStrike" kern="0" cap="none" spc="0" normalizeH="0" baseline="0" noProof="0" dirty="0" smtClean="0">
                  <a:ln>
                    <a:noFill/>
                  </a:ln>
                  <a:solidFill>
                    <a:prstClr val="white"/>
                  </a:solidFill>
                  <a:effectLst/>
                  <a:uLnTx/>
                  <a:uFillTx/>
                  <a:latin typeface="微软雅黑" pitchFamily="34" charset="-122"/>
                  <a:ea typeface="微软雅黑" pitchFamily="34" charset="-122"/>
                </a:endParaRPr>
              </a:p>
            </p:txBody>
          </p:sp>
          <p:sp>
            <p:nvSpPr>
              <p:cNvPr id="27" name="TextBox 21"/>
              <p:cNvSpPr txBox="1"/>
              <p:nvPr/>
            </p:nvSpPr>
            <p:spPr>
              <a:xfrm>
                <a:off x="3784027" y="1681367"/>
                <a:ext cx="1539431" cy="2248616"/>
              </a:xfrm>
              <a:prstGeom prst="rect">
                <a:avLst/>
              </a:prstGeom>
              <a:noFill/>
            </p:spPr>
            <p:txBody>
              <a:bodyPr wrap="square" rtlCol="0">
                <a:spAutoFit/>
              </a:bodyPr>
              <a:lstStyle/>
              <a:p>
                <a:pPr lvl="0"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自主学习就是学生充分发挥自己的主观能动性，有主见地学习，做自己学习的主人。自主学习包括学习中的自我识别、自我选择、自我培养和自我控制。</a:t>
                </a:r>
              </a:p>
            </p:txBody>
          </p:sp>
        </p:grpSp>
      </p:grpSp>
      <p:sp>
        <p:nvSpPr>
          <p:cNvPr id="34" name="TextBox 24"/>
          <p:cNvSpPr txBox="1"/>
          <p:nvPr/>
        </p:nvSpPr>
        <p:spPr>
          <a:xfrm>
            <a:off x="2512451" y="6150277"/>
            <a:ext cx="1506999" cy="584775"/>
          </a:xfrm>
          <a:prstGeom prst="rect">
            <a:avLst/>
          </a:prstGeom>
          <a:noFill/>
        </p:spPr>
        <p:txBody>
          <a:bodyPr wrap="square" rtlCol="0">
            <a:spAutoFit/>
          </a:bodyPr>
          <a:lstStyle/>
          <a:p>
            <a:r>
              <a:rPr lang="zh-CN" altLang="en-US" sz="3200" b="1" dirty="0" smtClean="0">
                <a:solidFill>
                  <a:srgbClr val="FFB850"/>
                </a:solidFill>
                <a:latin typeface="Arial Black" pitchFamily="34" charset="0"/>
                <a:ea typeface="微软雅黑" pitchFamily="34" charset="-122"/>
              </a:rPr>
              <a:t>（</a:t>
            </a:r>
            <a:r>
              <a:rPr lang="en-US" altLang="zh-CN" sz="3200" b="1" dirty="0">
                <a:solidFill>
                  <a:srgbClr val="FFB850"/>
                </a:solidFill>
                <a:latin typeface="Arial Black" pitchFamily="34" charset="0"/>
                <a:ea typeface="微软雅黑" pitchFamily="34" charset="-122"/>
              </a:rPr>
              <a:t> 1 </a:t>
            </a:r>
            <a:r>
              <a:rPr lang="zh-CN" altLang="en-US" sz="3200" b="1" dirty="0" smtClean="0">
                <a:solidFill>
                  <a:srgbClr val="FFB850"/>
                </a:solidFill>
                <a:latin typeface="Arial Black" pitchFamily="34" charset="0"/>
                <a:ea typeface="微软雅黑" pitchFamily="34" charset="-122"/>
              </a:rPr>
              <a:t>）</a:t>
            </a:r>
            <a:endParaRPr lang="zh-CN" altLang="en-US" sz="3200" b="1" dirty="0">
              <a:solidFill>
                <a:srgbClr val="FFB850"/>
              </a:solidFill>
              <a:latin typeface="Arial Black" pitchFamily="34" charset="0"/>
              <a:ea typeface="微软雅黑" pitchFamily="34" charset="-122"/>
            </a:endParaRPr>
          </a:p>
        </p:txBody>
      </p:sp>
      <p:sp>
        <p:nvSpPr>
          <p:cNvPr id="35" name="TextBox 25"/>
          <p:cNvSpPr txBox="1"/>
          <p:nvPr/>
        </p:nvSpPr>
        <p:spPr>
          <a:xfrm>
            <a:off x="8019103" y="6152180"/>
            <a:ext cx="1464427" cy="584775"/>
          </a:xfrm>
          <a:prstGeom prst="rect">
            <a:avLst/>
          </a:prstGeom>
          <a:noFill/>
        </p:spPr>
        <p:txBody>
          <a:bodyPr wrap="square" rtlCol="0">
            <a:spAutoFit/>
          </a:bodyPr>
          <a:lstStyle/>
          <a:p>
            <a:r>
              <a:rPr lang="zh-CN" altLang="en-US" sz="3200" b="1" dirty="0" smtClean="0">
                <a:solidFill>
                  <a:schemeClr val="accent6">
                    <a:lumMod val="50000"/>
                  </a:schemeClr>
                </a:solidFill>
                <a:latin typeface="Arial Black" pitchFamily="34" charset="0"/>
                <a:ea typeface="微软雅黑" pitchFamily="34" charset="-122"/>
              </a:rPr>
              <a:t>（</a:t>
            </a:r>
            <a:r>
              <a:rPr lang="en-US" altLang="zh-CN" sz="3200" b="1" dirty="0">
                <a:solidFill>
                  <a:schemeClr val="accent6">
                    <a:lumMod val="50000"/>
                  </a:schemeClr>
                </a:solidFill>
                <a:latin typeface="Arial Black" pitchFamily="34" charset="0"/>
                <a:ea typeface="微软雅黑" pitchFamily="34" charset="-122"/>
              </a:rPr>
              <a:t> 2 </a:t>
            </a:r>
            <a:r>
              <a:rPr lang="zh-CN" altLang="en-US" sz="3200" b="1" dirty="0" smtClean="0">
                <a:solidFill>
                  <a:schemeClr val="accent6">
                    <a:lumMod val="50000"/>
                  </a:schemeClr>
                </a:solidFill>
                <a:latin typeface="Arial Black" pitchFamily="34" charset="0"/>
                <a:ea typeface="微软雅黑" pitchFamily="34" charset="-122"/>
              </a:rPr>
              <a:t>）</a:t>
            </a:r>
            <a:endParaRPr lang="zh-CN" altLang="en-US" sz="3200" b="1" dirty="0">
              <a:solidFill>
                <a:schemeClr val="accent6">
                  <a:lumMod val="50000"/>
                </a:schemeClr>
              </a:solidFill>
              <a:latin typeface="Arial Black" pitchFamily="34" charset="0"/>
              <a:ea typeface="微软雅黑" pitchFamily="34" charset="-122"/>
            </a:endParaRPr>
          </a:p>
        </p:txBody>
      </p:sp>
    </p:spTree>
    <p:extLst>
      <p:ext uri="{BB962C8B-B14F-4D97-AF65-F5344CB8AC3E}">
        <p14:creationId xmlns="" xmlns:p14="http://schemas.microsoft.com/office/powerpoint/2010/main" val="346241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300" fill="hold"/>
                                        <p:tgtEl>
                                          <p:spTgt spid="34"/>
                                        </p:tgtEl>
                                        <p:attrNameLst>
                                          <p:attrName>ppt_w</p:attrName>
                                        </p:attrNameLst>
                                      </p:cBhvr>
                                      <p:tavLst>
                                        <p:tav tm="0">
                                          <p:val>
                                            <p:fltVal val="0"/>
                                          </p:val>
                                        </p:tav>
                                        <p:tav tm="100000">
                                          <p:val>
                                            <p:strVal val="#ppt_w"/>
                                          </p:val>
                                        </p:tav>
                                      </p:tavLst>
                                    </p:anim>
                                    <p:anim calcmode="lin" valueType="num">
                                      <p:cBhvr>
                                        <p:cTn id="13" dur="300" fill="hold"/>
                                        <p:tgtEl>
                                          <p:spTgt spid="34"/>
                                        </p:tgtEl>
                                        <p:attrNameLst>
                                          <p:attrName>ppt_h</p:attrName>
                                        </p:attrNameLst>
                                      </p:cBhvr>
                                      <p:tavLst>
                                        <p:tav tm="0">
                                          <p:val>
                                            <p:fltVal val="0"/>
                                          </p:val>
                                        </p:tav>
                                        <p:tav tm="100000">
                                          <p:val>
                                            <p:strVal val="#ppt_h"/>
                                          </p:val>
                                        </p:tav>
                                      </p:tavLst>
                                    </p:anim>
                                    <p:animEffect transition="in" filter="fade">
                                      <p:cBhvr>
                                        <p:cTn id="14" dur="300"/>
                                        <p:tgtEl>
                                          <p:spTgt spid="34"/>
                                        </p:tgtEl>
                                      </p:cBhvr>
                                    </p:animEffect>
                                  </p:childTnLst>
                                </p:cTn>
                              </p:par>
                              <p:par>
                                <p:cTn id="15" presetID="1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300"/>
                                        <p:tgtEl>
                                          <p:spTgt spid="8"/>
                                        </p:tgtEl>
                                        <p:attrNameLst>
                                          <p:attrName>ppt_y</p:attrName>
                                        </p:attrNameLst>
                                      </p:cBhvr>
                                      <p:tavLst>
                                        <p:tav tm="0">
                                          <p:val>
                                            <p:strVal val="#ppt_y-#ppt_h*1.125000"/>
                                          </p:val>
                                        </p:tav>
                                        <p:tav tm="100000">
                                          <p:val>
                                            <p:strVal val="#ppt_y"/>
                                          </p:val>
                                        </p:tav>
                                      </p:tavLst>
                                    </p:anim>
                                    <p:animEffect transition="in" filter="wipe(down)">
                                      <p:cBhvr>
                                        <p:cTn id="18" dur="300"/>
                                        <p:tgtEl>
                                          <p:spTgt spid="8"/>
                                        </p:tgtEl>
                                      </p:cBhvr>
                                    </p:animEffect>
                                  </p:childTnLst>
                                </p:cTn>
                              </p:par>
                            </p:childTnLst>
                          </p:cTn>
                        </p:par>
                        <p:par>
                          <p:cTn id="19" fill="hold">
                            <p:stCondLst>
                              <p:cond delay="800"/>
                            </p:stCondLst>
                            <p:childTnLst>
                              <p:par>
                                <p:cTn id="20" presetID="1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300"/>
                                        <p:tgtEl>
                                          <p:spTgt spid="10"/>
                                        </p:tgtEl>
                                        <p:attrNameLst>
                                          <p:attrName>ppt_x</p:attrName>
                                        </p:attrNameLst>
                                      </p:cBhvr>
                                      <p:tavLst>
                                        <p:tav tm="0">
                                          <p:val>
                                            <p:strVal val="#ppt_x-#ppt_w*1.125000"/>
                                          </p:val>
                                        </p:tav>
                                        <p:tav tm="100000">
                                          <p:val>
                                            <p:strVal val="#ppt_x"/>
                                          </p:val>
                                        </p:tav>
                                      </p:tavLst>
                                    </p:anim>
                                    <p:animEffect transition="in" filter="wipe(right)">
                                      <p:cBhvr>
                                        <p:cTn id="23" dur="300"/>
                                        <p:tgtEl>
                                          <p:spTgt spid="10"/>
                                        </p:tgtEl>
                                      </p:cBhvr>
                                    </p:animEffect>
                                  </p:childTnLst>
                                </p:cTn>
                              </p:par>
                            </p:childTnLst>
                          </p:cTn>
                        </p:par>
                        <p:par>
                          <p:cTn id="24" fill="hold">
                            <p:stCondLst>
                              <p:cond delay="1100"/>
                            </p:stCondLst>
                            <p:childTnLst>
                              <p:par>
                                <p:cTn id="25" presetID="53" presetClass="entr" presetSubtype="16"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300" fill="hold"/>
                                        <p:tgtEl>
                                          <p:spTgt spid="35"/>
                                        </p:tgtEl>
                                        <p:attrNameLst>
                                          <p:attrName>ppt_w</p:attrName>
                                        </p:attrNameLst>
                                      </p:cBhvr>
                                      <p:tavLst>
                                        <p:tav tm="0">
                                          <p:val>
                                            <p:fltVal val="0"/>
                                          </p:val>
                                        </p:tav>
                                        <p:tav tm="100000">
                                          <p:val>
                                            <p:strVal val="#ppt_w"/>
                                          </p:val>
                                        </p:tav>
                                      </p:tavLst>
                                    </p:anim>
                                    <p:anim calcmode="lin" valueType="num">
                                      <p:cBhvr>
                                        <p:cTn id="28" dur="300" fill="hold"/>
                                        <p:tgtEl>
                                          <p:spTgt spid="35"/>
                                        </p:tgtEl>
                                        <p:attrNameLst>
                                          <p:attrName>ppt_h</p:attrName>
                                        </p:attrNameLst>
                                      </p:cBhvr>
                                      <p:tavLst>
                                        <p:tav tm="0">
                                          <p:val>
                                            <p:fltVal val="0"/>
                                          </p:val>
                                        </p:tav>
                                        <p:tav tm="100000">
                                          <p:val>
                                            <p:strVal val="#ppt_h"/>
                                          </p:val>
                                        </p:tav>
                                      </p:tavLst>
                                    </p:anim>
                                    <p:animEffect transition="in" filter="fade">
                                      <p:cBhvr>
                                        <p:cTn id="29" dur="300"/>
                                        <p:tgtEl>
                                          <p:spTgt spid="35"/>
                                        </p:tgtEl>
                                      </p:cBhvr>
                                    </p:animEffect>
                                  </p:childTnLst>
                                </p:cTn>
                              </p:par>
                              <p:par>
                                <p:cTn id="30" presetID="12" presetClass="entr" presetSubtype="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300"/>
                                        <p:tgtEl>
                                          <p:spTgt spid="22"/>
                                        </p:tgtEl>
                                        <p:attrNameLst>
                                          <p:attrName>ppt_y</p:attrName>
                                        </p:attrNameLst>
                                      </p:cBhvr>
                                      <p:tavLst>
                                        <p:tav tm="0">
                                          <p:val>
                                            <p:strVal val="#ppt_y-#ppt_h*1.125000"/>
                                          </p:val>
                                        </p:tav>
                                        <p:tav tm="100000">
                                          <p:val>
                                            <p:strVal val="#ppt_y"/>
                                          </p:val>
                                        </p:tav>
                                      </p:tavLst>
                                    </p:anim>
                                    <p:animEffect transition="in" filter="wipe(down)">
                                      <p:cBhvr>
                                        <p:cTn id="33"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72666" y="2919056"/>
            <a:ext cx="11224248" cy="3688492"/>
          </a:xfrm>
          <a:prstGeom prst="roundRect">
            <a:avLst>
              <a:gd name="adj" fmla="val 5329"/>
            </a:avLst>
          </a:prstGeom>
          <a:gradFill flip="none" rotWithShape="1">
            <a:gsLst>
              <a:gs pos="0">
                <a:sysClr val="window" lastClr="FFFFFF">
                  <a:lumMod val="85000"/>
                </a:sysClr>
              </a:gs>
              <a:gs pos="50000">
                <a:sysClr val="window" lastClr="FFFFFF">
                  <a:lumMod val="95000"/>
                </a:sysClr>
              </a:gs>
              <a:gs pos="100000">
                <a:sysClr val="window" lastClr="FFFFFF">
                  <a:lumMod val="95000"/>
                  <a:shade val="100000"/>
                  <a:satMod val="115000"/>
                </a:sysClr>
              </a:gs>
            </a:gsLst>
            <a:lin ang="13500000" scaled="1"/>
            <a:tileRect/>
          </a:gradFill>
          <a:ln w="12700" cap="flat" cmpd="sng" algn="ctr">
            <a:solidFill>
              <a:srgbClr val="EEECE1">
                <a:lumMod val="90000"/>
              </a:srgbClr>
            </a:solidFill>
            <a:prstDash val="solid"/>
          </a:ln>
          <a:effectLst>
            <a:outerShdw blurRad="50800" dist="38100" dir="5400000" algn="t" rotWithShape="0">
              <a:prstClr val="black">
                <a:alpha val="40000"/>
              </a:prstClr>
            </a:outerShdw>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nvGrpSpPr>
          <p:cNvPr id="2" name="组合 1"/>
          <p:cNvGrpSpPr/>
          <p:nvPr/>
        </p:nvGrpSpPr>
        <p:grpSpPr>
          <a:xfrm>
            <a:off x="857665" y="2703426"/>
            <a:ext cx="5040000" cy="3816001"/>
            <a:chOff x="857665" y="2703426"/>
            <a:chExt cx="5040000" cy="3816001"/>
          </a:xfrm>
        </p:grpSpPr>
        <p:grpSp>
          <p:nvGrpSpPr>
            <p:cNvPr id="28" name="组合 27"/>
            <p:cNvGrpSpPr/>
            <p:nvPr/>
          </p:nvGrpSpPr>
          <p:grpSpPr>
            <a:xfrm>
              <a:off x="857665" y="2703426"/>
              <a:ext cx="5040000" cy="3816001"/>
              <a:chOff x="5904294" y="1120552"/>
              <a:chExt cx="1668741" cy="3672409"/>
            </a:xfrm>
          </p:grpSpPr>
          <p:sp>
            <p:nvSpPr>
              <p:cNvPr id="29" name="直角三角形 28"/>
              <p:cNvSpPr/>
              <p:nvPr/>
            </p:nvSpPr>
            <p:spPr>
              <a:xfrm>
                <a:off x="7488470" y="1120552"/>
                <a:ext cx="84565" cy="192578"/>
              </a:xfrm>
              <a:prstGeom prst="rtTriangle">
                <a:avLst/>
              </a:prstGeom>
              <a:solidFill>
                <a:sysClr val="window" lastClr="FFFFFF">
                  <a:lumMod val="50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31" name="五边形 30"/>
              <p:cNvSpPr/>
              <p:nvPr/>
            </p:nvSpPr>
            <p:spPr>
              <a:xfrm rot="5400000">
                <a:off x="4860178" y="2164669"/>
                <a:ext cx="3672408" cy="1584176"/>
              </a:xfrm>
              <a:prstGeom prst="homePlate">
                <a:avLst>
                  <a:gd name="adj" fmla="val 10562"/>
                </a:avLst>
              </a:prstGeom>
              <a:gradFill flip="none" rotWithShape="1">
                <a:gsLst>
                  <a:gs pos="100000">
                    <a:srgbClr val="4BACC6">
                      <a:lumMod val="60000"/>
                      <a:lumOff val="40000"/>
                    </a:srgbClr>
                  </a:gs>
                  <a:gs pos="0">
                    <a:srgbClr val="4BACC6">
                      <a:lumMod val="75000"/>
                    </a:srgbClr>
                  </a:gs>
                </a:gsLst>
                <a:lin ang="10800000" scaled="1"/>
                <a:tileRect/>
              </a:gradFill>
              <a:ln w="12700" cap="flat" cmpd="sng" algn="ctr">
                <a:solidFill>
                  <a:sysClr val="window" lastClr="FFFFFF"/>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grpSp>
          <p:nvGrpSpPr>
            <p:cNvPr id="9" name="组合 8"/>
            <p:cNvGrpSpPr/>
            <p:nvPr/>
          </p:nvGrpSpPr>
          <p:grpSpPr>
            <a:xfrm>
              <a:off x="1136688" y="2830162"/>
              <a:ext cx="4298646" cy="2969885"/>
              <a:chOff x="1697530" y="1223147"/>
              <a:chExt cx="1652427" cy="2938697"/>
            </a:xfrm>
          </p:grpSpPr>
          <p:sp>
            <p:nvSpPr>
              <p:cNvPr id="11" name="TextBox 18"/>
              <p:cNvSpPr txBox="1"/>
              <p:nvPr/>
            </p:nvSpPr>
            <p:spPr>
              <a:xfrm>
                <a:off x="1706015" y="1223147"/>
                <a:ext cx="1175636" cy="461665"/>
              </a:xfrm>
              <a:prstGeom prst="rect">
                <a:avLst/>
              </a:prstGeom>
              <a:noFill/>
            </p:spPr>
            <p:txBody>
              <a:bodyPr wrap="square" rtlCol="0">
                <a:spAutoFit/>
              </a:bodyPr>
              <a:lstStyle/>
              <a:p>
                <a:pPr lvl="0"/>
                <a:r>
                  <a:rPr lang="zh-CN" altLang="zh-CN" sz="2400" dirty="0">
                    <a:solidFill>
                      <a:prstClr val="black"/>
                    </a:solidFill>
                    <a:latin typeface="华文中宋" panose="02010600040101010101" pitchFamily="2" charset="-122"/>
                    <a:ea typeface="华文中宋" panose="02010600040101010101" pitchFamily="2" charset="-122"/>
                  </a:rPr>
                  <a:t>情感学习观</a:t>
                </a:r>
                <a:endParaRPr kumimoji="0" lang="zh-CN" altLang="en-US" sz="1800" b="1" i="0" u="none" strike="noStrike" kern="0" cap="none" spc="0" normalizeH="0" baseline="0" noProof="0" dirty="0" smtClean="0">
                  <a:ln>
                    <a:noFill/>
                  </a:ln>
                  <a:solidFill>
                    <a:prstClr val="white"/>
                  </a:solidFill>
                  <a:effectLst/>
                  <a:uLnTx/>
                  <a:uFillTx/>
                  <a:latin typeface="微软雅黑" pitchFamily="34" charset="-122"/>
                  <a:ea typeface="微软雅黑" pitchFamily="34" charset="-122"/>
                </a:endParaRPr>
              </a:p>
            </p:txBody>
          </p:sp>
          <p:sp>
            <p:nvSpPr>
              <p:cNvPr id="12" name="TextBox 19"/>
              <p:cNvSpPr txBox="1"/>
              <p:nvPr/>
            </p:nvSpPr>
            <p:spPr>
              <a:xfrm>
                <a:off x="1697530" y="1888547"/>
                <a:ext cx="1652427" cy="2273297"/>
              </a:xfrm>
              <a:prstGeom prst="rect">
                <a:avLst/>
              </a:prstGeom>
              <a:noFill/>
            </p:spPr>
            <p:txBody>
              <a:bodyPr wrap="square" rtlCol="0">
                <a:spAutoFit/>
              </a:bodyPr>
              <a:lstStyle/>
              <a:p>
                <a:pPr lvl="0"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就是要培养学习中的兴趣和乐趣。学习中有了兴趣，就可以使自己忙而不累、乐而忘忧，就能在学习中集中精力，深入思考，真正钻研进去。</a:t>
                </a:r>
              </a:p>
            </p:txBody>
          </p:sp>
        </p:grpSp>
      </p:grpSp>
      <p:sp>
        <p:nvSpPr>
          <p:cNvPr id="19" name="TextBox 24"/>
          <p:cNvSpPr txBox="1"/>
          <p:nvPr/>
        </p:nvSpPr>
        <p:spPr>
          <a:xfrm>
            <a:off x="2512451" y="6150277"/>
            <a:ext cx="1506999" cy="584775"/>
          </a:xfrm>
          <a:prstGeom prst="rect">
            <a:avLst/>
          </a:prstGeom>
          <a:noFill/>
        </p:spPr>
        <p:txBody>
          <a:bodyPr wrap="square" rtlCol="0">
            <a:spAutoFit/>
          </a:bodyPr>
          <a:lstStyle/>
          <a:p>
            <a:r>
              <a:rPr lang="zh-CN" altLang="en-US" sz="3200" b="1" dirty="0">
                <a:solidFill>
                  <a:srgbClr val="1C327F"/>
                </a:solidFill>
                <a:latin typeface="Arial Black" pitchFamily="34" charset="0"/>
                <a:ea typeface="微软雅黑" pitchFamily="34" charset="-122"/>
              </a:rPr>
              <a:t>（</a:t>
            </a:r>
            <a:r>
              <a:rPr lang="en-US" altLang="zh-CN" sz="3200" b="1" dirty="0">
                <a:solidFill>
                  <a:srgbClr val="1C327F"/>
                </a:solidFill>
                <a:latin typeface="Arial Black" pitchFamily="34" charset="0"/>
                <a:ea typeface="微软雅黑" pitchFamily="34" charset="-122"/>
              </a:rPr>
              <a:t> 3 </a:t>
            </a:r>
            <a:r>
              <a:rPr lang="zh-CN" altLang="en-US" sz="3200" b="1" dirty="0">
                <a:solidFill>
                  <a:srgbClr val="1C327F"/>
                </a:solidFill>
                <a:latin typeface="Arial Black" pitchFamily="34" charset="0"/>
                <a:ea typeface="微软雅黑" pitchFamily="34" charset="-122"/>
              </a:rPr>
              <a:t>）</a:t>
            </a:r>
          </a:p>
        </p:txBody>
      </p:sp>
      <p:cxnSp>
        <p:nvCxnSpPr>
          <p:cNvPr id="21" name="直接箭头连接符 20"/>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组合 21"/>
          <p:cNvGrpSpPr>
            <a:grpSpLocks/>
          </p:cNvGrpSpPr>
          <p:nvPr/>
        </p:nvGrpSpPr>
        <p:grpSpPr bwMode="auto">
          <a:xfrm>
            <a:off x="633767" y="1217613"/>
            <a:ext cx="2874200" cy="573087"/>
            <a:chOff x="1136467" y="1979059"/>
            <a:chExt cx="2874352" cy="573256"/>
          </a:xfrm>
        </p:grpSpPr>
        <p:sp>
          <p:nvSpPr>
            <p:cNvPr id="23"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24"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25" name="矩形 24"/>
          <p:cNvSpPr/>
          <p:nvPr/>
        </p:nvSpPr>
        <p:spPr>
          <a:xfrm>
            <a:off x="413035" y="1721015"/>
            <a:ext cx="4151778" cy="502061"/>
          </a:xfrm>
          <a:prstGeom prst="rect">
            <a:avLst/>
          </a:prstGeom>
        </p:spPr>
        <p:txBody>
          <a:bodyPr wrap="none">
            <a:spAutoFit/>
          </a:bodyPr>
          <a:lstStyle/>
          <a:p>
            <a:pPr lvl="0" indent="57600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（二）实现学习上的转变</a:t>
            </a:r>
          </a:p>
        </p:txBody>
      </p:sp>
      <p:sp>
        <p:nvSpPr>
          <p:cNvPr id="26" name="矩形 25"/>
          <p:cNvSpPr/>
          <p:nvPr/>
        </p:nvSpPr>
        <p:spPr>
          <a:xfrm>
            <a:off x="893791" y="2338698"/>
            <a:ext cx="3102131"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3</a:t>
            </a:r>
            <a:r>
              <a:rPr lang="zh-CN" altLang="en-US" sz="2300" dirty="0">
                <a:solidFill>
                  <a:prstClr val="black"/>
                </a:solidFill>
                <a:latin typeface="华文中宋" panose="02010600040101010101" pitchFamily="2" charset="-122"/>
                <a:ea typeface="华文中宋" panose="02010600040101010101" pitchFamily="2" charset="-122"/>
              </a:rPr>
              <a:t>、学习观念的转变</a:t>
            </a:r>
          </a:p>
        </p:txBody>
      </p:sp>
      <p:grpSp>
        <p:nvGrpSpPr>
          <p:cNvPr id="37" name="组合 36"/>
          <p:cNvGrpSpPr/>
          <p:nvPr/>
        </p:nvGrpSpPr>
        <p:grpSpPr>
          <a:xfrm>
            <a:off x="6350418" y="2719960"/>
            <a:ext cx="5040000" cy="3816000"/>
            <a:chOff x="1583814" y="1120552"/>
            <a:chExt cx="1668741" cy="3672408"/>
          </a:xfrm>
        </p:grpSpPr>
        <p:sp>
          <p:nvSpPr>
            <p:cNvPr id="38" name="直角三角形 37"/>
            <p:cNvSpPr/>
            <p:nvPr/>
          </p:nvSpPr>
          <p:spPr>
            <a:xfrm>
              <a:off x="3167990" y="1120552"/>
              <a:ext cx="84565" cy="192578"/>
            </a:xfrm>
            <a:prstGeom prst="rtTriangle">
              <a:avLst/>
            </a:prstGeom>
            <a:solidFill>
              <a:sysClr val="window" lastClr="FFFFFF">
                <a:lumMod val="50000"/>
              </a:sys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nvGrpSpPr>
            <p:cNvPr id="39" name="组合 38"/>
            <p:cNvGrpSpPr/>
            <p:nvPr/>
          </p:nvGrpSpPr>
          <p:grpSpPr>
            <a:xfrm>
              <a:off x="1583814" y="1120552"/>
              <a:ext cx="1584176" cy="3672408"/>
              <a:chOff x="1583814" y="1120552"/>
              <a:chExt cx="1584176" cy="3672408"/>
            </a:xfrm>
          </p:grpSpPr>
          <p:sp>
            <p:nvSpPr>
              <p:cNvPr id="40" name="五边形 39"/>
              <p:cNvSpPr/>
              <p:nvPr/>
            </p:nvSpPr>
            <p:spPr>
              <a:xfrm rot="5400000">
                <a:off x="539698" y="2164668"/>
                <a:ext cx="3672408" cy="1584176"/>
              </a:xfrm>
              <a:prstGeom prst="homePlate">
                <a:avLst>
                  <a:gd name="adj" fmla="val 10562"/>
                </a:avLst>
              </a:prstGeom>
              <a:gradFill flip="none" rotWithShape="1">
                <a:gsLst>
                  <a:gs pos="100000">
                    <a:srgbClr val="FFC000"/>
                  </a:gs>
                  <a:gs pos="7000">
                    <a:srgbClr val="FB4B05"/>
                  </a:gs>
                </a:gsLst>
                <a:lin ang="10800000" scaled="1"/>
                <a:tileRect/>
              </a:gradFill>
              <a:ln w="12700" cap="flat" cmpd="sng" algn="ctr">
                <a:solidFill>
                  <a:sysClr val="window" lastClr="FFFFFF"/>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41" name="TextBox 18"/>
              <p:cNvSpPr txBox="1"/>
              <p:nvPr/>
            </p:nvSpPr>
            <p:spPr>
              <a:xfrm>
                <a:off x="1713131" y="1231323"/>
                <a:ext cx="1175636" cy="444293"/>
              </a:xfrm>
              <a:prstGeom prst="rect">
                <a:avLst/>
              </a:prstGeom>
              <a:noFill/>
            </p:spPr>
            <p:txBody>
              <a:bodyPr wrap="square" rtlCol="0">
                <a:spAutoFit/>
              </a:bodyPr>
              <a:lstStyle/>
              <a:p>
                <a:pPr lvl="0"/>
                <a:r>
                  <a:rPr lang="zh-CN" altLang="zh-CN" sz="2400" dirty="0">
                    <a:solidFill>
                      <a:prstClr val="black"/>
                    </a:solidFill>
                    <a:latin typeface="华文中宋" panose="02010600040101010101" pitchFamily="2" charset="-122"/>
                    <a:ea typeface="华文中宋" panose="02010600040101010101" pitchFamily="2" charset="-122"/>
                  </a:rPr>
                  <a:t>挖潜学习观</a:t>
                </a:r>
                <a:endParaRPr kumimoji="0" lang="zh-CN" altLang="en-US" sz="1800" b="1" i="0" u="none" strike="noStrike" kern="0" cap="none" spc="0" normalizeH="0" baseline="0" noProof="0" dirty="0" smtClean="0">
                  <a:ln>
                    <a:noFill/>
                  </a:ln>
                  <a:solidFill>
                    <a:prstClr val="white"/>
                  </a:solidFill>
                  <a:effectLst/>
                  <a:uLnTx/>
                  <a:uFillTx/>
                  <a:latin typeface="微软雅黑" pitchFamily="34" charset="-122"/>
                  <a:ea typeface="微软雅黑" pitchFamily="34" charset="-122"/>
                </a:endParaRPr>
              </a:p>
            </p:txBody>
          </p:sp>
          <p:sp>
            <p:nvSpPr>
              <p:cNvPr id="42" name="TextBox 19"/>
              <p:cNvSpPr txBox="1"/>
              <p:nvPr/>
            </p:nvSpPr>
            <p:spPr>
              <a:xfrm>
                <a:off x="1633860" y="1840110"/>
                <a:ext cx="1521883" cy="2248616"/>
              </a:xfrm>
              <a:prstGeom prst="rect">
                <a:avLst/>
              </a:prstGeom>
              <a:noFill/>
            </p:spPr>
            <p:txBody>
              <a:bodyPr wrap="square" rtlCol="0">
                <a:spAutoFit/>
              </a:bodyPr>
              <a:lstStyle/>
              <a:p>
                <a:pPr lvl="0"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人脑的潜能无比巨大，每个人都具有比已经达到的智力水平高得多的生理基础。所以要树立挖潜学习观，有效地开发自己，充分地释放自己的潜能。</a:t>
                </a:r>
              </a:p>
            </p:txBody>
          </p:sp>
        </p:grpSp>
      </p:grpSp>
      <p:sp>
        <p:nvSpPr>
          <p:cNvPr id="20" name="TextBox 25"/>
          <p:cNvSpPr txBox="1"/>
          <p:nvPr/>
        </p:nvSpPr>
        <p:spPr>
          <a:xfrm>
            <a:off x="8019103" y="6152180"/>
            <a:ext cx="1464427" cy="584775"/>
          </a:xfrm>
          <a:prstGeom prst="rect">
            <a:avLst/>
          </a:prstGeom>
          <a:noFill/>
        </p:spPr>
        <p:txBody>
          <a:bodyPr wrap="square" rtlCol="0">
            <a:spAutoFit/>
          </a:bodyPr>
          <a:lstStyle/>
          <a:p>
            <a:r>
              <a:rPr lang="zh-CN" altLang="en-US" sz="3200" b="1" dirty="0">
                <a:solidFill>
                  <a:srgbClr val="FFB850"/>
                </a:solidFill>
                <a:latin typeface="Arial Black" pitchFamily="34" charset="0"/>
                <a:ea typeface="微软雅黑" pitchFamily="34" charset="-122"/>
              </a:rPr>
              <a:t>（</a:t>
            </a:r>
            <a:r>
              <a:rPr lang="en-US" altLang="zh-CN" sz="3200" b="1" dirty="0">
                <a:solidFill>
                  <a:srgbClr val="FFB850"/>
                </a:solidFill>
                <a:latin typeface="Arial Black" pitchFamily="34" charset="0"/>
                <a:ea typeface="微软雅黑" pitchFamily="34" charset="-122"/>
              </a:rPr>
              <a:t> 4 </a:t>
            </a:r>
            <a:r>
              <a:rPr lang="zh-CN" altLang="en-US" sz="3200" b="1" dirty="0">
                <a:solidFill>
                  <a:srgbClr val="FFB850"/>
                </a:solidFill>
                <a:latin typeface="Arial Black" pitchFamily="34" charset="0"/>
                <a:ea typeface="微软雅黑" pitchFamily="34" charset="-122"/>
              </a:rPr>
              <a:t>）</a:t>
            </a:r>
          </a:p>
        </p:txBody>
      </p:sp>
      <p:grpSp>
        <p:nvGrpSpPr>
          <p:cNvPr id="44" name="组合 43"/>
          <p:cNvGrpSpPr/>
          <p:nvPr/>
        </p:nvGrpSpPr>
        <p:grpSpPr>
          <a:xfrm>
            <a:off x="5837206" y="4482066"/>
            <a:ext cx="318265" cy="258720"/>
            <a:chOff x="5416315" y="2566577"/>
            <a:chExt cx="318265" cy="258720"/>
          </a:xfrm>
        </p:grpSpPr>
        <p:sp>
          <p:nvSpPr>
            <p:cNvPr id="45" name="燕尾形 44"/>
            <p:cNvSpPr/>
            <p:nvPr/>
          </p:nvSpPr>
          <p:spPr>
            <a:xfrm>
              <a:off x="5416315" y="2566578"/>
              <a:ext cx="144016" cy="258719"/>
            </a:xfrm>
            <a:prstGeom prst="chevron">
              <a:avLst/>
            </a:prstGeom>
            <a:solidFill>
              <a:srgbClr val="9BBB59">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a:ea typeface="宋体" panose="02010600030101010101" pitchFamily="2" charset="-122"/>
              </a:endParaRPr>
            </a:p>
          </p:txBody>
        </p:sp>
        <p:sp>
          <p:nvSpPr>
            <p:cNvPr id="46" name="燕尾形 45"/>
            <p:cNvSpPr/>
            <p:nvPr/>
          </p:nvSpPr>
          <p:spPr>
            <a:xfrm>
              <a:off x="5590564" y="2566577"/>
              <a:ext cx="144016" cy="258719"/>
            </a:xfrm>
            <a:prstGeom prst="chevron">
              <a:avLst/>
            </a:prstGeom>
            <a:solidFill>
              <a:srgbClr val="4BACC6"/>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a:ea typeface="宋体" panose="02010600030101010101" pitchFamily="2" charset="-122"/>
              </a:endParaRPr>
            </a:p>
          </p:txBody>
        </p:sp>
      </p:grpSp>
    </p:spTree>
    <p:extLst>
      <p:ext uri="{BB962C8B-B14F-4D97-AF65-F5344CB8AC3E}">
        <p14:creationId xmlns="" xmlns:p14="http://schemas.microsoft.com/office/powerpoint/2010/main" val="346295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300"/>
                                        <p:tgtEl>
                                          <p:spTgt spid="2"/>
                                        </p:tgtEl>
                                        <p:attrNameLst>
                                          <p:attrName>ppt_y</p:attrName>
                                        </p:attrNameLst>
                                      </p:cBhvr>
                                      <p:tavLst>
                                        <p:tav tm="0">
                                          <p:val>
                                            <p:strVal val="#ppt_y-#ppt_h*1.125000"/>
                                          </p:val>
                                        </p:tav>
                                        <p:tav tm="100000">
                                          <p:val>
                                            <p:strVal val="#ppt_y"/>
                                          </p:val>
                                        </p:tav>
                                      </p:tavLst>
                                    </p:anim>
                                    <p:animEffect transition="in" filter="wipe(down)">
                                      <p:cBhvr>
                                        <p:cTn id="13" dur="300"/>
                                        <p:tgtEl>
                                          <p:spTgt spid="2"/>
                                        </p:tgtEl>
                                      </p:cBhvr>
                                    </p:animEffect>
                                  </p:childTnLst>
                                </p:cTn>
                              </p:par>
                            </p:childTnLst>
                          </p:cTn>
                        </p:par>
                        <p:par>
                          <p:cTn id="14" fill="hold">
                            <p:stCondLst>
                              <p:cond delay="8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300" fill="hold"/>
                                        <p:tgtEl>
                                          <p:spTgt spid="19"/>
                                        </p:tgtEl>
                                        <p:attrNameLst>
                                          <p:attrName>ppt_w</p:attrName>
                                        </p:attrNameLst>
                                      </p:cBhvr>
                                      <p:tavLst>
                                        <p:tav tm="0">
                                          <p:val>
                                            <p:fltVal val="0"/>
                                          </p:val>
                                        </p:tav>
                                        <p:tav tm="100000">
                                          <p:val>
                                            <p:strVal val="#ppt_w"/>
                                          </p:val>
                                        </p:tav>
                                      </p:tavLst>
                                    </p:anim>
                                    <p:anim calcmode="lin" valueType="num">
                                      <p:cBhvr>
                                        <p:cTn id="18" dur="300" fill="hold"/>
                                        <p:tgtEl>
                                          <p:spTgt spid="19"/>
                                        </p:tgtEl>
                                        <p:attrNameLst>
                                          <p:attrName>ppt_h</p:attrName>
                                        </p:attrNameLst>
                                      </p:cBhvr>
                                      <p:tavLst>
                                        <p:tav tm="0">
                                          <p:val>
                                            <p:fltVal val="0"/>
                                          </p:val>
                                        </p:tav>
                                        <p:tav tm="100000">
                                          <p:val>
                                            <p:strVal val="#ppt_h"/>
                                          </p:val>
                                        </p:tav>
                                      </p:tavLst>
                                    </p:anim>
                                    <p:animEffect transition="in" filter="fade">
                                      <p:cBhvr>
                                        <p:cTn id="19" dur="300"/>
                                        <p:tgtEl>
                                          <p:spTgt spid="19"/>
                                        </p:tgtEl>
                                      </p:cBhvr>
                                    </p:animEffect>
                                  </p:childTnLst>
                                </p:cTn>
                              </p:par>
                            </p:childTnLst>
                          </p:cTn>
                        </p:par>
                        <p:par>
                          <p:cTn id="20" fill="hold">
                            <p:stCondLst>
                              <p:cond delay="1100"/>
                            </p:stCondLst>
                            <p:childTnLst>
                              <p:par>
                                <p:cTn id="21" presetID="12" presetClass="entr" presetSubtype="8"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300"/>
                                        <p:tgtEl>
                                          <p:spTgt spid="44"/>
                                        </p:tgtEl>
                                        <p:attrNameLst>
                                          <p:attrName>ppt_x</p:attrName>
                                        </p:attrNameLst>
                                      </p:cBhvr>
                                      <p:tavLst>
                                        <p:tav tm="0">
                                          <p:val>
                                            <p:strVal val="#ppt_x-#ppt_w*1.125000"/>
                                          </p:val>
                                        </p:tav>
                                        <p:tav tm="100000">
                                          <p:val>
                                            <p:strVal val="#ppt_x"/>
                                          </p:val>
                                        </p:tav>
                                      </p:tavLst>
                                    </p:anim>
                                    <p:animEffect transition="in" filter="wipe(right)">
                                      <p:cBhvr>
                                        <p:cTn id="24" dur="300"/>
                                        <p:tgtEl>
                                          <p:spTgt spid="44"/>
                                        </p:tgtEl>
                                      </p:cBhvr>
                                    </p:animEffect>
                                  </p:childTnLst>
                                </p:cTn>
                              </p:par>
                            </p:childTnLst>
                          </p:cTn>
                        </p:par>
                        <p:par>
                          <p:cTn id="25" fill="hold">
                            <p:stCondLst>
                              <p:cond delay="1400"/>
                            </p:stCondLst>
                            <p:childTnLst>
                              <p:par>
                                <p:cTn id="26" presetID="12" presetClass="entr" presetSubtype="1"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300"/>
                                        <p:tgtEl>
                                          <p:spTgt spid="37"/>
                                        </p:tgtEl>
                                        <p:attrNameLst>
                                          <p:attrName>ppt_y</p:attrName>
                                        </p:attrNameLst>
                                      </p:cBhvr>
                                      <p:tavLst>
                                        <p:tav tm="0">
                                          <p:val>
                                            <p:strVal val="#ppt_y-#ppt_h*1.125000"/>
                                          </p:val>
                                        </p:tav>
                                        <p:tav tm="100000">
                                          <p:val>
                                            <p:strVal val="#ppt_y"/>
                                          </p:val>
                                        </p:tav>
                                      </p:tavLst>
                                    </p:anim>
                                    <p:animEffect transition="in" filter="wipe(down)">
                                      <p:cBhvr>
                                        <p:cTn id="29" dur="300"/>
                                        <p:tgtEl>
                                          <p:spTgt spid="37"/>
                                        </p:tgtEl>
                                      </p:cBhvr>
                                    </p:animEffect>
                                  </p:childTnLst>
                                </p:cTn>
                              </p:par>
                            </p:childTnLst>
                          </p:cTn>
                        </p:par>
                        <p:par>
                          <p:cTn id="30" fill="hold">
                            <p:stCondLst>
                              <p:cond delay="1700"/>
                            </p:stCondLst>
                            <p:childTnLst>
                              <p:par>
                                <p:cTn id="31" presetID="53" presetClass="entr" presetSubtype="16"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300" fill="hold"/>
                                        <p:tgtEl>
                                          <p:spTgt spid="20"/>
                                        </p:tgtEl>
                                        <p:attrNameLst>
                                          <p:attrName>ppt_w</p:attrName>
                                        </p:attrNameLst>
                                      </p:cBhvr>
                                      <p:tavLst>
                                        <p:tav tm="0">
                                          <p:val>
                                            <p:fltVal val="0"/>
                                          </p:val>
                                        </p:tav>
                                        <p:tav tm="100000">
                                          <p:val>
                                            <p:strVal val="#ppt_w"/>
                                          </p:val>
                                        </p:tav>
                                      </p:tavLst>
                                    </p:anim>
                                    <p:anim calcmode="lin" valueType="num">
                                      <p:cBhvr>
                                        <p:cTn id="34" dur="300" fill="hold"/>
                                        <p:tgtEl>
                                          <p:spTgt spid="20"/>
                                        </p:tgtEl>
                                        <p:attrNameLst>
                                          <p:attrName>ppt_h</p:attrName>
                                        </p:attrNameLst>
                                      </p:cBhvr>
                                      <p:tavLst>
                                        <p:tav tm="0">
                                          <p:val>
                                            <p:fltVal val="0"/>
                                          </p:val>
                                        </p:tav>
                                        <p:tav tm="100000">
                                          <p:val>
                                            <p:strVal val="#ppt_h"/>
                                          </p:val>
                                        </p:tav>
                                      </p:tavLst>
                                    </p:anim>
                                    <p:animEffect transition="in" filter="fade">
                                      <p:cBhvr>
                                        <p:cTn id="35"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90550" y="1711106"/>
            <a:ext cx="11201400" cy="4905594"/>
          </a:xfrm>
          <a:prstGeom prst="rect">
            <a:avLst/>
          </a:prstGeom>
          <a:blipFill>
            <a:blip r:embed="rId2" cstate="email">
              <a:extLst>
                <a:ext uri="{28A0092B-C50C-407E-A947-70E740481C1C}">
                  <a14:useLocalDpi xmlns="" xmlns:a14="http://schemas.microsoft.com/office/drawing/2010/main"/>
                </a:ext>
              </a:extLst>
            </a:blip>
            <a:stretch>
              <a:fillRect/>
            </a:stretch>
          </a:blip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sysClr val="window" lastClr="FFFFFF"/>
              </a:solidFill>
              <a:effectLst/>
              <a:uLnTx/>
              <a:uFillTx/>
            </a:endParaRPr>
          </a:p>
        </p:txBody>
      </p:sp>
      <p:sp>
        <p:nvSpPr>
          <p:cNvPr id="2" name="矩形 1"/>
          <p:cNvSpPr/>
          <p:nvPr/>
        </p:nvSpPr>
        <p:spPr>
          <a:xfrm>
            <a:off x="952500" y="2604948"/>
            <a:ext cx="9906000" cy="3683060"/>
          </a:xfrm>
          <a:prstGeom prst="rect">
            <a:avLst/>
          </a:prstGeom>
        </p:spPr>
        <p:txBody>
          <a:bodyPr wrap="square">
            <a:spAutoFit/>
          </a:bodyPr>
          <a:lstStyle/>
          <a:p>
            <a:pPr indent="576000" algn="just">
              <a:lnSpc>
                <a:spcPts val="3500"/>
              </a:lnSpc>
              <a:spcAft>
                <a:spcPts val="0"/>
              </a:spcAft>
            </a:pPr>
            <a:r>
              <a:rPr lang="zh-CN" altLang="zh-CN" sz="2400" kern="100" dirty="0" smtClean="0">
                <a:latin typeface="华文中宋" panose="02010600040101010101" pitchFamily="2" charset="-122"/>
                <a:ea typeface="华文中宋" panose="02010600040101010101" pitchFamily="2" charset="-122"/>
              </a:rPr>
              <a:t>这些年</a:t>
            </a:r>
            <a:r>
              <a:rPr lang="zh-CN" altLang="zh-CN" sz="2400" kern="100" dirty="0">
                <a:latin typeface="华文中宋" panose="02010600040101010101" pitchFamily="2" charset="-122"/>
                <a:ea typeface="华文中宋" panose="02010600040101010101" pitchFamily="2" charset="-122"/>
              </a:rPr>
              <a:t>，每当我们和毕业班学生交谈，请他们说说大学四年的体会时，总会有一些同学发出感慨：大学四年，一晃就过来了。面对用人市场激烈的竞争，回想自己走过的路，真是留下了不少遗憾。如果再让我重新从大一开始，我一定抓住很多被浪费的时间，用来充实自己，强大自己，要真能那样的话，今天的我就会增加很多的竞争能力。</a:t>
            </a:r>
          </a:p>
          <a:p>
            <a:pPr indent="576000" algn="just">
              <a:lnSpc>
                <a:spcPts val="3500"/>
              </a:lnSpc>
              <a:spcAft>
                <a:spcPts val="0"/>
              </a:spcAft>
            </a:pPr>
            <a:r>
              <a:rPr lang="zh-CN" altLang="zh-CN" sz="2400" kern="100" dirty="0">
                <a:latin typeface="华文中宋" panose="02010600040101010101" pitchFamily="2" charset="-122"/>
                <a:ea typeface="华文中宋" panose="02010600040101010101" pitchFamily="2" charset="-122"/>
              </a:rPr>
              <a:t>但是，“真能那样”是不可能的。人生是一条单行线，哪一段都不能重走，再有本事的人也无法走第二遍。这些感慨，用在过来的人只能是遗恨，而用于刚进校门的大一同学，则是恰逢其时</a:t>
            </a:r>
            <a:r>
              <a:rPr lang="zh-CN" altLang="zh-CN" sz="2400" kern="100" dirty="0" smtClean="0">
                <a:latin typeface="华文中宋" panose="02010600040101010101" pitchFamily="2" charset="-122"/>
                <a:ea typeface="华文中宋" panose="02010600040101010101" pitchFamily="2" charset="-122"/>
              </a:rPr>
              <a:t>。</a:t>
            </a:r>
            <a:endParaRPr lang="zh-CN" altLang="zh-CN" sz="2400" kern="100" dirty="0">
              <a:latin typeface="华文中宋" panose="02010600040101010101" pitchFamily="2" charset="-122"/>
              <a:ea typeface="华文中宋" panose="02010600040101010101" pitchFamily="2" charset="-122"/>
            </a:endParaRPr>
          </a:p>
        </p:txBody>
      </p:sp>
      <p:sp>
        <p:nvSpPr>
          <p:cNvPr id="3" name="文本框 2"/>
          <p:cNvSpPr txBox="1"/>
          <p:nvPr/>
        </p:nvSpPr>
        <p:spPr>
          <a:xfrm>
            <a:off x="0" y="259225"/>
            <a:ext cx="4614203" cy="646331"/>
          </a:xfrm>
          <a:prstGeom prst="rect">
            <a:avLst/>
          </a:prstGeom>
          <a:noFill/>
        </p:spPr>
        <p:txBody>
          <a:bodyPr wrap="square" rtlCol="0">
            <a:spAutoFit/>
          </a:bodyPr>
          <a:lstStyle/>
          <a:p>
            <a:pPr algn="ctr"/>
            <a:r>
              <a:rPr lang="zh-CN" altLang="en-US" sz="3600" dirty="0" smtClean="0">
                <a:latin typeface="华文行楷" panose="02010800040101010101" pitchFamily="2" charset="-122"/>
                <a:ea typeface="华文行楷" panose="02010800040101010101" pitchFamily="2" charset="-122"/>
              </a:rPr>
              <a:t>前  言</a:t>
            </a:r>
            <a:endParaRPr lang="zh-CN" altLang="en-US" sz="3600" dirty="0">
              <a:latin typeface="华文行楷" panose="02010800040101010101" pitchFamily="2" charset="-122"/>
              <a:ea typeface="华文行楷" panose="02010800040101010101" pitchFamily="2" charset="-122"/>
            </a:endParaRPr>
          </a:p>
        </p:txBody>
      </p:sp>
      <p:sp>
        <p:nvSpPr>
          <p:cNvPr id="5" name="矩形 4"/>
          <p:cNvSpPr/>
          <p:nvPr/>
        </p:nvSpPr>
        <p:spPr bwMode="auto">
          <a:xfrm rot="1416982">
            <a:off x="10554555" y="1243291"/>
            <a:ext cx="1579440" cy="1145960"/>
          </a:xfrm>
          <a:prstGeom prst="rect">
            <a:avLst/>
          </a:prstGeom>
          <a:blipFill>
            <a:blip r:embed="rId3" cstate="email">
              <a:extLst>
                <a:ext uri="{28A0092B-C50C-407E-A947-70E740481C1C}">
                  <a14:useLocalDpi xmlns="" xmlns:a14="http://schemas.microsoft.com/office/drawing/2010/main"/>
                </a:ext>
              </a:extLst>
            </a:blip>
            <a:srcRect/>
            <a:stretch>
              <a:fillRect/>
            </a:stretch>
          </a:blipFill>
          <a:ln w="3175">
            <a:noFill/>
            <a:miter lim="800000"/>
            <a:headEnd/>
            <a:tailEnd/>
          </a:ln>
          <a:extLst/>
        </p:spPr>
        <p:txBody>
          <a:bodyPr vert="horz" wrap="square" lIns="91434" tIns="45717" rIns="91434" bIns="45717" numCol="1" rtlCol="0" anchor="t" anchorCtr="0" compatLnSpc="1">
            <a:prstTxWarp prst="textNoShape">
              <a:avLst/>
            </a:prstTxWarp>
          </a:bodyPr>
          <a:lstStyle/>
          <a:p>
            <a:pPr defTabSz="914318" fontAlgn="base">
              <a:spcBef>
                <a:spcPct val="0"/>
              </a:spcBef>
              <a:spcAft>
                <a:spcPct val="0"/>
              </a:spcAft>
            </a:pPr>
            <a:endParaRPr lang="zh-CN" altLang="en-US">
              <a:solidFill>
                <a:prstClr val="black"/>
              </a:solidFill>
              <a:latin typeface="Arial" panose="020B0604020202020204" pitchFamily="34" charset="0"/>
            </a:endParaRPr>
          </a:p>
        </p:txBody>
      </p:sp>
      <p:sp>
        <p:nvSpPr>
          <p:cNvPr id="6" name="矩形 5"/>
          <p:cNvSpPr/>
          <p:nvPr/>
        </p:nvSpPr>
        <p:spPr>
          <a:xfrm>
            <a:off x="1231900" y="2146300"/>
            <a:ext cx="4991100" cy="374461"/>
          </a:xfrm>
          <a:prstGeom prst="rect">
            <a:avLst/>
          </a:prstGeom>
        </p:spPr>
        <p:txBody>
          <a:bodyPr wrap="square">
            <a:spAutoFit/>
          </a:bodyPr>
          <a:lstStyle/>
          <a:p>
            <a:pPr lvl="0" algn="ctr">
              <a:lnSpc>
                <a:spcPts val="2200"/>
              </a:lnSpc>
            </a:pPr>
            <a:r>
              <a:rPr lang="en-US" altLang="zh-CN" sz="2400" kern="100" dirty="0" smtClean="0">
                <a:solidFill>
                  <a:prstClr val="black"/>
                </a:solidFill>
                <a:latin typeface="华文中宋" panose="02010600040101010101" pitchFamily="2" charset="-122"/>
                <a:ea typeface="华文中宋" panose="02010600040101010101" pitchFamily="2" charset="-122"/>
              </a:rPr>
              <a:t>   </a:t>
            </a:r>
            <a:r>
              <a:rPr lang="zh-CN" altLang="en-US" sz="2400" kern="100" dirty="0" smtClean="0">
                <a:solidFill>
                  <a:prstClr val="black"/>
                </a:solidFill>
                <a:latin typeface="华文中宋" panose="02010600040101010101" pitchFamily="2" charset="-122"/>
                <a:ea typeface="华文中宋" panose="02010600040101010101" pitchFamily="2" charset="-122"/>
              </a:rPr>
              <a:t>很高兴和</a:t>
            </a:r>
            <a:r>
              <a:rPr lang="en-US" altLang="zh-CN" sz="2400" kern="100" dirty="0" smtClean="0">
                <a:solidFill>
                  <a:prstClr val="black"/>
                </a:solidFill>
                <a:latin typeface="华文中宋" panose="02010600040101010101" pitchFamily="2" charset="-122"/>
                <a:ea typeface="华文中宋" panose="02010600040101010101" pitchFamily="2" charset="-122"/>
              </a:rPr>
              <a:t>2017</a:t>
            </a:r>
            <a:r>
              <a:rPr lang="zh-CN" altLang="zh-CN" sz="2400" kern="100" dirty="0">
                <a:solidFill>
                  <a:prstClr val="black"/>
                </a:solidFill>
                <a:latin typeface="华文中宋" panose="02010600040101010101" pitchFamily="2" charset="-122"/>
                <a:ea typeface="华文中宋" panose="02010600040101010101" pitchFamily="2" charset="-122"/>
              </a:rPr>
              <a:t>级</a:t>
            </a:r>
            <a:r>
              <a:rPr lang="zh-CN" altLang="zh-CN" sz="2400" kern="100" dirty="0" smtClean="0">
                <a:solidFill>
                  <a:prstClr val="black"/>
                </a:solidFill>
                <a:latin typeface="华文中宋" panose="02010600040101010101" pitchFamily="2" charset="-122"/>
                <a:ea typeface="华文中宋" panose="02010600040101010101" pitchFamily="2" charset="-122"/>
              </a:rPr>
              <a:t>同学</a:t>
            </a:r>
            <a:r>
              <a:rPr lang="zh-CN" altLang="en-US" sz="2400" kern="100" dirty="0" smtClean="0">
                <a:solidFill>
                  <a:prstClr val="black"/>
                </a:solidFill>
                <a:latin typeface="华文中宋" panose="02010600040101010101" pitchFamily="2" charset="-122"/>
                <a:ea typeface="华文中宋" panose="02010600040101010101" pitchFamily="2" charset="-122"/>
              </a:rPr>
              <a:t>在这里交流。</a:t>
            </a:r>
            <a:endParaRPr lang="zh-CN" altLang="zh-CN" sz="2400" kern="100" dirty="0">
              <a:solidFill>
                <a:prstClr val="black"/>
              </a:solidFill>
              <a:latin typeface="华文中宋" panose="02010600040101010101" pitchFamily="2" charset="-122"/>
              <a:ea typeface="华文中宋" panose="02010600040101010101" pitchFamily="2" charset="-122"/>
            </a:endParaRPr>
          </a:p>
        </p:txBody>
      </p:sp>
    </p:spTree>
    <p:extLst>
      <p:ext uri="{BB962C8B-B14F-4D97-AF65-F5344CB8AC3E}">
        <p14:creationId xmlns="" xmlns:p14="http://schemas.microsoft.com/office/powerpoint/2010/main" val="11224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Scale>
                                      <p:cBhvr>
                                        <p:cTn id="16" dur="75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7" dur="750" decel="50000" fill="hold">
                                          <p:stCondLst>
                                            <p:cond delay="0"/>
                                          </p:stCondLst>
                                        </p:cTn>
                                        <p:tgtEl>
                                          <p:spTgt spid="5"/>
                                        </p:tgtEl>
                                        <p:attrNameLst>
                                          <p:attrName>ppt_x,ppt_y</p:attrName>
                                        </p:attrNameLst>
                                      </p:cBhvr>
                                      <p:rCtr x="0" y="0"/>
                                    </p:animMotion>
                                    <p:animEffect>
                                      <p:cBhvr>
                                        <p:cTn id="18"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箭头连接符 6"/>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组合 7"/>
          <p:cNvGrpSpPr>
            <a:grpSpLocks/>
          </p:cNvGrpSpPr>
          <p:nvPr/>
        </p:nvGrpSpPr>
        <p:grpSpPr bwMode="auto">
          <a:xfrm>
            <a:off x="633767" y="1217612"/>
            <a:ext cx="2874197" cy="573088"/>
            <a:chOff x="1136467" y="1979058"/>
            <a:chExt cx="2874350" cy="573257"/>
          </a:xfrm>
        </p:grpSpPr>
        <p:sp>
          <p:nvSpPr>
            <p:cNvPr id="9"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10"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sp>
        <p:nvSpPr>
          <p:cNvPr id="48" name="矩形 47"/>
          <p:cNvSpPr/>
          <p:nvPr/>
        </p:nvSpPr>
        <p:spPr>
          <a:xfrm>
            <a:off x="1206854" y="2043332"/>
            <a:ext cx="7221024" cy="541174"/>
          </a:xfrm>
          <a:prstGeom prst="rect">
            <a:avLst/>
          </a:prstGeom>
        </p:spPr>
        <p:txBody>
          <a:bodyPr wrap="square">
            <a:spAutoFit/>
          </a:bodyPr>
          <a:lstStyle/>
          <a:p>
            <a:pPr lvl="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每一个大学生都应该有自己的学习目标和成长目标。</a:t>
            </a:r>
          </a:p>
        </p:txBody>
      </p:sp>
      <p:sp>
        <p:nvSpPr>
          <p:cNvPr id="49" name="Freeform 17"/>
          <p:cNvSpPr>
            <a:spLocks/>
          </p:cNvSpPr>
          <p:nvPr/>
        </p:nvSpPr>
        <p:spPr bwMode="auto">
          <a:xfrm>
            <a:off x="3139499" y="3661883"/>
            <a:ext cx="7718425" cy="646112"/>
          </a:xfrm>
          <a:custGeom>
            <a:avLst/>
            <a:gdLst>
              <a:gd name="T0" fmla="*/ 5526 w 5906"/>
              <a:gd name="T1" fmla="*/ 213 h 1557"/>
              <a:gd name="T2" fmla="*/ 2493 w 5906"/>
              <a:gd name="T3" fmla="*/ 166 h 1557"/>
              <a:gd name="T4" fmla="*/ 0 w 5906"/>
              <a:gd name="T5" fmla="*/ 1096 h 1557"/>
              <a:gd name="T6" fmla="*/ 281 w 5906"/>
              <a:gd name="T7" fmla="*/ 1557 h 1557"/>
              <a:gd name="T8" fmla="*/ 4186 w 5906"/>
              <a:gd name="T9" fmla="*/ 280 h 1557"/>
              <a:gd name="T10" fmla="*/ 5906 w 5906"/>
              <a:gd name="T11" fmla="*/ 333 h 1557"/>
              <a:gd name="T12" fmla="*/ 5526 w 5906"/>
              <a:gd name="T13" fmla="*/ 213 h 1557"/>
            </a:gdLst>
            <a:ahLst/>
            <a:cxnLst>
              <a:cxn ang="0">
                <a:pos x="T0" y="T1"/>
              </a:cxn>
              <a:cxn ang="0">
                <a:pos x="T2" y="T3"/>
              </a:cxn>
              <a:cxn ang="0">
                <a:pos x="T4" y="T5"/>
              </a:cxn>
              <a:cxn ang="0">
                <a:pos x="T6" y="T7"/>
              </a:cxn>
              <a:cxn ang="0">
                <a:pos x="T8" y="T9"/>
              </a:cxn>
              <a:cxn ang="0">
                <a:pos x="T10" y="T11"/>
              </a:cxn>
              <a:cxn ang="0">
                <a:pos x="T12" y="T13"/>
              </a:cxn>
            </a:cxnLst>
            <a:rect l="0" t="0" r="r" b="b"/>
            <a:pathLst>
              <a:path w="5906" h="1557">
                <a:moveTo>
                  <a:pt x="5526" y="213"/>
                </a:moveTo>
                <a:cubicBezTo>
                  <a:pt x="4995" y="135"/>
                  <a:pt x="3768" y="0"/>
                  <a:pt x="2493" y="166"/>
                </a:cubicBezTo>
                <a:cubicBezTo>
                  <a:pt x="2493" y="166"/>
                  <a:pt x="1077" y="314"/>
                  <a:pt x="0" y="1096"/>
                </a:cubicBezTo>
                <a:cubicBezTo>
                  <a:pt x="115" y="1234"/>
                  <a:pt x="210" y="1389"/>
                  <a:pt x="281" y="1557"/>
                </a:cubicBezTo>
                <a:cubicBezTo>
                  <a:pt x="690" y="1227"/>
                  <a:pt x="2034" y="297"/>
                  <a:pt x="4186" y="280"/>
                </a:cubicBezTo>
                <a:cubicBezTo>
                  <a:pt x="4186" y="280"/>
                  <a:pt x="5073" y="253"/>
                  <a:pt x="5906" y="333"/>
                </a:cubicBezTo>
                <a:cubicBezTo>
                  <a:pt x="5785" y="246"/>
                  <a:pt x="5668" y="234"/>
                  <a:pt x="5526" y="213"/>
                </a:cubicBezTo>
                <a:close/>
              </a:path>
            </a:pathLst>
          </a:custGeom>
          <a:solidFill>
            <a:srgbClr val="0083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50" name="Freeform 18"/>
          <p:cNvSpPr>
            <a:spLocks/>
          </p:cNvSpPr>
          <p:nvPr/>
        </p:nvSpPr>
        <p:spPr bwMode="auto">
          <a:xfrm>
            <a:off x="3142675" y="4967924"/>
            <a:ext cx="7715249" cy="638175"/>
          </a:xfrm>
          <a:custGeom>
            <a:avLst/>
            <a:gdLst>
              <a:gd name="T0" fmla="*/ 5386 w 5900"/>
              <a:gd name="T1" fmla="*/ 1360 h 1542"/>
              <a:gd name="T2" fmla="*/ 2487 w 5900"/>
              <a:gd name="T3" fmla="*/ 1388 h 1542"/>
              <a:gd name="T4" fmla="*/ 0 w 5900"/>
              <a:gd name="T5" fmla="*/ 463 h 1542"/>
              <a:gd name="T6" fmla="*/ 279 w 5900"/>
              <a:gd name="T7" fmla="*/ 0 h 1542"/>
              <a:gd name="T8" fmla="*/ 4180 w 5900"/>
              <a:gd name="T9" fmla="*/ 1275 h 1542"/>
              <a:gd name="T10" fmla="*/ 5900 w 5900"/>
              <a:gd name="T11" fmla="*/ 1221 h 1542"/>
              <a:gd name="T12" fmla="*/ 5386 w 5900"/>
              <a:gd name="T13" fmla="*/ 1360 h 1542"/>
            </a:gdLst>
            <a:ahLst/>
            <a:cxnLst>
              <a:cxn ang="0">
                <a:pos x="T0" y="T1"/>
              </a:cxn>
              <a:cxn ang="0">
                <a:pos x="T2" y="T3"/>
              </a:cxn>
              <a:cxn ang="0">
                <a:pos x="T4" y="T5"/>
              </a:cxn>
              <a:cxn ang="0">
                <a:pos x="T6" y="T7"/>
              </a:cxn>
              <a:cxn ang="0">
                <a:pos x="T8" y="T9"/>
              </a:cxn>
              <a:cxn ang="0">
                <a:pos x="T10" y="T11"/>
              </a:cxn>
              <a:cxn ang="0">
                <a:pos x="T12" y="T13"/>
              </a:cxn>
            </a:cxnLst>
            <a:rect l="0" t="0" r="r" b="b"/>
            <a:pathLst>
              <a:path w="5900" h="1542">
                <a:moveTo>
                  <a:pt x="5386" y="1360"/>
                </a:moveTo>
                <a:cubicBezTo>
                  <a:pt x="4800" y="1438"/>
                  <a:pt x="3664" y="1542"/>
                  <a:pt x="2487" y="1388"/>
                </a:cubicBezTo>
                <a:cubicBezTo>
                  <a:pt x="2487" y="1388"/>
                  <a:pt x="1077" y="1241"/>
                  <a:pt x="0" y="463"/>
                </a:cubicBezTo>
                <a:cubicBezTo>
                  <a:pt x="115" y="324"/>
                  <a:pt x="209" y="169"/>
                  <a:pt x="279" y="0"/>
                </a:cubicBezTo>
                <a:cubicBezTo>
                  <a:pt x="693" y="332"/>
                  <a:pt x="2035" y="1257"/>
                  <a:pt x="4180" y="1275"/>
                </a:cubicBezTo>
                <a:cubicBezTo>
                  <a:pt x="4180" y="1275"/>
                  <a:pt x="5067" y="1301"/>
                  <a:pt x="5900" y="1221"/>
                </a:cubicBezTo>
                <a:cubicBezTo>
                  <a:pt x="5750" y="1328"/>
                  <a:pt x="5562" y="1336"/>
                  <a:pt x="5386" y="1360"/>
                </a:cubicBezTo>
                <a:close/>
              </a:path>
            </a:pathLst>
          </a:custGeom>
          <a:solidFill>
            <a:srgbClr val="ED64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51" name="Freeform 19"/>
          <p:cNvSpPr>
            <a:spLocks/>
          </p:cNvSpPr>
          <p:nvPr/>
        </p:nvSpPr>
        <p:spPr bwMode="auto">
          <a:xfrm>
            <a:off x="3313479" y="4486340"/>
            <a:ext cx="7753995" cy="326519"/>
          </a:xfrm>
          <a:custGeom>
            <a:avLst/>
            <a:gdLst>
              <a:gd name="T0" fmla="*/ 0 w 7226"/>
              <a:gd name="T1" fmla="*/ 0 h 599"/>
              <a:gd name="T2" fmla="*/ 6869 w 7226"/>
              <a:gd name="T3" fmla="*/ 282 h 599"/>
              <a:gd name="T4" fmla="*/ 7063 w 7226"/>
              <a:gd name="T5" fmla="*/ 329 h 599"/>
              <a:gd name="T6" fmla="*/ 2 w 7226"/>
              <a:gd name="T7" fmla="*/ 599 h 599"/>
              <a:gd name="T8" fmla="*/ 26 w 7226"/>
              <a:gd name="T9" fmla="*/ 305 h 599"/>
              <a:gd name="T10" fmla="*/ 0 w 7226"/>
              <a:gd name="T11" fmla="*/ 0 h 599"/>
            </a:gdLst>
            <a:ahLst/>
            <a:cxnLst>
              <a:cxn ang="0">
                <a:pos x="T0" y="T1"/>
              </a:cxn>
              <a:cxn ang="0">
                <a:pos x="T2" y="T3"/>
              </a:cxn>
              <a:cxn ang="0">
                <a:pos x="T4" y="T5"/>
              </a:cxn>
              <a:cxn ang="0">
                <a:pos x="T6" y="T7"/>
              </a:cxn>
              <a:cxn ang="0">
                <a:pos x="T8" y="T9"/>
              </a:cxn>
              <a:cxn ang="0">
                <a:pos x="T10" y="T11"/>
              </a:cxn>
            </a:cxnLst>
            <a:rect l="0" t="0" r="r" b="b"/>
            <a:pathLst>
              <a:path w="7226" h="599">
                <a:moveTo>
                  <a:pt x="0" y="0"/>
                </a:moveTo>
                <a:cubicBezTo>
                  <a:pt x="1285" y="31"/>
                  <a:pt x="6630" y="164"/>
                  <a:pt x="6869" y="282"/>
                </a:cubicBezTo>
                <a:lnTo>
                  <a:pt x="7063" y="329"/>
                </a:lnTo>
                <a:cubicBezTo>
                  <a:pt x="7226" y="369"/>
                  <a:pt x="2700" y="424"/>
                  <a:pt x="2" y="599"/>
                </a:cubicBezTo>
                <a:cubicBezTo>
                  <a:pt x="17" y="504"/>
                  <a:pt x="26" y="405"/>
                  <a:pt x="26" y="305"/>
                </a:cubicBezTo>
                <a:cubicBezTo>
                  <a:pt x="26" y="201"/>
                  <a:pt x="17" y="99"/>
                  <a:pt x="0" y="0"/>
                </a:cubicBezTo>
                <a:close/>
              </a:path>
            </a:pathLst>
          </a:custGeom>
          <a:solidFill>
            <a:srgbClr val="F5C5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52" name="TextBox 22"/>
          <p:cNvSpPr>
            <a:spLocks noChangeArrowheads="1"/>
          </p:cNvSpPr>
          <p:nvPr/>
        </p:nvSpPr>
        <p:spPr bwMode="auto">
          <a:xfrm>
            <a:off x="4144356" y="3506818"/>
            <a:ext cx="7002819" cy="57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prstTxWarp prst="textArchUp">
              <a:avLst>
                <a:gd name="adj" fmla="val 10941186"/>
              </a:avLst>
            </a:prstTxWarp>
            <a:spAutoFit/>
          </a:bodyPr>
          <a:lstStyle/>
          <a:p>
            <a:pPr lvl="0"/>
            <a:r>
              <a:rPr lang="zh-CN" altLang="en-US" sz="2800" dirty="0">
                <a:solidFill>
                  <a:prstClr val="black"/>
                </a:solidFill>
                <a:latin typeface="华文中宋" panose="02010600040101010101" pitchFamily="2" charset="-122"/>
                <a:ea typeface="华文中宋" panose="02010600040101010101" pitchFamily="2" charset="-122"/>
              </a:rPr>
              <a:t>一是一个人的成功和天生的资质关系不大</a:t>
            </a:r>
            <a:endParaRPr kumimoji="0" lang="zh-CN" altLang="en-US" sz="1600" b="0" i="0" u="none" strike="noStrike" kern="0" cap="none" spc="0" normalizeH="0" baseline="0" noProof="0" dirty="0" smtClean="0">
              <a:ln>
                <a:noFill/>
              </a:ln>
              <a:solidFill>
                <a:prstClr val="white">
                  <a:lumMod val="50000"/>
                </a:prstClr>
              </a:solidFill>
              <a:effectLst/>
              <a:uLnTx/>
              <a:uFillTx/>
            </a:endParaRPr>
          </a:p>
        </p:txBody>
      </p:sp>
      <p:sp>
        <p:nvSpPr>
          <p:cNvPr id="54" name="TextBox 22"/>
          <p:cNvSpPr>
            <a:spLocks noChangeArrowheads="1"/>
          </p:cNvSpPr>
          <p:nvPr/>
        </p:nvSpPr>
        <p:spPr bwMode="auto">
          <a:xfrm>
            <a:off x="4089400" y="4406900"/>
            <a:ext cx="6343857" cy="523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r>
              <a:rPr lang="zh-CN" altLang="en-US" sz="2800" dirty="0">
                <a:solidFill>
                  <a:prstClr val="black"/>
                </a:solidFill>
                <a:latin typeface="华文中宋" panose="02010600040101010101" pitchFamily="2" charset="-122"/>
                <a:ea typeface="华文中宋" panose="02010600040101010101" pitchFamily="2" charset="-122"/>
              </a:rPr>
              <a:t>二是一个人成功的必要条件是努力勤奋</a:t>
            </a:r>
            <a:endParaRPr kumimoji="0" lang="zh-CN" altLang="en-US" sz="2800" b="0" i="0" u="none" strike="noStrike" kern="0" cap="none" spc="0" normalizeH="0" baseline="0" noProof="0" dirty="0" smtClean="0">
              <a:ln>
                <a:noFill/>
              </a:ln>
              <a:solidFill>
                <a:prstClr val="white">
                  <a:lumMod val="50000"/>
                </a:prstClr>
              </a:solidFill>
              <a:effectLst/>
              <a:uLnTx/>
              <a:uFillTx/>
            </a:endParaRPr>
          </a:p>
        </p:txBody>
      </p:sp>
      <p:grpSp>
        <p:nvGrpSpPr>
          <p:cNvPr id="55" name="组合 54"/>
          <p:cNvGrpSpPr/>
          <p:nvPr/>
        </p:nvGrpSpPr>
        <p:grpSpPr>
          <a:xfrm>
            <a:off x="249567" y="3253389"/>
            <a:ext cx="2823611" cy="2834973"/>
            <a:chOff x="3742522" y="3126521"/>
            <a:chExt cx="1085706" cy="1174920"/>
          </a:xfrm>
        </p:grpSpPr>
        <p:sp>
          <p:nvSpPr>
            <p:cNvPr id="56" name="Oval 23"/>
            <p:cNvSpPr>
              <a:spLocks noChangeArrowheads="1"/>
            </p:cNvSpPr>
            <p:nvPr/>
          </p:nvSpPr>
          <p:spPr bwMode="auto">
            <a:xfrm>
              <a:off x="3742522" y="3126521"/>
              <a:ext cx="1085706" cy="1174920"/>
            </a:xfrm>
            <a:prstGeom prst="ellipse">
              <a:avLst/>
            </a:prstGeom>
            <a:solidFill>
              <a:srgbClr val="DDDDD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57" name="TextBox 22"/>
            <p:cNvSpPr>
              <a:spLocks noChangeArrowheads="1"/>
            </p:cNvSpPr>
            <p:nvPr/>
          </p:nvSpPr>
          <p:spPr bwMode="auto">
            <a:xfrm>
              <a:off x="3883973" y="3386429"/>
              <a:ext cx="773872" cy="650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zh-CN" altLang="en-US" sz="2400" dirty="0">
                  <a:solidFill>
                    <a:prstClr val="black"/>
                  </a:solidFill>
                  <a:latin typeface="华文中宋" panose="02010600040101010101" pitchFamily="2" charset="-122"/>
                  <a:ea typeface="华文中宋" panose="02010600040101010101" pitchFamily="2" charset="-122"/>
                </a:rPr>
                <a:t>研究人员经过大量的调查得出关于成功的三条结论</a:t>
              </a:r>
            </a:p>
          </p:txBody>
        </p:sp>
      </p:grpSp>
      <p:cxnSp>
        <p:nvCxnSpPr>
          <p:cNvPr id="59" name="直接连接符 58"/>
          <p:cNvCxnSpPr/>
          <p:nvPr/>
        </p:nvCxnSpPr>
        <p:spPr>
          <a:xfrm>
            <a:off x="1206854" y="2584506"/>
            <a:ext cx="7092000" cy="0"/>
          </a:xfrm>
          <a:prstGeom prst="line">
            <a:avLst/>
          </a:prstGeom>
          <a:noFill/>
          <a:ln w="19050" cap="flat" cmpd="sng" algn="ctr">
            <a:solidFill>
              <a:srgbClr val="BF1247"/>
            </a:solidFill>
            <a:prstDash val="sysDash"/>
            <a:headEnd type="oval" w="med" len="med"/>
            <a:tailEnd type="oval" w="med" len="med"/>
          </a:ln>
          <a:effectLst/>
        </p:spPr>
      </p:cxnSp>
      <p:sp>
        <p:nvSpPr>
          <p:cNvPr id="17" name="TextBox 22"/>
          <p:cNvSpPr>
            <a:spLocks noChangeArrowheads="1"/>
          </p:cNvSpPr>
          <p:nvPr/>
        </p:nvSpPr>
        <p:spPr bwMode="auto">
          <a:xfrm>
            <a:off x="4191000" y="5549900"/>
            <a:ext cx="68707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r>
              <a:rPr lang="zh-CN" altLang="en-US" sz="2800" dirty="0" smtClean="0">
                <a:solidFill>
                  <a:prstClr val="black"/>
                </a:solidFill>
                <a:latin typeface="华文中宋" panose="02010600040101010101" pitchFamily="2" charset="-122"/>
                <a:ea typeface="华文中宋" panose="02010600040101010101" pitchFamily="2" charset="-122"/>
              </a:rPr>
              <a:t>三是</a:t>
            </a:r>
            <a:r>
              <a:rPr lang="zh-CN" altLang="en-US" sz="2800" dirty="0" smtClean="0">
                <a:latin typeface="华文中宋" pitchFamily="2" charset="-122"/>
                <a:ea typeface="华文中宋" pitchFamily="2" charset="-122"/>
              </a:rPr>
              <a:t>只有努力勤奋还不够，这些努力需要有目的、有计划地实施。</a:t>
            </a:r>
            <a:r>
              <a:rPr lang="zh-CN" altLang="en-US" sz="2800" dirty="0" smtClean="0">
                <a:solidFill>
                  <a:prstClr val="black"/>
                </a:solidFill>
                <a:latin typeface="华文中宋" pitchFamily="2" charset="-122"/>
                <a:ea typeface="华文中宋" pitchFamily="2" charset="-122"/>
              </a:rPr>
              <a:t> </a:t>
            </a:r>
            <a:endParaRPr kumimoji="0" lang="zh-CN" altLang="en-US" sz="2800" b="0" i="0" u="none" strike="noStrike" kern="0" cap="none" spc="0" normalizeH="0" baseline="0" noProof="0" dirty="0" smtClean="0">
              <a:ln>
                <a:noFill/>
              </a:ln>
              <a:solidFill>
                <a:prstClr val="white">
                  <a:lumMod val="50000"/>
                </a:prstClr>
              </a:solidFill>
              <a:effectLst/>
              <a:uLnTx/>
              <a:uFillTx/>
              <a:latin typeface="华文中宋" pitchFamily="2" charset="-122"/>
              <a:ea typeface="华文中宋" pitchFamily="2" charset="-122"/>
            </a:endParaRPr>
          </a:p>
        </p:txBody>
      </p:sp>
    </p:spTree>
    <p:extLst>
      <p:ext uri="{BB962C8B-B14F-4D97-AF65-F5344CB8AC3E}">
        <p14:creationId xmlns="" xmlns:p14="http://schemas.microsoft.com/office/powerpoint/2010/main" val="76602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300" fill="hold"/>
                                        <p:tgtEl>
                                          <p:spTgt spid="55"/>
                                        </p:tgtEl>
                                        <p:attrNameLst>
                                          <p:attrName>ppt_w</p:attrName>
                                        </p:attrNameLst>
                                      </p:cBhvr>
                                      <p:tavLst>
                                        <p:tav tm="0">
                                          <p:val>
                                            <p:fltVal val="0"/>
                                          </p:val>
                                        </p:tav>
                                        <p:tav tm="100000">
                                          <p:val>
                                            <p:strVal val="#ppt_w"/>
                                          </p:val>
                                        </p:tav>
                                      </p:tavLst>
                                    </p:anim>
                                    <p:anim calcmode="lin" valueType="num">
                                      <p:cBhvr>
                                        <p:cTn id="8" dur="300" fill="hold"/>
                                        <p:tgtEl>
                                          <p:spTgt spid="55"/>
                                        </p:tgtEl>
                                        <p:attrNameLst>
                                          <p:attrName>ppt_h</p:attrName>
                                        </p:attrNameLst>
                                      </p:cBhvr>
                                      <p:tavLst>
                                        <p:tav tm="0">
                                          <p:val>
                                            <p:fltVal val="0"/>
                                          </p:val>
                                        </p:tav>
                                        <p:tav tm="100000">
                                          <p:val>
                                            <p:strVal val="#ppt_h"/>
                                          </p:val>
                                        </p:tav>
                                      </p:tavLst>
                                    </p:anim>
                                    <p:anim calcmode="lin" valueType="num">
                                      <p:cBhvr>
                                        <p:cTn id="9" dur="300" fill="hold"/>
                                        <p:tgtEl>
                                          <p:spTgt spid="55"/>
                                        </p:tgtEl>
                                        <p:attrNameLst>
                                          <p:attrName>style.rotation</p:attrName>
                                        </p:attrNameLst>
                                      </p:cBhvr>
                                      <p:tavLst>
                                        <p:tav tm="0">
                                          <p:val>
                                            <p:fltVal val="360"/>
                                          </p:val>
                                        </p:tav>
                                        <p:tav tm="100000">
                                          <p:val>
                                            <p:fltVal val="0"/>
                                          </p:val>
                                        </p:tav>
                                      </p:tavLst>
                                    </p:anim>
                                    <p:animEffect transition="in" filter="fade">
                                      <p:cBhvr>
                                        <p:cTn id="10" dur="300"/>
                                        <p:tgtEl>
                                          <p:spTgt spid="55"/>
                                        </p:tgtEl>
                                      </p:cBhvr>
                                    </p:animEffect>
                                  </p:childTnLst>
                                </p:cTn>
                              </p:par>
                              <p:par>
                                <p:cTn id="11" presetID="22" presetClass="entr" presetSubtype="2"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ipe(right)">
                                      <p:cBhvr>
                                        <p:cTn id="13" dur="500"/>
                                        <p:tgtEl>
                                          <p:spTgt spid="59"/>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300"/>
                                        <p:tgtEl>
                                          <p:spTgt spid="49"/>
                                        </p:tgtEl>
                                      </p:cBhvr>
                                    </p:animEffect>
                                  </p:childTnLst>
                                </p:cTn>
                              </p:par>
                            </p:childTnLst>
                          </p:cTn>
                        </p:par>
                        <p:par>
                          <p:cTn id="18" fill="hold">
                            <p:stCondLst>
                              <p:cond delay="800"/>
                            </p:stCondLst>
                            <p:childTnLst>
                              <p:par>
                                <p:cTn id="19" presetID="10"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300"/>
                                        <p:tgtEl>
                                          <p:spTgt spid="52"/>
                                        </p:tgtEl>
                                      </p:cBhvr>
                                    </p:animEffect>
                                  </p:childTnLst>
                                </p:cTn>
                              </p:par>
                            </p:childTnLst>
                          </p:cTn>
                        </p:par>
                        <p:par>
                          <p:cTn id="22" fill="hold">
                            <p:stCondLst>
                              <p:cond delay="1100"/>
                            </p:stCondLst>
                            <p:childTnLst>
                              <p:par>
                                <p:cTn id="23" presetID="22" presetClass="entr" presetSubtype="8" fill="hold" grpId="0"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300"/>
                                        <p:tgtEl>
                                          <p:spTgt spid="51"/>
                                        </p:tgtEl>
                                      </p:cBhvr>
                                    </p:animEffect>
                                  </p:childTnLst>
                                </p:cTn>
                              </p:par>
                            </p:childTnLst>
                          </p:cTn>
                        </p:par>
                        <p:par>
                          <p:cTn id="26" fill="hold">
                            <p:stCondLst>
                              <p:cond delay="1400"/>
                            </p:stCondLst>
                            <p:childTnLst>
                              <p:par>
                                <p:cTn id="27" presetID="10" presetClass="entr" presetSubtype="0"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300"/>
                                        <p:tgtEl>
                                          <p:spTgt spid="54"/>
                                        </p:tgtEl>
                                      </p:cBhvr>
                                    </p:animEffect>
                                  </p:childTnLst>
                                </p:cTn>
                              </p:par>
                            </p:childTnLst>
                          </p:cTn>
                        </p:par>
                        <p:par>
                          <p:cTn id="30" fill="hold">
                            <p:stCondLst>
                              <p:cond delay="1700"/>
                            </p:stCondLst>
                            <p:childTnLst>
                              <p:par>
                                <p:cTn id="31" presetID="22" presetClass="entr" presetSubtype="8"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300"/>
                                        <p:tgtEl>
                                          <p:spTgt spid="50"/>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p:bldP spid="54"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2"/>
            <a:ext cx="2874197" cy="573088"/>
            <a:chOff x="1136467" y="1979058"/>
            <a:chExt cx="2874350" cy="573257"/>
          </a:xfrm>
        </p:grpSpPr>
        <p:sp>
          <p:nvSpPr>
            <p:cNvPr id="4"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5"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sp>
        <p:nvSpPr>
          <p:cNvPr id="7" name="矩形 6"/>
          <p:cNvSpPr/>
          <p:nvPr/>
        </p:nvSpPr>
        <p:spPr>
          <a:xfrm>
            <a:off x="426704" y="2495142"/>
            <a:ext cx="5425840" cy="1438855"/>
          </a:xfrm>
          <a:prstGeom prst="rect">
            <a:avLst/>
          </a:prstGeom>
        </p:spPr>
        <p:txBody>
          <a:bodyPr wrap="square">
            <a:spAutoFit/>
          </a:bodyPr>
          <a:lstStyle/>
          <a:p>
            <a:pPr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确立目标是成功的起点，奔向目标的过程就是一个明白的、充实的人生过程，就是一个为实现目标而奋斗的过程</a:t>
            </a:r>
            <a:r>
              <a:rPr lang="zh-CN" altLang="en-US" sz="2400" dirty="0" smtClean="0">
                <a:solidFill>
                  <a:prstClr val="black"/>
                </a:solidFill>
                <a:latin typeface="华文中宋" panose="02010600040101010101" pitchFamily="2" charset="-122"/>
                <a:ea typeface="华文中宋" panose="02010600040101010101" pitchFamily="2" charset="-122"/>
              </a:rPr>
              <a:t>。</a:t>
            </a:r>
            <a:endParaRPr lang="zh-CN" altLang="en-US" sz="2400" dirty="0">
              <a:solidFill>
                <a:prstClr val="black"/>
              </a:solidFill>
              <a:latin typeface="华文中宋" panose="02010600040101010101" pitchFamily="2" charset="-122"/>
              <a:ea typeface="华文中宋" panose="02010600040101010101" pitchFamily="2" charset="-122"/>
            </a:endParaRPr>
          </a:p>
        </p:txBody>
      </p:sp>
      <p:sp>
        <p:nvSpPr>
          <p:cNvPr id="8" name="矩形 7"/>
          <p:cNvSpPr/>
          <p:nvPr/>
        </p:nvSpPr>
        <p:spPr>
          <a:xfrm>
            <a:off x="6428096" y="4671438"/>
            <a:ext cx="5425623" cy="1438855"/>
          </a:xfrm>
          <a:prstGeom prst="rect">
            <a:avLst/>
          </a:prstGeom>
        </p:spPr>
        <p:txBody>
          <a:bodyPr wrap="square">
            <a:spAutoFit/>
          </a:bodyPr>
          <a:lstStyle/>
          <a:p>
            <a:pPr lvl="0"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每个人的目标可以各种各样，这样的个性化目标，我不好给大家统一确定，这要根据自己的具体情况自主确定。</a:t>
            </a:r>
          </a:p>
        </p:txBody>
      </p:sp>
      <p:cxnSp>
        <p:nvCxnSpPr>
          <p:cNvPr id="10" name="直接箭头连接符 9"/>
          <p:cNvCxnSpPr/>
          <p:nvPr/>
        </p:nvCxnSpPr>
        <p:spPr>
          <a:xfrm>
            <a:off x="191068" y="4340788"/>
            <a:ext cx="11794224" cy="0"/>
          </a:xfrm>
          <a:prstGeom prst="straightConnector1">
            <a:avLst/>
          </a:prstGeom>
          <a:ln w="28575">
            <a:prstDash val="lgDashDotDot"/>
            <a:tailEnd type="triangle"/>
          </a:ln>
        </p:spPr>
        <p:style>
          <a:lnRef idx="3">
            <a:schemeClr val="accent6"/>
          </a:lnRef>
          <a:fillRef idx="0">
            <a:schemeClr val="accent6"/>
          </a:fillRef>
          <a:effectRef idx="2">
            <a:schemeClr val="accent6"/>
          </a:effectRef>
          <a:fontRef idx="minor">
            <a:schemeClr val="tx1"/>
          </a:fontRef>
        </p:style>
      </p:cxnSp>
      <p:cxnSp>
        <p:nvCxnSpPr>
          <p:cNvPr id="12" name="直接箭头连接符 11"/>
          <p:cNvCxnSpPr/>
          <p:nvPr/>
        </p:nvCxnSpPr>
        <p:spPr>
          <a:xfrm>
            <a:off x="6088180" y="2116203"/>
            <a:ext cx="0" cy="4449170"/>
          </a:xfrm>
          <a:prstGeom prst="straightConnector1">
            <a:avLst/>
          </a:prstGeom>
          <a:ln w="28575">
            <a:prstDash val="lgDashDotDot"/>
            <a:tailEnd type="triangle"/>
          </a:ln>
        </p:spPr>
        <p:style>
          <a:lnRef idx="3">
            <a:schemeClr val="accent6"/>
          </a:lnRef>
          <a:fillRef idx="0">
            <a:schemeClr val="accent6"/>
          </a:fillRef>
          <a:effectRef idx="2">
            <a:schemeClr val="accent6"/>
          </a:effectRef>
          <a:fontRef idx="minor">
            <a:schemeClr val="tx1"/>
          </a:fontRef>
        </p:style>
      </p:cxnSp>
      <p:pic>
        <p:nvPicPr>
          <p:cNvPr id="13" name="图片 1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83529" y="4492619"/>
            <a:ext cx="3684896" cy="2072754"/>
          </a:xfrm>
          <a:prstGeom prst="rect">
            <a:avLst/>
          </a:prstGeom>
        </p:spPr>
      </p:pic>
      <p:pic>
        <p:nvPicPr>
          <p:cNvPr id="14" name="图片 1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108564" y="2006221"/>
            <a:ext cx="3829050" cy="2153841"/>
          </a:xfrm>
          <a:prstGeom prst="rect">
            <a:avLst/>
          </a:prstGeom>
        </p:spPr>
      </p:pic>
    </p:spTree>
    <p:extLst>
      <p:ext uri="{BB962C8B-B14F-4D97-AF65-F5344CB8AC3E}">
        <p14:creationId xmlns="" xmlns:p14="http://schemas.microsoft.com/office/powerpoint/2010/main" val="117453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37"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par>
                                <p:cTn id="18" presetID="16" presetClass="entr" presetSubtype="37"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箭头连接符 2"/>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组合 3"/>
          <p:cNvGrpSpPr>
            <a:grpSpLocks/>
          </p:cNvGrpSpPr>
          <p:nvPr/>
        </p:nvGrpSpPr>
        <p:grpSpPr bwMode="auto">
          <a:xfrm>
            <a:off x="633767" y="1217612"/>
            <a:ext cx="2874197" cy="573088"/>
            <a:chOff x="1136467" y="1979058"/>
            <a:chExt cx="2874350" cy="573257"/>
          </a:xfrm>
        </p:grpSpPr>
        <p:sp>
          <p:nvSpPr>
            <p:cNvPr id="5"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6"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grpSp>
        <p:nvGrpSpPr>
          <p:cNvPr id="7" name="组合 6"/>
          <p:cNvGrpSpPr/>
          <p:nvPr/>
        </p:nvGrpSpPr>
        <p:grpSpPr>
          <a:xfrm>
            <a:off x="1206854" y="2769166"/>
            <a:ext cx="8903269" cy="3141728"/>
            <a:chOff x="611560" y="2260668"/>
            <a:chExt cx="8903269" cy="3141728"/>
          </a:xfrm>
          <a:effectLst>
            <a:reflection blurRad="6350" stA="52000" endA="300" endPos="35000" dir="5400000" sy="-100000" algn="bl" rotWithShape="0"/>
          </a:effectLst>
        </p:grpSpPr>
        <p:sp>
          <p:nvSpPr>
            <p:cNvPr id="8" name="矩形 4"/>
            <p:cNvSpPr/>
            <p:nvPr/>
          </p:nvSpPr>
          <p:spPr>
            <a:xfrm>
              <a:off x="3204177" y="4570491"/>
              <a:ext cx="1506099" cy="816244"/>
            </a:xfrm>
            <a:custGeom>
              <a:avLst/>
              <a:gdLst>
                <a:gd name="connsiteX0" fmla="*/ 0 w 1876465"/>
                <a:gd name="connsiteY0" fmla="*/ 0 h 1554072"/>
                <a:gd name="connsiteX1" fmla="*/ 1876465 w 1876465"/>
                <a:gd name="connsiteY1" fmla="*/ 0 h 1554072"/>
                <a:gd name="connsiteX2" fmla="*/ 1876465 w 1876465"/>
                <a:gd name="connsiteY2" fmla="*/ 1554072 h 1554072"/>
                <a:gd name="connsiteX3" fmla="*/ 0 w 1876465"/>
                <a:gd name="connsiteY3" fmla="*/ 1554072 h 1554072"/>
                <a:gd name="connsiteX4" fmla="*/ 0 w 1876465"/>
                <a:gd name="connsiteY4" fmla="*/ 0 h 1554072"/>
                <a:gd name="connsiteX0" fmla="*/ 120315 w 1996780"/>
                <a:gd name="connsiteY0" fmla="*/ 0 h 1554072"/>
                <a:gd name="connsiteX1" fmla="*/ 1996780 w 1996780"/>
                <a:gd name="connsiteY1" fmla="*/ 0 h 1554072"/>
                <a:gd name="connsiteX2" fmla="*/ 1996780 w 1996780"/>
                <a:gd name="connsiteY2" fmla="*/ 1554072 h 1554072"/>
                <a:gd name="connsiteX3" fmla="*/ 0 w 1996780"/>
                <a:gd name="connsiteY3" fmla="*/ 1554072 h 1554072"/>
                <a:gd name="connsiteX4" fmla="*/ 120315 w 1996780"/>
                <a:gd name="connsiteY4" fmla="*/ 0 h 1554072"/>
                <a:gd name="connsiteX0" fmla="*/ 0 w 1876465"/>
                <a:gd name="connsiteY0" fmla="*/ 0 h 1554072"/>
                <a:gd name="connsiteX1" fmla="*/ 1876465 w 1876465"/>
                <a:gd name="connsiteY1" fmla="*/ 0 h 1554072"/>
                <a:gd name="connsiteX2" fmla="*/ 1876465 w 1876465"/>
                <a:gd name="connsiteY2" fmla="*/ 1554072 h 1554072"/>
                <a:gd name="connsiteX3" fmla="*/ 195127 w 1876465"/>
                <a:gd name="connsiteY3" fmla="*/ 1554072 h 1554072"/>
                <a:gd name="connsiteX4" fmla="*/ 0 w 1876465"/>
                <a:gd name="connsiteY4" fmla="*/ 0 h 1554072"/>
                <a:gd name="connsiteX0" fmla="*/ 0 w 2467921"/>
                <a:gd name="connsiteY0" fmla="*/ 68720 h 1554072"/>
                <a:gd name="connsiteX1" fmla="*/ 2467921 w 2467921"/>
                <a:gd name="connsiteY1" fmla="*/ 0 h 1554072"/>
                <a:gd name="connsiteX2" fmla="*/ 2467921 w 2467921"/>
                <a:gd name="connsiteY2" fmla="*/ 1554072 h 1554072"/>
                <a:gd name="connsiteX3" fmla="*/ 786583 w 2467921"/>
                <a:gd name="connsiteY3" fmla="*/ 1554072 h 1554072"/>
                <a:gd name="connsiteX4" fmla="*/ 0 w 2467921"/>
                <a:gd name="connsiteY4" fmla="*/ 68720 h 155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921" h="1554072">
                  <a:moveTo>
                    <a:pt x="0" y="68720"/>
                  </a:moveTo>
                  <a:lnTo>
                    <a:pt x="2467921" y="0"/>
                  </a:lnTo>
                  <a:lnTo>
                    <a:pt x="2467921" y="1554072"/>
                  </a:lnTo>
                  <a:lnTo>
                    <a:pt x="786583" y="1554072"/>
                  </a:lnTo>
                  <a:lnTo>
                    <a:pt x="0" y="68720"/>
                  </a:lnTo>
                  <a:close/>
                </a:path>
              </a:pathLst>
            </a:custGeom>
            <a:gradFill flip="none" rotWithShape="1">
              <a:gsLst>
                <a:gs pos="0">
                  <a:sysClr val="window" lastClr="FFFFFF">
                    <a:alpha val="0"/>
                  </a:sysClr>
                </a:gs>
                <a:gs pos="100000">
                  <a:sysClr val="window" lastClr="FFFFFF">
                    <a:alpha val="0"/>
                  </a:sysClr>
                </a:gs>
                <a:gs pos="22000">
                  <a:srgbClr val="9BBB59">
                    <a:lumMod val="50000"/>
                  </a:srgbClr>
                </a:gs>
              </a:gsLst>
              <a:path path="circle">
                <a:fillToRect l="100000" t="100000"/>
              </a:path>
              <a:tileRect r="-100000" b="-100000"/>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9" name="矩形 4"/>
            <p:cNvSpPr/>
            <p:nvPr/>
          </p:nvSpPr>
          <p:spPr>
            <a:xfrm>
              <a:off x="1266860" y="3237040"/>
              <a:ext cx="1144900" cy="512792"/>
            </a:xfrm>
            <a:custGeom>
              <a:avLst/>
              <a:gdLst>
                <a:gd name="connsiteX0" fmla="*/ 0 w 1876465"/>
                <a:gd name="connsiteY0" fmla="*/ 0 h 1554072"/>
                <a:gd name="connsiteX1" fmla="*/ 1876465 w 1876465"/>
                <a:gd name="connsiteY1" fmla="*/ 0 h 1554072"/>
                <a:gd name="connsiteX2" fmla="*/ 1876465 w 1876465"/>
                <a:gd name="connsiteY2" fmla="*/ 1554072 h 1554072"/>
                <a:gd name="connsiteX3" fmla="*/ 0 w 1876465"/>
                <a:gd name="connsiteY3" fmla="*/ 1554072 h 1554072"/>
                <a:gd name="connsiteX4" fmla="*/ 0 w 1876465"/>
                <a:gd name="connsiteY4" fmla="*/ 0 h 1554072"/>
                <a:gd name="connsiteX0" fmla="*/ 120315 w 1996780"/>
                <a:gd name="connsiteY0" fmla="*/ 0 h 1554072"/>
                <a:gd name="connsiteX1" fmla="*/ 1996780 w 1996780"/>
                <a:gd name="connsiteY1" fmla="*/ 0 h 1554072"/>
                <a:gd name="connsiteX2" fmla="*/ 1996780 w 1996780"/>
                <a:gd name="connsiteY2" fmla="*/ 1554072 h 1554072"/>
                <a:gd name="connsiteX3" fmla="*/ 0 w 1996780"/>
                <a:gd name="connsiteY3" fmla="*/ 1554072 h 1554072"/>
                <a:gd name="connsiteX4" fmla="*/ 120315 w 1996780"/>
                <a:gd name="connsiteY4" fmla="*/ 0 h 155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780" h="1554072">
                  <a:moveTo>
                    <a:pt x="120315" y="0"/>
                  </a:moveTo>
                  <a:lnTo>
                    <a:pt x="1996780" y="0"/>
                  </a:lnTo>
                  <a:lnTo>
                    <a:pt x="1996780" y="1554072"/>
                  </a:lnTo>
                  <a:lnTo>
                    <a:pt x="0" y="1554072"/>
                  </a:lnTo>
                  <a:lnTo>
                    <a:pt x="120315" y="0"/>
                  </a:lnTo>
                  <a:close/>
                </a:path>
              </a:pathLst>
            </a:custGeom>
            <a:gradFill flip="none" rotWithShape="1">
              <a:gsLst>
                <a:gs pos="0">
                  <a:sysClr val="window" lastClr="FFFFFF">
                    <a:alpha val="0"/>
                  </a:sysClr>
                </a:gs>
                <a:gs pos="100000">
                  <a:sysClr val="window" lastClr="FFFFFF">
                    <a:alpha val="0"/>
                  </a:sysClr>
                </a:gs>
                <a:gs pos="22000">
                  <a:srgbClr val="9BBB59">
                    <a:lumMod val="50000"/>
                  </a:srgb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0" name="矩形 4"/>
            <p:cNvSpPr/>
            <p:nvPr/>
          </p:nvSpPr>
          <p:spPr>
            <a:xfrm>
              <a:off x="3103340" y="2282912"/>
              <a:ext cx="1996780" cy="1554072"/>
            </a:xfrm>
            <a:custGeom>
              <a:avLst/>
              <a:gdLst>
                <a:gd name="connsiteX0" fmla="*/ 0 w 1876465"/>
                <a:gd name="connsiteY0" fmla="*/ 0 h 1554072"/>
                <a:gd name="connsiteX1" fmla="*/ 1876465 w 1876465"/>
                <a:gd name="connsiteY1" fmla="*/ 0 h 1554072"/>
                <a:gd name="connsiteX2" fmla="*/ 1876465 w 1876465"/>
                <a:gd name="connsiteY2" fmla="*/ 1554072 h 1554072"/>
                <a:gd name="connsiteX3" fmla="*/ 0 w 1876465"/>
                <a:gd name="connsiteY3" fmla="*/ 1554072 h 1554072"/>
                <a:gd name="connsiteX4" fmla="*/ 0 w 1876465"/>
                <a:gd name="connsiteY4" fmla="*/ 0 h 1554072"/>
                <a:gd name="connsiteX0" fmla="*/ 120315 w 1996780"/>
                <a:gd name="connsiteY0" fmla="*/ 0 h 1554072"/>
                <a:gd name="connsiteX1" fmla="*/ 1996780 w 1996780"/>
                <a:gd name="connsiteY1" fmla="*/ 0 h 1554072"/>
                <a:gd name="connsiteX2" fmla="*/ 1996780 w 1996780"/>
                <a:gd name="connsiteY2" fmla="*/ 1554072 h 1554072"/>
                <a:gd name="connsiteX3" fmla="*/ 0 w 1996780"/>
                <a:gd name="connsiteY3" fmla="*/ 1554072 h 1554072"/>
                <a:gd name="connsiteX4" fmla="*/ 120315 w 1996780"/>
                <a:gd name="connsiteY4" fmla="*/ 0 h 155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780" h="1554072">
                  <a:moveTo>
                    <a:pt x="120315" y="0"/>
                  </a:moveTo>
                  <a:lnTo>
                    <a:pt x="1996780" y="0"/>
                  </a:lnTo>
                  <a:lnTo>
                    <a:pt x="1996780" y="1554072"/>
                  </a:lnTo>
                  <a:lnTo>
                    <a:pt x="0" y="1554072"/>
                  </a:lnTo>
                  <a:lnTo>
                    <a:pt x="120315" y="0"/>
                  </a:lnTo>
                  <a:close/>
                </a:path>
              </a:pathLst>
            </a:custGeom>
            <a:gradFill flip="none" rotWithShape="1">
              <a:gsLst>
                <a:gs pos="0">
                  <a:sysClr val="window" lastClr="FFFFFF">
                    <a:alpha val="0"/>
                  </a:sysClr>
                </a:gs>
                <a:gs pos="100000">
                  <a:sysClr val="window" lastClr="FFFFFF">
                    <a:alpha val="0"/>
                  </a:sysClr>
                </a:gs>
                <a:gs pos="22000">
                  <a:srgbClr val="9BBB59">
                    <a:lumMod val="50000"/>
                  </a:srgb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1" name="矩形 2"/>
            <p:cNvSpPr/>
            <p:nvPr/>
          </p:nvSpPr>
          <p:spPr>
            <a:xfrm>
              <a:off x="2980877" y="4570491"/>
              <a:ext cx="4114286" cy="831905"/>
            </a:xfrm>
            <a:custGeom>
              <a:avLst/>
              <a:gdLst>
                <a:gd name="connsiteX0" fmla="*/ 0 w 2808312"/>
                <a:gd name="connsiteY0" fmla="*/ 0 h 820182"/>
                <a:gd name="connsiteX1" fmla="*/ 2808312 w 2808312"/>
                <a:gd name="connsiteY1" fmla="*/ 0 h 820182"/>
                <a:gd name="connsiteX2" fmla="*/ 2808312 w 2808312"/>
                <a:gd name="connsiteY2" fmla="*/ 820182 h 820182"/>
                <a:gd name="connsiteX3" fmla="*/ 0 w 2808312"/>
                <a:gd name="connsiteY3" fmla="*/ 820182 h 820182"/>
                <a:gd name="connsiteX4" fmla="*/ 0 w 2808312"/>
                <a:gd name="connsiteY4" fmla="*/ 0 h 820182"/>
                <a:gd name="connsiteX0" fmla="*/ 0 w 2808312"/>
                <a:gd name="connsiteY0" fmla="*/ 0 h 820182"/>
                <a:gd name="connsiteX1" fmla="*/ 2808312 w 2808312"/>
                <a:gd name="connsiteY1" fmla="*/ 0 h 820182"/>
                <a:gd name="connsiteX2" fmla="*/ 2808312 w 2808312"/>
                <a:gd name="connsiteY2" fmla="*/ 820182 h 820182"/>
                <a:gd name="connsiteX3" fmla="*/ 715108 w 2808312"/>
                <a:gd name="connsiteY3" fmla="*/ 820182 h 820182"/>
                <a:gd name="connsiteX4" fmla="*/ 0 w 2808312"/>
                <a:gd name="connsiteY4" fmla="*/ 0 h 820182"/>
                <a:gd name="connsiteX0" fmla="*/ 0 w 2808312"/>
                <a:gd name="connsiteY0" fmla="*/ 23446 h 843628"/>
                <a:gd name="connsiteX1" fmla="*/ 2357579 w 2808312"/>
                <a:gd name="connsiteY1" fmla="*/ 0 h 843628"/>
                <a:gd name="connsiteX2" fmla="*/ 2808312 w 2808312"/>
                <a:gd name="connsiteY2" fmla="*/ 843628 h 843628"/>
                <a:gd name="connsiteX3" fmla="*/ 715108 w 2808312"/>
                <a:gd name="connsiteY3" fmla="*/ 843628 h 843628"/>
                <a:gd name="connsiteX4" fmla="*/ 0 w 2808312"/>
                <a:gd name="connsiteY4" fmla="*/ 23446 h 843628"/>
                <a:gd name="connsiteX0" fmla="*/ 0 w 2808312"/>
                <a:gd name="connsiteY0" fmla="*/ 23446 h 843628"/>
                <a:gd name="connsiteX1" fmla="*/ 2357579 w 2808312"/>
                <a:gd name="connsiteY1" fmla="*/ 0 h 843628"/>
                <a:gd name="connsiteX2" fmla="*/ 2808312 w 2808312"/>
                <a:gd name="connsiteY2" fmla="*/ 843628 h 843628"/>
                <a:gd name="connsiteX3" fmla="*/ 602425 w 2808312"/>
                <a:gd name="connsiteY3" fmla="*/ 831905 h 843628"/>
                <a:gd name="connsiteX4" fmla="*/ 0 w 2808312"/>
                <a:gd name="connsiteY4" fmla="*/ 23446 h 843628"/>
                <a:gd name="connsiteX0" fmla="*/ 0 w 2778263"/>
                <a:gd name="connsiteY0" fmla="*/ 23446 h 831905"/>
                <a:gd name="connsiteX1" fmla="*/ 2357579 w 2778263"/>
                <a:gd name="connsiteY1" fmla="*/ 0 h 831905"/>
                <a:gd name="connsiteX2" fmla="*/ 2778263 w 2778263"/>
                <a:gd name="connsiteY2" fmla="*/ 808459 h 831905"/>
                <a:gd name="connsiteX3" fmla="*/ 602425 w 2778263"/>
                <a:gd name="connsiteY3" fmla="*/ 831905 h 831905"/>
                <a:gd name="connsiteX4" fmla="*/ 0 w 2778263"/>
                <a:gd name="connsiteY4" fmla="*/ 23446 h 831905"/>
                <a:gd name="connsiteX0" fmla="*/ 0 w 2755133"/>
                <a:gd name="connsiteY0" fmla="*/ 408456 h 831905"/>
                <a:gd name="connsiteX1" fmla="*/ 2334449 w 2755133"/>
                <a:gd name="connsiteY1" fmla="*/ 0 h 831905"/>
                <a:gd name="connsiteX2" fmla="*/ 2755133 w 2755133"/>
                <a:gd name="connsiteY2" fmla="*/ 808459 h 831905"/>
                <a:gd name="connsiteX3" fmla="*/ 579295 w 2755133"/>
                <a:gd name="connsiteY3" fmla="*/ 831905 h 831905"/>
                <a:gd name="connsiteX4" fmla="*/ 0 w 2755133"/>
                <a:gd name="connsiteY4" fmla="*/ 408456 h 831905"/>
                <a:gd name="connsiteX0" fmla="*/ 0 w 2599373"/>
                <a:gd name="connsiteY0" fmla="*/ 420031 h 831905"/>
                <a:gd name="connsiteX1" fmla="*/ 2178689 w 2599373"/>
                <a:gd name="connsiteY1" fmla="*/ 0 h 831905"/>
                <a:gd name="connsiteX2" fmla="*/ 2599373 w 2599373"/>
                <a:gd name="connsiteY2" fmla="*/ 808459 h 831905"/>
                <a:gd name="connsiteX3" fmla="*/ 423535 w 2599373"/>
                <a:gd name="connsiteY3" fmla="*/ 831905 h 831905"/>
                <a:gd name="connsiteX4" fmla="*/ 0 w 2599373"/>
                <a:gd name="connsiteY4" fmla="*/ 420031 h 831905"/>
                <a:gd name="connsiteX0" fmla="*/ 0 w 2636458"/>
                <a:gd name="connsiteY0" fmla="*/ 639950 h 831905"/>
                <a:gd name="connsiteX1" fmla="*/ 2215774 w 2636458"/>
                <a:gd name="connsiteY1" fmla="*/ 0 h 831905"/>
                <a:gd name="connsiteX2" fmla="*/ 2636458 w 2636458"/>
                <a:gd name="connsiteY2" fmla="*/ 808459 h 831905"/>
                <a:gd name="connsiteX3" fmla="*/ 460620 w 2636458"/>
                <a:gd name="connsiteY3" fmla="*/ 831905 h 831905"/>
                <a:gd name="connsiteX4" fmla="*/ 0 w 2636458"/>
                <a:gd name="connsiteY4" fmla="*/ 639950 h 83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458" h="831905">
                  <a:moveTo>
                    <a:pt x="0" y="639950"/>
                  </a:moveTo>
                  <a:lnTo>
                    <a:pt x="2215774" y="0"/>
                  </a:lnTo>
                  <a:lnTo>
                    <a:pt x="2636458" y="808459"/>
                  </a:lnTo>
                  <a:lnTo>
                    <a:pt x="460620" y="831905"/>
                  </a:lnTo>
                  <a:lnTo>
                    <a:pt x="0" y="639950"/>
                  </a:lnTo>
                  <a:close/>
                </a:path>
              </a:pathLst>
            </a:custGeom>
            <a:gradFill flip="none" rotWithShape="1">
              <a:gsLst>
                <a:gs pos="0">
                  <a:srgbClr val="9BBB59">
                    <a:lumMod val="75000"/>
                    <a:shade val="30000"/>
                    <a:satMod val="115000"/>
                  </a:srgbClr>
                </a:gs>
                <a:gs pos="50000">
                  <a:srgbClr val="9BBB59">
                    <a:lumMod val="75000"/>
                    <a:shade val="67500"/>
                    <a:satMod val="115000"/>
                  </a:srgbClr>
                </a:gs>
                <a:gs pos="100000">
                  <a:srgbClr val="9BBB59">
                    <a:lumMod val="75000"/>
                    <a:shade val="100000"/>
                    <a:satMod val="115000"/>
                  </a:srgbClr>
                </a:gs>
              </a:gsLst>
              <a:lin ang="162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2" name="矩形 2"/>
            <p:cNvSpPr/>
            <p:nvPr/>
          </p:nvSpPr>
          <p:spPr>
            <a:xfrm flipH="1">
              <a:off x="611560" y="3179808"/>
              <a:ext cx="2795916" cy="570024"/>
            </a:xfrm>
            <a:custGeom>
              <a:avLst/>
              <a:gdLst>
                <a:gd name="connsiteX0" fmla="*/ 0 w 2808312"/>
                <a:gd name="connsiteY0" fmla="*/ 0 h 820182"/>
                <a:gd name="connsiteX1" fmla="*/ 2808312 w 2808312"/>
                <a:gd name="connsiteY1" fmla="*/ 0 h 820182"/>
                <a:gd name="connsiteX2" fmla="*/ 2808312 w 2808312"/>
                <a:gd name="connsiteY2" fmla="*/ 820182 h 820182"/>
                <a:gd name="connsiteX3" fmla="*/ 0 w 2808312"/>
                <a:gd name="connsiteY3" fmla="*/ 820182 h 820182"/>
                <a:gd name="connsiteX4" fmla="*/ 0 w 2808312"/>
                <a:gd name="connsiteY4" fmla="*/ 0 h 820182"/>
                <a:gd name="connsiteX0" fmla="*/ 0 w 2808312"/>
                <a:gd name="connsiteY0" fmla="*/ 0 h 820182"/>
                <a:gd name="connsiteX1" fmla="*/ 2808312 w 2808312"/>
                <a:gd name="connsiteY1" fmla="*/ 0 h 820182"/>
                <a:gd name="connsiteX2" fmla="*/ 2808312 w 2808312"/>
                <a:gd name="connsiteY2" fmla="*/ 820182 h 820182"/>
                <a:gd name="connsiteX3" fmla="*/ 715108 w 2808312"/>
                <a:gd name="connsiteY3" fmla="*/ 820182 h 820182"/>
                <a:gd name="connsiteX4" fmla="*/ 0 w 2808312"/>
                <a:gd name="connsiteY4" fmla="*/ 0 h 820182"/>
                <a:gd name="connsiteX0" fmla="*/ 0 w 2808312"/>
                <a:gd name="connsiteY0" fmla="*/ 23446 h 843628"/>
                <a:gd name="connsiteX1" fmla="*/ 2357579 w 2808312"/>
                <a:gd name="connsiteY1" fmla="*/ 0 h 843628"/>
                <a:gd name="connsiteX2" fmla="*/ 2808312 w 2808312"/>
                <a:gd name="connsiteY2" fmla="*/ 843628 h 843628"/>
                <a:gd name="connsiteX3" fmla="*/ 715108 w 2808312"/>
                <a:gd name="connsiteY3" fmla="*/ 843628 h 843628"/>
                <a:gd name="connsiteX4" fmla="*/ 0 w 2808312"/>
                <a:gd name="connsiteY4" fmla="*/ 23446 h 843628"/>
                <a:gd name="connsiteX0" fmla="*/ 0 w 2808312"/>
                <a:gd name="connsiteY0" fmla="*/ 23446 h 843628"/>
                <a:gd name="connsiteX1" fmla="*/ 2357579 w 2808312"/>
                <a:gd name="connsiteY1" fmla="*/ 0 h 843628"/>
                <a:gd name="connsiteX2" fmla="*/ 2808312 w 2808312"/>
                <a:gd name="connsiteY2" fmla="*/ 843628 h 843628"/>
                <a:gd name="connsiteX3" fmla="*/ 602425 w 2808312"/>
                <a:gd name="connsiteY3" fmla="*/ 831905 h 843628"/>
                <a:gd name="connsiteX4" fmla="*/ 0 w 2808312"/>
                <a:gd name="connsiteY4" fmla="*/ 23446 h 843628"/>
                <a:gd name="connsiteX0" fmla="*/ 0 w 2778263"/>
                <a:gd name="connsiteY0" fmla="*/ 23446 h 831905"/>
                <a:gd name="connsiteX1" fmla="*/ 2357579 w 2778263"/>
                <a:gd name="connsiteY1" fmla="*/ 0 h 831905"/>
                <a:gd name="connsiteX2" fmla="*/ 2778263 w 2778263"/>
                <a:gd name="connsiteY2" fmla="*/ 808459 h 831905"/>
                <a:gd name="connsiteX3" fmla="*/ 602425 w 2778263"/>
                <a:gd name="connsiteY3" fmla="*/ 831905 h 831905"/>
                <a:gd name="connsiteX4" fmla="*/ 0 w 2778263"/>
                <a:gd name="connsiteY4" fmla="*/ 23446 h 831905"/>
                <a:gd name="connsiteX0" fmla="*/ 0 w 2824523"/>
                <a:gd name="connsiteY0" fmla="*/ 0 h 836572"/>
                <a:gd name="connsiteX1" fmla="*/ 2403839 w 2824523"/>
                <a:gd name="connsiteY1" fmla="*/ 4667 h 836572"/>
                <a:gd name="connsiteX2" fmla="*/ 2824523 w 2824523"/>
                <a:gd name="connsiteY2" fmla="*/ 813126 h 836572"/>
                <a:gd name="connsiteX3" fmla="*/ 648685 w 2824523"/>
                <a:gd name="connsiteY3" fmla="*/ 836572 h 836572"/>
                <a:gd name="connsiteX4" fmla="*/ 0 w 2824523"/>
                <a:gd name="connsiteY4" fmla="*/ 0 h 836572"/>
                <a:gd name="connsiteX0" fmla="*/ 0 w 3271698"/>
                <a:gd name="connsiteY0" fmla="*/ 0 h 836572"/>
                <a:gd name="connsiteX1" fmla="*/ 2403839 w 3271698"/>
                <a:gd name="connsiteY1" fmla="*/ 4667 h 836572"/>
                <a:gd name="connsiteX2" fmla="*/ 3271698 w 3271698"/>
                <a:gd name="connsiteY2" fmla="*/ 822497 h 836572"/>
                <a:gd name="connsiteX3" fmla="*/ 648685 w 3271698"/>
                <a:gd name="connsiteY3" fmla="*/ 836572 h 836572"/>
                <a:gd name="connsiteX4" fmla="*/ 0 w 3271698"/>
                <a:gd name="connsiteY4" fmla="*/ 0 h 83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698" h="836572">
                  <a:moveTo>
                    <a:pt x="0" y="0"/>
                  </a:moveTo>
                  <a:lnTo>
                    <a:pt x="2403839" y="4667"/>
                  </a:lnTo>
                  <a:lnTo>
                    <a:pt x="3271698" y="822497"/>
                  </a:lnTo>
                  <a:lnTo>
                    <a:pt x="648685" y="836572"/>
                  </a:lnTo>
                  <a:lnTo>
                    <a:pt x="0" y="0"/>
                  </a:lnTo>
                  <a:close/>
                </a:path>
              </a:pathLst>
            </a:custGeom>
            <a:solidFill>
              <a:srgbClr val="9BBB59">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3" name="矩形 2"/>
            <p:cNvSpPr/>
            <p:nvPr/>
          </p:nvSpPr>
          <p:spPr>
            <a:xfrm flipH="1" flipV="1">
              <a:off x="1329925" y="3188912"/>
              <a:ext cx="4251358" cy="648072"/>
            </a:xfrm>
            <a:custGeom>
              <a:avLst/>
              <a:gdLst>
                <a:gd name="connsiteX0" fmla="*/ 0 w 2808312"/>
                <a:gd name="connsiteY0" fmla="*/ 0 h 820182"/>
                <a:gd name="connsiteX1" fmla="*/ 2808312 w 2808312"/>
                <a:gd name="connsiteY1" fmla="*/ 0 h 820182"/>
                <a:gd name="connsiteX2" fmla="*/ 2808312 w 2808312"/>
                <a:gd name="connsiteY2" fmla="*/ 820182 h 820182"/>
                <a:gd name="connsiteX3" fmla="*/ 0 w 2808312"/>
                <a:gd name="connsiteY3" fmla="*/ 820182 h 820182"/>
                <a:gd name="connsiteX4" fmla="*/ 0 w 2808312"/>
                <a:gd name="connsiteY4" fmla="*/ 0 h 820182"/>
                <a:gd name="connsiteX0" fmla="*/ 0 w 2808312"/>
                <a:gd name="connsiteY0" fmla="*/ 0 h 820182"/>
                <a:gd name="connsiteX1" fmla="*/ 2808312 w 2808312"/>
                <a:gd name="connsiteY1" fmla="*/ 0 h 820182"/>
                <a:gd name="connsiteX2" fmla="*/ 2808312 w 2808312"/>
                <a:gd name="connsiteY2" fmla="*/ 820182 h 820182"/>
                <a:gd name="connsiteX3" fmla="*/ 715108 w 2808312"/>
                <a:gd name="connsiteY3" fmla="*/ 820182 h 820182"/>
                <a:gd name="connsiteX4" fmla="*/ 0 w 2808312"/>
                <a:gd name="connsiteY4" fmla="*/ 0 h 820182"/>
                <a:gd name="connsiteX0" fmla="*/ 0 w 2808312"/>
                <a:gd name="connsiteY0" fmla="*/ 23446 h 843628"/>
                <a:gd name="connsiteX1" fmla="*/ 2357579 w 2808312"/>
                <a:gd name="connsiteY1" fmla="*/ 0 h 843628"/>
                <a:gd name="connsiteX2" fmla="*/ 2808312 w 2808312"/>
                <a:gd name="connsiteY2" fmla="*/ 843628 h 843628"/>
                <a:gd name="connsiteX3" fmla="*/ 715108 w 2808312"/>
                <a:gd name="connsiteY3" fmla="*/ 843628 h 843628"/>
                <a:gd name="connsiteX4" fmla="*/ 0 w 2808312"/>
                <a:gd name="connsiteY4" fmla="*/ 23446 h 843628"/>
                <a:gd name="connsiteX0" fmla="*/ 0 w 2808312"/>
                <a:gd name="connsiteY0" fmla="*/ 23446 h 843628"/>
                <a:gd name="connsiteX1" fmla="*/ 2357579 w 2808312"/>
                <a:gd name="connsiteY1" fmla="*/ 0 h 843628"/>
                <a:gd name="connsiteX2" fmla="*/ 2808312 w 2808312"/>
                <a:gd name="connsiteY2" fmla="*/ 843628 h 843628"/>
                <a:gd name="connsiteX3" fmla="*/ 602425 w 2808312"/>
                <a:gd name="connsiteY3" fmla="*/ 831905 h 843628"/>
                <a:gd name="connsiteX4" fmla="*/ 0 w 2808312"/>
                <a:gd name="connsiteY4" fmla="*/ 23446 h 843628"/>
                <a:gd name="connsiteX0" fmla="*/ 0 w 2778263"/>
                <a:gd name="connsiteY0" fmla="*/ 23446 h 831905"/>
                <a:gd name="connsiteX1" fmla="*/ 2357579 w 2778263"/>
                <a:gd name="connsiteY1" fmla="*/ 0 h 831905"/>
                <a:gd name="connsiteX2" fmla="*/ 2778263 w 2778263"/>
                <a:gd name="connsiteY2" fmla="*/ 808459 h 831905"/>
                <a:gd name="connsiteX3" fmla="*/ 602425 w 2778263"/>
                <a:gd name="connsiteY3" fmla="*/ 831905 h 831905"/>
                <a:gd name="connsiteX4" fmla="*/ 0 w 2778263"/>
                <a:gd name="connsiteY4" fmla="*/ 23446 h 831905"/>
                <a:gd name="connsiteX0" fmla="*/ 0 w 2824523"/>
                <a:gd name="connsiteY0" fmla="*/ 0 h 836572"/>
                <a:gd name="connsiteX1" fmla="*/ 2403839 w 2824523"/>
                <a:gd name="connsiteY1" fmla="*/ 4667 h 836572"/>
                <a:gd name="connsiteX2" fmla="*/ 2824523 w 2824523"/>
                <a:gd name="connsiteY2" fmla="*/ 813126 h 836572"/>
                <a:gd name="connsiteX3" fmla="*/ 648685 w 2824523"/>
                <a:gd name="connsiteY3" fmla="*/ 836572 h 836572"/>
                <a:gd name="connsiteX4" fmla="*/ 0 w 2824523"/>
                <a:gd name="connsiteY4" fmla="*/ 0 h 836572"/>
                <a:gd name="connsiteX0" fmla="*/ 0 w 3271698"/>
                <a:gd name="connsiteY0" fmla="*/ 0 h 836572"/>
                <a:gd name="connsiteX1" fmla="*/ 2403839 w 3271698"/>
                <a:gd name="connsiteY1" fmla="*/ 4667 h 836572"/>
                <a:gd name="connsiteX2" fmla="*/ 3271698 w 3271698"/>
                <a:gd name="connsiteY2" fmla="*/ 822497 h 836572"/>
                <a:gd name="connsiteX3" fmla="*/ 648685 w 3271698"/>
                <a:gd name="connsiteY3" fmla="*/ 836572 h 836572"/>
                <a:gd name="connsiteX4" fmla="*/ 0 w 3271698"/>
                <a:gd name="connsiteY4" fmla="*/ 0 h 836572"/>
                <a:gd name="connsiteX0" fmla="*/ 0 w 2724295"/>
                <a:gd name="connsiteY0" fmla="*/ 0 h 841241"/>
                <a:gd name="connsiteX1" fmla="*/ 2403839 w 2724295"/>
                <a:gd name="connsiteY1" fmla="*/ 4667 h 841241"/>
                <a:gd name="connsiteX2" fmla="*/ 2724295 w 2724295"/>
                <a:gd name="connsiteY2" fmla="*/ 841241 h 841241"/>
                <a:gd name="connsiteX3" fmla="*/ 648685 w 2724295"/>
                <a:gd name="connsiteY3" fmla="*/ 836572 h 841241"/>
                <a:gd name="connsiteX4" fmla="*/ 0 w 2724295"/>
                <a:gd name="connsiteY4" fmla="*/ 0 h 84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95" h="841241">
                  <a:moveTo>
                    <a:pt x="0" y="0"/>
                  </a:moveTo>
                  <a:lnTo>
                    <a:pt x="2403839" y="4667"/>
                  </a:lnTo>
                  <a:lnTo>
                    <a:pt x="2724295" y="841241"/>
                  </a:lnTo>
                  <a:lnTo>
                    <a:pt x="648685" y="836572"/>
                  </a:lnTo>
                  <a:lnTo>
                    <a:pt x="0" y="0"/>
                  </a:lnTo>
                  <a:close/>
                </a:path>
              </a:pathLst>
            </a:custGeom>
            <a:solidFill>
              <a:srgbClr val="9BBB59"/>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4" name="矩形 2"/>
            <p:cNvSpPr/>
            <p:nvPr/>
          </p:nvSpPr>
          <p:spPr>
            <a:xfrm flipH="1">
              <a:off x="1842203" y="2282912"/>
              <a:ext cx="5105600" cy="1578136"/>
            </a:xfrm>
            <a:custGeom>
              <a:avLst/>
              <a:gdLst>
                <a:gd name="connsiteX0" fmla="*/ 0 w 2808312"/>
                <a:gd name="connsiteY0" fmla="*/ 0 h 820182"/>
                <a:gd name="connsiteX1" fmla="*/ 2808312 w 2808312"/>
                <a:gd name="connsiteY1" fmla="*/ 0 h 820182"/>
                <a:gd name="connsiteX2" fmla="*/ 2808312 w 2808312"/>
                <a:gd name="connsiteY2" fmla="*/ 820182 h 820182"/>
                <a:gd name="connsiteX3" fmla="*/ 0 w 2808312"/>
                <a:gd name="connsiteY3" fmla="*/ 820182 h 820182"/>
                <a:gd name="connsiteX4" fmla="*/ 0 w 2808312"/>
                <a:gd name="connsiteY4" fmla="*/ 0 h 820182"/>
                <a:gd name="connsiteX0" fmla="*/ 0 w 2808312"/>
                <a:gd name="connsiteY0" fmla="*/ 0 h 820182"/>
                <a:gd name="connsiteX1" fmla="*/ 2808312 w 2808312"/>
                <a:gd name="connsiteY1" fmla="*/ 0 h 820182"/>
                <a:gd name="connsiteX2" fmla="*/ 2808312 w 2808312"/>
                <a:gd name="connsiteY2" fmla="*/ 820182 h 820182"/>
                <a:gd name="connsiteX3" fmla="*/ 715108 w 2808312"/>
                <a:gd name="connsiteY3" fmla="*/ 820182 h 820182"/>
                <a:gd name="connsiteX4" fmla="*/ 0 w 2808312"/>
                <a:gd name="connsiteY4" fmla="*/ 0 h 820182"/>
                <a:gd name="connsiteX0" fmla="*/ 0 w 2808312"/>
                <a:gd name="connsiteY0" fmla="*/ 23446 h 843628"/>
                <a:gd name="connsiteX1" fmla="*/ 2357579 w 2808312"/>
                <a:gd name="connsiteY1" fmla="*/ 0 h 843628"/>
                <a:gd name="connsiteX2" fmla="*/ 2808312 w 2808312"/>
                <a:gd name="connsiteY2" fmla="*/ 843628 h 843628"/>
                <a:gd name="connsiteX3" fmla="*/ 715108 w 2808312"/>
                <a:gd name="connsiteY3" fmla="*/ 843628 h 843628"/>
                <a:gd name="connsiteX4" fmla="*/ 0 w 2808312"/>
                <a:gd name="connsiteY4" fmla="*/ 23446 h 843628"/>
                <a:gd name="connsiteX0" fmla="*/ 0 w 2808312"/>
                <a:gd name="connsiteY0" fmla="*/ 23446 h 843628"/>
                <a:gd name="connsiteX1" fmla="*/ 2357579 w 2808312"/>
                <a:gd name="connsiteY1" fmla="*/ 0 h 843628"/>
                <a:gd name="connsiteX2" fmla="*/ 2808312 w 2808312"/>
                <a:gd name="connsiteY2" fmla="*/ 843628 h 843628"/>
                <a:gd name="connsiteX3" fmla="*/ 602425 w 2808312"/>
                <a:gd name="connsiteY3" fmla="*/ 831905 h 843628"/>
                <a:gd name="connsiteX4" fmla="*/ 0 w 2808312"/>
                <a:gd name="connsiteY4" fmla="*/ 23446 h 843628"/>
                <a:gd name="connsiteX0" fmla="*/ 0 w 2778263"/>
                <a:gd name="connsiteY0" fmla="*/ 23446 h 831905"/>
                <a:gd name="connsiteX1" fmla="*/ 2357579 w 2778263"/>
                <a:gd name="connsiteY1" fmla="*/ 0 h 831905"/>
                <a:gd name="connsiteX2" fmla="*/ 2778263 w 2778263"/>
                <a:gd name="connsiteY2" fmla="*/ 808459 h 831905"/>
                <a:gd name="connsiteX3" fmla="*/ 602425 w 2778263"/>
                <a:gd name="connsiteY3" fmla="*/ 831905 h 831905"/>
                <a:gd name="connsiteX4" fmla="*/ 0 w 2778263"/>
                <a:gd name="connsiteY4" fmla="*/ 23446 h 831905"/>
                <a:gd name="connsiteX0" fmla="*/ 0 w 2824523"/>
                <a:gd name="connsiteY0" fmla="*/ 0 h 836572"/>
                <a:gd name="connsiteX1" fmla="*/ 2403839 w 2824523"/>
                <a:gd name="connsiteY1" fmla="*/ 4667 h 836572"/>
                <a:gd name="connsiteX2" fmla="*/ 2824523 w 2824523"/>
                <a:gd name="connsiteY2" fmla="*/ 813126 h 836572"/>
                <a:gd name="connsiteX3" fmla="*/ 648685 w 2824523"/>
                <a:gd name="connsiteY3" fmla="*/ 836572 h 836572"/>
                <a:gd name="connsiteX4" fmla="*/ 0 w 2824523"/>
                <a:gd name="connsiteY4" fmla="*/ 0 h 836572"/>
                <a:gd name="connsiteX0" fmla="*/ 0 w 3271698"/>
                <a:gd name="connsiteY0" fmla="*/ 0 h 836572"/>
                <a:gd name="connsiteX1" fmla="*/ 2403839 w 3271698"/>
                <a:gd name="connsiteY1" fmla="*/ 4667 h 836572"/>
                <a:gd name="connsiteX2" fmla="*/ 3271698 w 3271698"/>
                <a:gd name="connsiteY2" fmla="*/ 822497 h 836572"/>
                <a:gd name="connsiteX3" fmla="*/ 648685 w 3271698"/>
                <a:gd name="connsiteY3" fmla="*/ 836572 h 836572"/>
                <a:gd name="connsiteX4" fmla="*/ 0 w 3271698"/>
                <a:gd name="connsiteY4" fmla="*/ 0 h 83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698" h="836572">
                  <a:moveTo>
                    <a:pt x="0" y="0"/>
                  </a:moveTo>
                  <a:lnTo>
                    <a:pt x="2403839" y="4667"/>
                  </a:lnTo>
                  <a:lnTo>
                    <a:pt x="3271698" y="822497"/>
                  </a:lnTo>
                  <a:lnTo>
                    <a:pt x="648685" y="836572"/>
                  </a:lnTo>
                  <a:lnTo>
                    <a:pt x="0" y="0"/>
                  </a:lnTo>
                  <a:close/>
                </a:path>
              </a:pathLst>
            </a:custGeom>
            <a:gradFill flip="none" rotWithShape="1">
              <a:gsLst>
                <a:gs pos="0">
                  <a:srgbClr val="9BBB59">
                    <a:lumMod val="75000"/>
                    <a:shade val="30000"/>
                    <a:satMod val="115000"/>
                  </a:srgbClr>
                </a:gs>
                <a:gs pos="50000">
                  <a:srgbClr val="9BBB59">
                    <a:lumMod val="75000"/>
                    <a:shade val="67500"/>
                    <a:satMod val="115000"/>
                  </a:srgbClr>
                </a:gs>
                <a:gs pos="100000">
                  <a:srgbClr val="9BBB59">
                    <a:lumMod val="75000"/>
                    <a:shade val="100000"/>
                    <a:satMod val="115000"/>
                  </a:srgbClr>
                </a:gs>
              </a:gsLst>
              <a:lin ang="54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5" name="矩形 1"/>
            <p:cNvSpPr/>
            <p:nvPr/>
          </p:nvSpPr>
          <p:spPr>
            <a:xfrm>
              <a:off x="3199591" y="2276872"/>
              <a:ext cx="6315238" cy="3125524"/>
            </a:xfrm>
            <a:custGeom>
              <a:avLst/>
              <a:gdLst>
                <a:gd name="connsiteX0" fmla="*/ 0 w 3456384"/>
                <a:gd name="connsiteY0" fmla="*/ 0 h 2664296"/>
                <a:gd name="connsiteX1" fmla="*/ 3456384 w 3456384"/>
                <a:gd name="connsiteY1" fmla="*/ 0 h 2664296"/>
                <a:gd name="connsiteX2" fmla="*/ 3456384 w 3456384"/>
                <a:gd name="connsiteY2" fmla="*/ 2664296 h 2664296"/>
                <a:gd name="connsiteX3" fmla="*/ 0 w 3456384"/>
                <a:gd name="connsiteY3" fmla="*/ 2664296 h 2664296"/>
                <a:gd name="connsiteX4" fmla="*/ 0 w 3456384"/>
                <a:gd name="connsiteY4" fmla="*/ 0 h 2664296"/>
                <a:gd name="connsiteX0" fmla="*/ 0 w 3456384"/>
                <a:gd name="connsiteY0" fmla="*/ 0 h 2664296"/>
                <a:gd name="connsiteX1" fmla="*/ 3456384 w 3456384"/>
                <a:gd name="connsiteY1" fmla="*/ 0 h 2664296"/>
                <a:gd name="connsiteX2" fmla="*/ 3456384 w 3456384"/>
                <a:gd name="connsiteY2" fmla="*/ 2664296 h 2664296"/>
                <a:gd name="connsiteX3" fmla="*/ 386862 w 3456384"/>
                <a:gd name="connsiteY3" fmla="*/ 2652573 h 2664296"/>
                <a:gd name="connsiteX4" fmla="*/ 0 w 3456384"/>
                <a:gd name="connsiteY4" fmla="*/ 0 h 2664296"/>
                <a:gd name="connsiteX0" fmla="*/ 0 w 3948753"/>
                <a:gd name="connsiteY0" fmla="*/ 0 h 2664296"/>
                <a:gd name="connsiteX1" fmla="*/ 3456384 w 3948753"/>
                <a:gd name="connsiteY1" fmla="*/ 0 h 2664296"/>
                <a:gd name="connsiteX2" fmla="*/ 3948753 w 3948753"/>
                <a:gd name="connsiteY2" fmla="*/ 2664296 h 2664296"/>
                <a:gd name="connsiteX3" fmla="*/ 386862 w 3948753"/>
                <a:gd name="connsiteY3" fmla="*/ 2652573 h 2664296"/>
                <a:gd name="connsiteX4" fmla="*/ 0 w 3948753"/>
                <a:gd name="connsiteY4" fmla="*/ 0 h 2664296"/>
                <a:gd name="connsiteX0" fmla="*/ 0 w 3948753"/>
                <a:gd name="connsiteY0" fmla="*/ 0 h 2676019"/>
                <a:gd name="connsiteX1" fmla="*/ 3456384 w 3948753"/>
                <a:gd name="connsiteY1" fmla="*/ 0 h 2676019"/>
                <a:gd name="connsiteX2" fmla="*/ 3948753 w 3948753"/>
                <a:gd name="connsiteY2" fmla="*/ 2664296 h 2676019"/>
                <a:gd name="connsiteX3" fmla="*/ 234462 w 3948753"/>
                <a:gd name="connsiteY3" fmla="*/ 2676019 h 2676019"/>
                <a:gd name="connsiteX4" fmla="*/ 0 w 3948753"/>
                <a:gd name="connsiteY4" fmla="*/ 0 h 2676019"/>
                <a:gd name="connsiteX0" fmla="*/ 0 w 3878415"/>
                <a:gd name="connsiteY0" fmla="*/ 0 h 2676019"/>
                <a:gd name="connsiteX1" fmla="*/ 3456384 w 3878415"/>
                <a:gd name="connsiteY1" fmla="*/ 0 h 2676019"/>
                <a:gd name="connsiteX2" fmla="*/ 3878415 w 3878415"/>
                <a:gd name="connsiteY2" fmla="*/ 2652573 h 2676019"/>
                <a:gd name="connsiteX3" fmla="*/ 234462 w 3878415"/>
                <a:gd name="connsiteY3" fmla="*/ 2676019 h 2676019"/>
                <a:gd name="connsiteX4" fmla="*/ 0 w 3878415"/>
                <a:gd name="connsiteY4" fmla="*/ 0 h 2676019"/>
                <a:gd name="connsiteX0" fmla="*/ 0 w 4034826"/>
                <a:gd name="connsiteY0" fmla="*/ 12032 h 2676019"/>
                <a:gd name="connsiteX1" fmla="*/ 3612795 w 4034826"/>
                <a:gd name="connsiteY1" fmla="*/ 0 h 2676019"/>
                <a:gd name="connsiteX2" fmla="*/ 4034826 w 4034826"/>
                <a:gd name="connsiteY2" fmla="*/ 2652573 h 2676019"/>
                <a:gd name="connsiteX3" fmla="*/ 390873 w 4034826"/>
                <a:gd name="connsiteY3" fmla="*/ 2676019 h 2676019"/>
                <a:gd name="connsiteX4" fmla="*/ 0 w 4034826"/>
                <a:gd name="connsiteY4" fmla="*/ 12032 h 2676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4826" h="2676019">
                  <a:moveTo>
                    <a:pt x="0" y="12032"/>
                  </a:moveTo>
                  <a:lnTo>
                    <a:pt x="3612795" y="0"/>
                  </a:lnTo>
                  <a:lnTo>
                    <a:pt x="4034826" y="2652573"/>
                  </a:lnTo>
                  <a:lnTo>
                    <a:pt x="390873" y="2676019"/>
                  </a:lnTo>
                  <a:lnTo>
                    <a:pt x="0" y="12032"/>
                  </a:lnTo>
                  <a:close/>
                </a:path>
              </a:pathLst>
            </a:custGeom>
            <a:gradFill flip="none" rotWithShape="1">
              <a:gsLst>
                <a:gs pos="100000">
                  <a:srgbClr val="86A424"/>
                </a:gs>
                <a:gs pos="26000">
                  <a:srgbClr val="FFFF00"/>
                </a:gs>
              </a:gsLst>
              <a:path path="circle">
                <a:fillToRect l="50000" t="50000" r="50000" b="50000"/>
              </a:path>
              <a:tileRect/>
            </a:gradFill>
            <a:ln w="25400" cap="flat" cmpd="sng" algn="ctr">
              <a:noFill/>
              <a:prstDash val="solid"/>
            </a:ln>
            <a:effectLst>
              <a:innerShdw blurRad="114300">
                <a:srgbClr val="9BBB59">
                  <a:lumMod val="50000"/>
                </a:srgb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6" name="椭圆 11"/>
            <p:cNvSpPr/>
            <p:nvPr/>
          </p:nvSpPr>
          <p:spPr>
            <a:xfrm>
              <a:off x="3204178" y="2260668"/>
              <a:ext cx="5822141" cy="1672389"/>
            </a:xfrm>
            <a:custGeom>
              <a:avLst/>
              <a:gdLst/>
              <a:ahLst/>
              <a:cxnLst/>
              <a:rect l="l" t="t" r="r" b="b"/>
              <a:pathLst>
                <a:path w="4559193" h="1672389">
                  <a:moveTo>
                    <a:pt x="4388192" y="0"/>
                  </a:moveTo>
                  <a:lnTo>
                    <a:pt x="4559193" y="1033508"/>
                  </a:lnTo>
                  <a:cubicBezTo>
                    <a:pt x="4089140" y="1414195"/>
                    <a:pt x="3174809" y="1672389"/>
                    <a:pt x="2123907" y="1672389"/>
                  </a:cubicBezTo>
                  <a:cubicBezTo>
                    <a:pt x="1376793" y="1672389"/>
                    <a:pt x="698703" y="1541893"/>
                    <a:pt x="200596" y="1328699"/>
                  </a:cubicBezTo>
                  <a:lnTo>
                    <a:pt x="0" y="14053"/>
                  </a:lnTo>
                  <a:close/>
                </a:path>
              </a:pathLst>
            </a:custGeom>
            <a:solidFill>
              <a:srgbClr val="FFFF99">
                <a:alpha val="2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grpSp>
      <p:sp>
        <p:nvSpPr>
          <p:cNvPr id="2" name="矩形 1"/>
          <p:cNvSpPr/>
          <p:nvPr/>
        </p:nvSpPr>
        <p:spPr>
          <a:xfrm>
            <a:off x="4845652" y="3401634"/>
            <a:ext cx="4509534" cy="1887696"/>
          </a:xfrm>
          <a:prstGeom prst="rect">
            <a:avLst/>
          </a:prstGeom>
        </p:spPr>
        <p:txBody>
          <a:bodyPr wrap="square">
            <a:spAutoFit/>
          </a:bodyPr>
          <a:lstStyle/>
          <a:p>
            <a:pPr lvl="0"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作为学校的普适化教育目标，我们提出了一个：“五有两能”的培养目标，可以作为全校同学共同的努力方向。</a:t>
            </a:r>
          </a:p>
        </p:txBody>
      </p:sp>
    </p:spTree>
    <p:extLst>
      <p:ext uri="{BB962C8B-B14F-4D97-AF65-F5344CB8AC3E}">
        <p14:creationId xmlns="" xmlns:p14="http://schemas.microsoft.com/office/powerpoint/2010/main" val="396753593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2"/>
            <a:ext cx="2874197" cy="573088"/>
            <a:chOff x="1136467" y="1979058"/>
            <a:chExt cx="2874350" cy="573257"/>
          </a:xfrm>
        </p:grpSpPr>
        <p:sp>
          <p:nvSpPr>
            <p:cNvPr id="4"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5"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grpSp>
        <p:nvGrpSpPr>
          <p:cNvPr id="6" name="组合 5"/>
          <p:cNvGrpSpPr/>
          <p:nvPr/>
        </p:nvGrpSpPr>
        <p:grpSpPr>
          <a:xfrm>
            <a:off x="209445" y="2245978"/>
            <a:ext cx="11951096" cy="4606856"/>
            <a:chOff x="209445" y="2245978"/>
            <a:chExt cx="11951096" cy="4606856"/>
          </a:xfrm>
        </p:grpSpPr>
        <p:grpSp>
          <p:nvGrpSpPr>
            <p:cNvPr id="30" name="组合 29"/>
            <p:cNvGrpSpPr/>
            <p:nvPr/>
          </p:nvGrpSpPr>
          <p:grpSpPr>
            <a:xfrm>
              <a:off x="4520819" y="6315496"/>
              <a:ext cx="3328347" cy="537338"/>
              <a:chOff x="1907704" y="5495374"/>
              <a:chExt cx="5040560" cy="674269"/>
            </a:xfrm>
          </p:grpSpPr>
          <p:sp>
            <p:nvSpPr>
              <p:cNvPr id="31" name="Oval 65"/>
              <p:cNvSpPr>
                <a:spLocks noChangeArrowheads="1"/>
              </p:cNvSpPr>
              <p:nvPr/>
            </p:nvSpPr>
            <p:spPr bwMode="auto">
              <a:xfrm>
                <a:off x="1907704" y="5495374"/>
                <a:ext cx="5040560" cy="674269"/>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latin typeface="Arial" pitchFamily="34" charset="0"/>
                </a:endParaRPr>
              </a:p>
            </p:txBody>
          </p:sp>
          <p:sp>
            <p:nvSpPr>
              <p:cNvPr id="32" name="Oval 65"/>
              <p:cNvSpPr>
                <a:spLocks noChangeArrowheads="1"/>
              </p:cNvSpPr>
              <p:nvPr/>
            </p:nvSpPr>
            <p:spPr bwMode="auto">
              <a:xfrm>
                <a:off x="3285306" y="5518366"/>
                <a:ext cx="2285356" cy="425794"/>
              </a:xfrm>
              <a:prstGeom prst="ellipse">
                <a:avLst/>
              </a:prstGeom>
              <a:gradFill rotWithShape="1">
                <a:gsLst>
                  <a:gs pos="0">
                    <a:sysClr val="windowText" lastClr="000000">
                      <a:lumMod val="95000"/>
                      <a:lumOff val="5000"/>
                      <a:alpha val="66000"/>
                    </a:sysClr>
                  </a:gs>
                  <a:gs pos="100000">
                    <a:srgbClr val="EEECE1">
                      <a:alpha val="0"/>
                    </a:srgb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latin typeface="Arial" pitchFamily="34" charset="0"/>
                </a:endParaRPr>
              </a:p>
            </p:txBody>
          </p:sp>
        </p:grpSp>
        <p:pic>
          <p:nvPicPr>
            <p:cNvPr id="33" name="图片 3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9445" y="2245978"/>
              <a:ext cx="11951096" cy="4156741"/>
            </a:xfrm>
            <a:prstGeom prst="rect">
              <a:avLst/>
            </a:prstGeom>
          </p:spPr>
        </p:pic>
      </p:grpSp>
      <p:grpSp>
        <p:nvGrpSpPr>
          <p:cNvPr id="7" name="组合 6"/>
          <p:cNvGrpSpPr/>
          <p:nvPr/>
        </p:nvGrpSpPr>
        <p:grpSpPr>
          <a:xfrm>
            <a:off x="256239" y="2328249"/>
            <a:ext cx="1590548" cy="2570089"/>
            <a:chOff x="256239" y="2328249"/>
            <a:chExt cx="1590548" cy="2570089"/>
          </a:xfrm>
        </p:grpSpPr>
        <p:grpSp>
          <p:nvGrpSpPr>
            <p:cNvPr id="55" name="组合 54"/>
            <p:cNvGrpSpPr/>
            <p:nvPr/>
          </p:nvGrpSpPr>
          <p:grpSpPr>
            <a:xfrm>
              <a:off x="256239" y="2328249"/>
              <a:ext cx="1590548" cy="750329"/>
              <a:chOff x="209445" y="2245978"/>
              <a:chExt cx="1590548" cy="750329"/>
            </a:xfrm>
          </p:grpSpPr>
          <p:sp>
            <p:nvSpPr>
              <p:cNvPr id="51" name="流程图: 终止 50"/>
              <p:cNvSpPr/>
              <p:nvPr/>
            </p:nvSpPr>
            <p:spPr>
              <a:xfrm>
                <a:off x="209445" y="2245978"/>
                <a:ext cx="1487606" cy="682388"/>
              </a:xfrm>
              <a:prstGeom prst="flowChartTerminator">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流程图: 终止 49"/>
              <p:cNvSpPr/>
              <p:nvPr/>
            </p:nvSpPr>
            <p:spPr>
              <a:xfrm>
                <a:off x="312387" y="2313919"/>
                <a:ext cx="1487606" cy="682388"/>
              </a:xfrm>
              <a:prstGeom prst="flowChartTerminator">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312387" y="2370421"/>
                <a:ext cx="1313180" cy="430887"/>
              </a:xfrm>
              <a:prstGeom prst="rect">
                <a:avLst/>
              </a:prstGeom>
            </p:spPr>
            <p:txBody>
              <a:bodyPr wrap="none">
                <a:spAutoFit/>
              </a:bodyPr>
              <a:lstStyle/>
              <a:p>
                <a:r>
                  <a:rPr lang="zh-CN" altLang="en-US" sz="2200" dirty="0">
                    <a:solidFill>
                      <a:prstClr val="black"/>
                    </a:solidFill>
                    <a:latin typeface="华文中宋" panose="02010600040101010101" pitchFamily="2" charset="-122"/>
                    <a:ea typeface="华文中宋" panose="02010600040101010101" pitchFamily="2" charset="-122"/>
                  </a:rPr>
                  <a:t>胸中有志</a:t>
                </a:r>
                <a:endParaRPr lang="zh-CN" altLang="en-US" sz="2200" dirty="0"/>
              </a:p>
            </p:txBody>
          </p:sp>
        </p:grpSp>
        <p:grpSp>
          <p:nvGrpSpPr>
            <p:cNvPr id="56" name="组合 55"/>
            <p:cNvGrpSpPr/>
            <p:nvPr/>
          </p:nvGrpSpPr>
          <p:grpSpPr>
            <a:xfrm>
              <a:off x="256239" y="3243121"/>
              <a:ext cx="1590548" cy="750329"/>
              <a:chOff x="209445" y="2245978"/>
              <a:chExt cx="1590548" cy="750329"/>
            </a:xfrm>
          </p:grpSpPr>
          <p:sp>
            <p:nvSpPr>
              <p:cNvPr id="57" name="流程图: 终止 56"/>
              <p:cNvSpPr/>
              <p:nvPr/>
            </p:nvSpPr>
            <p:spPr>
              <a:xfrm>
                <a:off x="209445" y="2245978"/>
                <a:ext cx="1487606" cy="682388"/>
              </a:xfrm>
              <a:prstGeom prst="flowChartTerminator">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流程图: 终止 57"/>
              <p:cNvSpPr/>
              <p:nvPr/>
            </p:nvSpPr>
            <p:spPr>
              <a:xfrm>
                <a:off x="312387" y="2313919"/>
                <a:ext cx="1487606" cy="682388"/>
              </a:xfrm>
              <a:prstGeom prst="flowChartTerminator">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312387" y="2384069"/>
                <a:ext cx="1313180" cy="430887"/>
              </a:xfrm>
              <a:prstGeom prst="rect">
                <a:avLst/>
              </a:prstGeom>
            </p:spPr>
            <p:txBody>
              <a:bodyPr wrap="none">
                <a:spAutoFit/>
              </a:bodyPr>
              <a:lstStyle/>
              <a:p>
                <a:r>
                  <a:rPr lang="zh-CN" altLang="en-US" sz="2200" dirty="0">
                    <a:solidFill>
                      <a:prstClr val="black"/>
                    </a:solidFill>
                    <a:latin typeface="华文中宋" panose="02010600040101010101" pitchFamily="2" charset="-122"/>
                    <a:ea typeface="华文中宋" panose="02010600040101010101" pitchFamily="2" charset="-122"/>
                  </a:rPr>
                  <a:t>心中有情</a:t>
                </a:r>
                <a:endParaRPr lang="zh-CN" altLang="en-US" sz="2200" dirty="0"/>
              </a:p>
            </p:txBody>
          </p:sp>
        </p:grpSp>
        <p:grpSp>
          <p:nvGrpSpPr>
            <p:cNvPr id="61" name="组合 60"/>
            <p:cNvGrpSpPr/>
            <p:nvPr/>
          </p:nvGrpSpPr>
          <p:grpSpPr>
            <a:xfrm>
              <a:off x="256239" y="4148009"/>
              <a:ext cx="1590548" cy="750329"/>
              <a:chOff x="209445" y="2245978"/>
              <a:chExt cx="1590548" cy="750329"/>
            </a:xfrm>
          </p:grpSpPr>
          <p:sp>
            <p:nvSpPr>
              <p:cNvPr id="62" name="流程图: 终止 61"/>
              <p:cNvSpPr/>
              <p:nvPr/>
            </p:nvSpPr>
            <p:spPr>
              <a:xfrm>
                <a:off x="209445" y="2245978"/>
                <a:ext cx="1487606" cy="682388"/>
              </a:xfrm>
              <a:prstGeom prst="flowChartTerminator">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流程图: 终止 62"/>
              <p:cNvSpPr/>
              <p:nvPr/>
            </p:nvSpPr>
            <p:spPr>
              <a:xfrm>
                <a:off x="312387" y="2313919"/>
                <a:ext cx="1487606" cy="682388"/>
              </a:xfrm>
              <a:prstGeom prst="flowChartTerminator">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244147" y="2384069"/>
                <a:ext cx="1467068" cy="400110"/>
              </a:xfrm>
              <a:prstGeom prst="rect">
                <a:avLst/>
              </a:prstGeom>
            </p:spPr>
            <p:txBody>
              <a:bodyPr wrap="none">
                <a:spAutoFit/>
              </a:bodyPr>
              <a:lstStyle/>
              <a:p>
                <a:r>
                  <a:rPr lang="zh-CN" altLang="en-US" sz="2000" dirty="0">
                    <a:solidFill>
                      <a:prstClr val="black"/>
                    </a:solidFill>
                    <a:latin typeface="华文中宋" panose="02010600040101010101" pitchFamily="2" charset="-122"/>
                    <a:ea typeface="华文中宋" panose="02010600040101010101" pitchFamily="2" charset="-122"/>
                  </a:rPr>
                  <a:t>眼中有活儿</a:t>
                </a:r>
                <a:endParaRPr lang="zh-CN" altLang="en-US" sz="2200" dirty="0"/>
              </a:p>
            </p:txBody>
          </p:sp>
        </p:grpSp>
      </p:grpSp>
      <p:grpSp>
        <p:nvGrpSpPr>
          <p:cNvPr id="8" name="组合 7"/>
          <p:cNvGrpSpPr/>
          <p:nvPr/>
        </p:nvGrpSpPr>
        <p:grpSpPr>
          <a:xfrm>
            <a:off x="2133194" y="2245977"/>
            <a:ext cx="9535056" cy="2440233"/>
            <a:chOff x="2133194" y="2245977"/>
            <a:chExt cx="9535056" cy="2440233"/>
          </a:xfrm>
        </p:grpSpPr>
        <p:sp>
          <p:nvSpPr>
            <p:cNvPr id="54" name="矩形 53"/>
            <p:cNvSpPr/>
            <p:nvPr/>
          </p:nvSpPr>
          <p:spPr>
            <a:xfrm>
              <a:off x="2133194" y="2245977"/>
              <a:ext cx="9535056" cy="826508"/>
            </a:xfrm>
            <a:prstGeom prst="rect">
              <a:avLst/>
            </a:prstGeom>
          </p:spPr>
          <p:txBody>
            <a:bodyPr wrap="square">
              <a:spAutoFit/>
            </a:bodyPr>
            <a:lstStyle/>
            <a:p>
              <a:pPr lvl="0">
                <a:lnSpc>
                  <a:spcPts val="3000"/>
                </a:lnSpc>
              </a:pPr>
              <a:r>
                <a:rPr lang="zh-CN" altLang="en-US" sz="2000" b="1" dirty="0">
                  <a:solidFill>
                    <a:schemeClr val="bg1"/>
                  </a:solidFill>
                  <a:latin typeface="华文中宋" panose="02010600040101010101" pitchFamily="2" charset="-122"/>
                  <a:ea typeface="华文中宋" panose="02010600040101010101" pitchFamily="2" charset="-122"/>
                </a:rPr>
                <a:t>有理想、有志向。坚定志向，明确目标。主体性目标</a:t>
              </a:r>
              <a:r>
                <a:rPr lang="en-US" altLang="zh-CN" sz="2000" b="1" dirty="0">
                  <a:solidFill>
                    <a:schemeClr val="bg1"/>
                  </a:solidFill>
                  <a:latin typeface="华文中宋" panose="02010600040101010101" pitchFamily="2" charset="-122"/>
                  <a:ea typeface="华文中宋" panose="02010600040101010101" pitchFamily="2" charset="-122"/>
                </a:rPr>
                <a:t>:</a:t>
              </a:r>
              <a:r>
                <a:rPr lang="zh-CN" altLang="en-US" sz="2000" b="1" dirty="0">
                  <a:solidFill>
                    <a:schemeClr val="bg1"/>
                  </a:solidFill>
                  <a:latin typeface="华文中宋" panose="02010600040101010101" pitchFamily="2" charset="-122"/>
                  <a:ea typeface="华文中宋" panose="02010600040101010101" pitchFamily="2" charset="-122"/>
                </a:rPr>
                <a:t>人格健全，自爱自强；成就事业，成就人生。客体性目标</a:t>
              </a:r>
              <a:r>
                <a:rPr lang="en-US" altLang="zh-CN" sz="2000" b="1" dirty="0">
                  <a:solidFill>
                    <a:schemeClr val="bg1"/>
                  </a:solidFill>
                  <a:latin typeface="华文中宋" panose="02010600040101010101" pitchFamily="2" charset="-122"/>
                  <a:ea typeface="华文中宋" panose="02010600040101010101" pitchFamily="2" charset="-122"/>
                </a:rPr>
                <a:t>:</a:t>
              </a:r>
              <a:r>
                <a:rPr lang="zh-CN" altLang="en-US" sz="2000" b="1" dirty="0">
                  <a:solidFill>
                    <a:schemeClr val="bg1"/>
                  </a:solidFill>
                  <a:latin typeface="华文中宋" panose="02010600040101010101" pitchFamily="2" charset="-122"/>
                  <a:ea typeface="华文中宋" panose="02010600040101010101" pitchFamily="2" charset="-122"/>
                </a:rPr>
                <a:t>服务祖国，服务社会；拥有较强的国家意识与社会责任。</a:t>
              </a:r>
            </a:p>
          </p:txBody>
        </p:sp>
        <p:sp>
          <p:nvSpPr>
            <p:cNvPr id="60" name="矩形 59"/>
            <p:cNvSpPr/>
            <p:nvPr/>
          </p:nvSpPr>
          <p:spPr>
            <a:xfrm>
              <a:off x="2133194" y="3160849"/>
              <a:ext cx="9535056" cy="826508"/>
            </a:xfrm>
            <a:prstGeom prst="rect">
              <a:avLst/>
            </a:prstGeom>
          </p:spPr>
          <p:txBody>
            <a:bodyPr wrap="square">
              <a:spAutoFit/>
            </a:bodyPr>
            <a:lstStyle/>
            <a:p>
              <a:pPr lvl="0">
                <a:lnSpc>
                  <a:spcPts val="3000"/>
                </a:lnSpc>
              </a:pPr>
              <a:r>
                <a:rPr lang="zh-CN" altLang="en-US" sz="2000" b="1" dirty="0">
                  <a:solidFill>
                    <a:schemeClr val="bg1"/>
                  </a:solidFill>
                  <a:latin typeface="华文中宋" panose="02010600040101010101" pitchFamily="2" charset="-122"/>
                  <a:ea typeface="华文中宋" panose="02010600040101010101" pitchFamily="2" charset="-122"/>
                </a:rPr>
                <a:t>有高尚的情感，讲求爱心、正义、诚信、感恩；有高贵的灵魂：追求高尚，追求美好，自然真实；有优良的情商：能够自知、自励、自控，心态积极、人际和谐。</a:t>
              </a:r>
            </a:p>
          </p:txBody>
        </p:sp>
        <p:sp>
          <p:nvSpPr>
            <p:cNvPr id="65" name="矩形 64"/>
            <p:cNvSpPr/>
            <p:nvPr/>
          </p:nvSpPr>
          <p:spPr>
            <a:xfrm>
              <a:off x="2133194" y="4244422"/>
              <a:ext cx="9535056" cy="441788"/>
            </a:xfrm>
            <a:prstGeom prst="rect">
              <a:avLst/>
            </a:prstGeom>
          </p:spPr>
          <p:txBody>
            <a:bodyPr wrap="square">
              <a:spAutoFit/>
            </a:bodyPr>
            <a:lstStyle/>
            <a:p>
              <a:pPr lvl="0">
                <a:lnSpc>
                  <a:spcPts val="3000"/>
                </a:lnSpc>
              </a:pPr>
              <a:r>
                <a:rPr lang="zh-CN" altLang="en-US" sz="2000" b="1" dirty="0">
                  <a:solidFill>
                    <a:schemeClr val="bg1"/>
                  </a:solidFill>
                  <a:latin typeface="华文中宋" panose="02010600040101010101" pitchFamily="2" charset="-122"/>
                  <a:ea typeface="华文中宋" panose="02010600040101010101" pitchFamily="2" charset="-122"/>
                </a:rPr>
                <a:t>具有较强的责任心和眼力见儿，做事主动性强。</a:t>
              </a:r>
            </a:p>
          </p:txBody>
        </p:sp>
      </p:grpSp>
    </p:spTree>
    <p:extLst>
      <p:ext uri="{BB962C8B-B14F-4D97-AF65-F5344CB8AC3E}">
        <p14:creationId xmlns="" xmlns:p14="http://schemas.microsoft.com/office/powerpoint/2010/main" val="418962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1948798"/>
            <a:ext cx="12192000" cy="4904036"/>
            <a:chOff x="0" y="1948798"/>
            <a:chExt cx="12192000" cy="4904036"/>
          </a:xfrm>
        </p:grpSpPr>
        <p:pic>
          <p:nvPicPr>
            <p:cNvPr id="27" name="图片 26"/>
            <p:cNvPicPr>
              <a:picLocks noChangeAspect="1"/>
            </p:cNvPicPr>
            <p:nvPr/>
          </p:nvPicPr>
          <p:blipFill rotWithShape="1">
            <a:blip r:embed="rId2" cstate="print">
              <a:extLst>
                <a:ext uri="{28A0092B-C50C-407E-A947-70E740481C1C}">
                  <a14:useLocalDpi xmlns="" xmlns:a14="http://schemas.microsoft.com/office/drawing/2010/main" val="0"/>
                </a:ext>
              </a:extLst>
            </a:blip>
            <a:srcRect t="66002"/>
            <a:stretch/>
          </p:blipFill>
          <p:spPr>
            <a:xfrm>
              <a:off x="0" y="5077311"/>
              <a:ext cx="11952773" cy="1413587"/>
            </a:xfrm>
            <a:prstGeom prst="rect">
              <a:avLst/>
            </a:prstGeom>
          </p:spPr>
        </p:pic>
        <p:pic>
          <p:nvPicPr>
            <p:cNvPr id="2" name="图片 1"/>
            <p:cNvPicPr>
              <a:picLocks noChangeAspect="1"/>
            </p:cNvPicPr>
            <p:nvPr/>
          </p:nvPicPr>
          <p:blipFill rotWithShape="1">
            <a:blip r:embed="rId2" cstate="print">
              <a:extLst>
                <a:ext uri="{28A0092B-C50C-407E-A947-70E740481C1C}">
                  <a14:useLocalDpi xmlns="" xmlns:a14="http://schemas.microsoft.com/office/drawing/2010/main" val="0"/>
                </a:ext>
              </a:extLst>
            </a:blip>
            <a:srcRect t="44010" b="34983"/>
            <a:stretch/>
          </p:blipFill>
          <p:spPr>
            <a:xfrm>
              <a:off x="239226" y="3548170"/>
              <a:ext cx="11952773" cy="873457"/>
            </a:xfrm>
            <a:prstGeom prst="rect">
              <a:avLst/>
            </a:prstGeom>
          </p:spPr>
        </p:pic>
        <p:pic>
          <p:nvPicPr>
            <p:cNvPr id="3" name="图片 2"/>
            <p:cNvPicPr>
              <a:picLocks noChangeAspect="1"/>
            </p:cNvPicPr>
            <p:nvPr/>
          </p:nvPicPr>
          <p:blipFill rotWithShape="1">
            <a:blip r:embed="rId2" cstate="print">
              <a:extLst>
                <a:ext uri="{28A0092B-C50C-407E-A947-70E740481C1C}">
                  <a14:useLocalDpi xmlns="" xmlns:a14="http://schemas.microsoft.com/office/drawing/2010/main" val="0"/>
                </a:ext>
              </a:extLst>
            </a:blip>
            <a:srcRect b="78311"/>
            <a:stretch/>
          </p:blipFill>
          <p:spPr>
            <a:xfrm>
              <a:off x="239227" y="2771119"/>
              <a:ext cx="11952773" cy="778989"/>
            </a:xfrm>
            <a:prstGeom prst="rect">
              <a:avLst/>
            </a:prstGeom>
          </p:spPr>
        </p:pic>
        <p:pic>
          <p:nvPicPr>
            <p:cNvPr id="4" name="图片 3"/>
            <p:cNvPicPr>
              <a:picLocks noChangeAspect="1"/>
            </p:cNvPicPr>
            <p:nvPr/>
          </p:nvPicPr>
          <p:blipFill rotWithShape="1">
            <a:blip r:embed="rId2" cstate="print">
              <a:extLst>
                <a:ext uri="{28A0092B-C50C-407E-A947-70E740481C1C}">
                  <a14:useLocalDpi xmlns="" xmlns:a14="http://schemas.microsoft.com/office/drawing/2010/main" val="0"/>
                </a:ext>
              </a:extLst>
            </a:blip>
            <a:srcRect t="22346" b="57631"/>
            <a:stretch/>
          </p:blipFill>
          <p:spPr>
            <a:xfrm>
              <a:off x="239227" y="4421627"/>
              <a:ext cx="11952773" cy="816157"/>
            </a:xfrm>
            <a:prstGeom prst="rect">
              <a:avLst/>
            </a:prstGeom>
          </p:spPr>
        </p:pic>
        <p:pic>
          <p:nvPicPr>
            <p:cNvPr id="5" name="图片 4"/>
            <p:cNvPicPr>
              <a:picLocks noChangeAspect="1"/>
            </p:cNvPicPr>
            <p:nvPr/>
          </p:nvPicPr>
          <p:blipFill rotWithShape="1">
            <a:blip r:embed="rId2" cstate="print">
              <a:extLst>
                <a:ext uri="{28A0092B-C50C-407E-A947-70E740481C1C}">
                  <a14:useLocalDpi xmlns="" xmlns:a14="http://schemas.microsoft.com/office/drawing/2010/main" val="0"/>
                </a:ext>
              </a:extLst>
            </a:blip>
            <a:srcRect t="44010" b="34983"/>
            <a:stretch/>
          </p:blipFill>
          <p:spPr>
            <a:xfrm>
              <a:off x="239227" y="1948798"/>
              <a:ext cx="11952773" cy="822321"/>
            </a:xfrm>
            <a:prstGeom prst="rect">
              <a:avLst/>
            </a:prstGeom>
          </p:spPr>
        </p:pic>
        <p:grpSp>
          <p:nvGrpSpPr>
            <p:cNvPr id="28" name="组合 27"/>
            <p:cNvGrpSpPr/>
            <p:nvPr/>
          </p:nvGrpSpPr>
          <p:grpSpPr>
            <a:xfrm>
              <a:off x="4520819" y="6315496"/>
              <a:ext cx="3328347" cy="537338"/>
              <a:chOff x="1907704" y="5495374"/>
              <a:chExt cx="5040560" cy="674269"/>
            </a:xfrm>
          </p:grpSpPr>
          <p:sp>
            <p:nvSpPr>
              <p:cNvPr id="29" name="Oval 65"/>
              <p:cNvSpPr>
                <a:spLocks noChangeArrowheads="1"/>
              </p:cNvSpPr>
              <p:nvPr/>
            </p:nvSpPr>
            <p:spPr bwMode="auto">
              <a:xfrm>
                <a:off x="1907704" y="5495374"/>
                <a:ext cx="5040560" cy="674269"/>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latin typeface="Arial" pitchFamily="34" charset="0"/>
                </a:endParaRPr>
              </a:p>
            </p:txBody>
          </p:sp>
          <p:sp>
            <p:nvSpPr>
              <p:cNvPr id="30" name="Oval 65"/>
              <p:cNvSpPr>
                <a:spLocks noChangeArrowheads="1"/>
              </p:cNvSpPr>
              <p:nvPr/>
            </p:nvSpPr>
            <p:spPr bwMode="auto">
              <a:xfrm>
                <a:off x="3285306" y="5518366"/>
                <a:ext cx="2285356" cy="425794"/>
              </a:xfrm>
              <a:prstGeom prst="ellipse">
                <a:avLst/>
              </a:prstGeom>
              <a:gradFill rotWithShape="1">
                <a:gsLst>
                  <a:gs pos="0">
                    <a:sysClr val="windowText" lastClr="000000">
                      <a:lumMod val="95000"/>
                      <a:lumOff val="5000"/>
                      <a:alpha val="66000"/>
                    </a:sysClr>
                  </a:gs>
                  <a:gs pos="100000">
                    <a:srgbClr val="EEECE1">
                      <a:alpha val="0"/>
                    </a:srgbClr>
                  </a:gs>
                </a:gsLst>
                <a:path path="shape">
                  <a:fillToRect l="50000" t="50000" r="50000" b="50000"/>
                </a:path>
              </a:gradFill>
              <a:ln w="9525">
                <a:noFill/>
                <a:round/>
                <a:headEnd/>
                <a:tailEnd/>
              </a:ln>
              <a:effectLst/>
            </p:spPr>
            <p:txBody>
              <a:bodyPr wrap="none" anchor="ctr"/>
              <a:lstStyle/>
              <a:p>
                <a:pPr>
                  <a:defRPr/>
                </a:pPr>
                <a:endParaRPr lang="zh-CN" altLang="en-US" kern="0">
                  <a:solidFill>
                    <a:sysClr val="windowText" lastClr="000000"/>
                  </a:solidFill>
                  <a:latin typeface="Arial" pitchFamily="34" charset="0"/>
                </a:endParaRPr>
              </a:p>
            </p:txBody>
          </p:sp>
        </p:grpSp>
      </p:grpSp>
      <p:grpSp>
        <p:nvGrpSpPr>
          <p:cNvPr id="35" name="组合 34"/>
          <p:cNvGrpSpPr/>
          <p:nvPr/>
        </p:nvGrpSpPr>
        <p:grpSpPr>
          <a:xfrm>
            <a:off x="303020" y="1985349"/>
            <a:ext cx="1619967" cy="3230145"/>
            <a:chOff x="303020" y="1985349"/>
            <a:chExt cx="1619967" cy="3230145"/>
          </a:xfrm>
        </p:grpSpPr>
        <p:grpSp>
          <p:nvGrpSpPr>
            <p:cNvPr id="6" name="组合 5"/>
            <p:cNvGrpSpPr/>
            <p:nvPr/>
          </p:nvGrpSpPr>
          <p:grpSpPr>
            <a:xfrm>
              <a:off x="303020" y="1985349"/>
              <a:ext cx="1619967" cy="750329"/>
              <a:chOff x="180026" y="2245978"/>
              <a:chExt cx="1619967" cy="750329"/>
            </a:xfrm>
          </p:grpSpPr>
          <p:sp>
            <p:nvSpPr>
              <p:cNvPr id="7" name="流程图: 终止 6"/>
              <p:cNvSpPr/>
              <p:nvPr/>
            </p:nvSpPr>
            <p:spPr>
              <a:xfrm>
                <a:off x="209445" y="2245978"/>
                <a:ext cx="1487606" cy="682388"/>
              </a:xfrm>
              <a:prstGeom prst="flowChartTerminator">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终止 7"/>
              <p:cNvSpPr/>
              <p:nvPr/>
            </p:nvSpPr>
            <p:spPr>
              <a:xfrm>
                <a:off x="312387" y="2313919"/>
                <a:ext cx="1487606" cy="682388"/>
              </a:xfrm>
              <a:prstGeom prst="flowChartTerminator">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80026" y="2338741"/>
                <a:ext cx="1595309" cy="430887"/>
              </a:xfrm>
              <a:prstGeom prst="rect">
                <a:avLst/>
              </a:prstGeom>
            </p:spPr>
            <p:txBody>
              <a:bodyPr wrap="none">
                <a:spAutoFit/>
              </a:bodyPr>
              <a:lstStyle/>
              <a:p>
                <a:r>
                  <a:rPr lang="zh-CN" altLang="en-US" sz="2200" dirty="0">
                    <a:solidFill>
                      <a:prstClr val="black"/>
                    </a:solidFill>
                    <a:latin typeface="华文中宋" panose="02010600040101010101" pitchFamily="2" charset="-122"/>
                    <a:ea typeface="华文中宋" panose="02010600040101010101" pitchFamily="2" charset="-122"/>
                  </a:rPr>
                  <a:t>身上有劲儿</a:t>
                </a:r>
                <a:endParaRPr lang="zh-CN" altLang="en-US" sz="2200" dirty="0"/>
              </a:p>
            </p:txBody>
          </p:sp>
        </p:grpSp>
        <p:grpSp>
          <p:nvGrpSpPr>
            <p:cNvPr id="11" name="组合 10"/>
            <p:cNvGrpSpPr/>
            <p:nvPr/>
          </p:nvGrpSpPr>
          <p:grpSpPr>
            <a:xfrm>
              <a:off x="332439" y="2797841"/>
              <a:ext cx="1590548" cy="750329"/>
              <a:chOff x="209445" y="2245978"/>
              <a:chExt cx="1590548" cy="750329"/>
            </a:xfrm>
          </p:grpSpPr>
          <p:sp>
            <p:nvSpPr>
              <p:cNvPr id="12" name="流程图: 终止 11"/>
              <p:cNvSpPr/>
              <p:nvPr/>
            </p:nvSpPr>
            <p:spPr>
              <a:xfrm>
                <a:off x="209445" y="2245978"/>
                <a:ext cx="1487606" cy="682388"/>
              </a:xfrm>
              <a:prstGeom prst="flowChartTerminator">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终止 12"/>
              <p:cNvSpPr/>
              <p:nvPr/>
            </p:nvSpPr>
            <p:spPr>
              <a:xfrm>
                <a:off x="312387" y="2313919"/>
                <a:ext cx="1487606" cy="682388"/>
              </a:xfrm>
              <a:prstGeom prst="flowChartTerminator">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12387" y="2384069"/>
                <a:ext cx="1313180" cy="430887"/>
              </a:xfrm>
              <a:prstGeom prst="rect">
                <a:avLst/>
              </a:prstGeom>
            </p:spPr>
            <p:txBody>
              <a:bodyPr wrap="none">
                <a:spAutoFit/>
              </a:bodyPr>
              <a:lstStyle/>
              <a:p>
                <a:r>
                  <a:rPr lang="zh-CN" altLang="en-US" sz="2200" dirty="0">
                    <a:solidFill>
                      <a:prstClr val="black"/>
                    </a:solidFill>
                    <a:latin typeface="华文中宋" panose="02010600040101010101" pitchFamily="2" charset="-122"/>
                    <a:ea typeface="华文中宋" panose="02010600040101010101" pitchFamily="2" charset="-122"/>
                  </a:rPr>
                  <a:t>腹中有才</a:t>
                </a:r>
                <a:endParaRPr lang="zh-CN" altLang="en-US" sz="2200" dirty="0"/>
              </a:p>
            </p:txBody>
          </p:sp>
        </p:grpSp>
        <p:grpSp>
          <p:nvGrpSpPr>
            <p:cNvPr id="16" name="组合 15"/>
            <p:cNvGrpSpPr/>
            <p:nvPr/>
          </p:nvGrpSpPr>
          <p:grpSpPr>
            <a:xfrm>
              <a:off x="332439" y="3616111"/>
              <a:ext cx="1590548" cy="750329"/>
              <a:chOff x="209445" y="2245978"/>
              <a:chExt cx="1590548" cy="750329"/>
            </a:xfrm>
          </p:grpSpPr>
          <p:sp>
            <p:nvSpPr>
              <p:cNvPr id="17" name="流程图: 终止 16"/>
              <p:cNvSpPr/>
              <p:nvPr/>
            </p:nvSpPr>
            <p:spPr>
              <a:xfrm>
                <a:off x="209445" y="2245978"/>
                <a:ext cx="1487606" cy="682388"/>
              </a:xfrm>
              <a:prstGeom prst="flowChartTerminator">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终止 17"/>
              <p:cNvSpPr/>
              <p:nvPr/>
            </p:nvSpPr>
            <p:spPr>
              <a:xfrm>
                <a:off x="312387" y="2313919"/>
                <a:ext cx="1487606" cy="682388"/>
              </a:xfrm>
              <a:prstGeom prst="flowChartTerminator">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12386" y="2394549"/>
                <a:ext cx="1313180" cy="430887"/>
              </a:xfrm>
              <a:prstGeom prst="rect">
                <a:avLst/>
              </a:prstGeom>
            </p:spPr>
            <p:txBody>
              <a:bodyPr wrap="none">
                <a:spAutoFit/>
              </a:bodyPr>
              <a:lstStyle/>
              <a:p>
                <a:r>
                  <a:rPr lang="zh-CN" altLang="en-US" sz="2200" dirty="0">
                    <a:solidFill>
                      <a:prstClr val="black"/>
                    </a:solidFill>
                    <a:latin typeface="华文中宋" panose="02010600040101010101" pitchFamily="2" charset="-122"/>
                    <a:ea typeface="华文中宋" panose="02010600040101010101" pitchFamily="2" charset="-122"/>
                  </a:rPr>
                  <a:t>伸手能做</a:t>
                </a:r>
                <a:endParaRPr lang="zh-CN" altLang="en-US" sz="2200" dirty="0"/>
              </a:p>
            </p:txBody>
          </p:sp>
        </p:grpSp>
        <p:grpSp>
          <p:nvGrpSpPr>
            <p:cNvPr id="22" name="组合 21"/>
            <p:cNvGrpSpPr/>
            <p:nvPr/>
          </p:nvGrpSpPr>
          <p:grpSpPr>
            <a:xfrm>
              <a:off x="332439" y="4465165"/>
              <a:ext cx="1590548" cy="750329"/>
              <a:chOff x="209445" y="2245978"/>
              <a:chExt cx="1590548" cy="750329"/>
            </a:xfrm>
          </p:grpSpPr>
          <p:sp>
            <p:nvSpPr>
              <p:cNvPr id="23" name="流程图: 终止 22"/>
              <p:cNvSpPr/>
              <p:nvPr/>
            </p:nvSpPr>
            <p:spPr>
              <a:xfrm>
                <a:off x="209445" y="2245978"/>
                <a:ext cx="1487606" cy="682388"/>
              </a:xfrm>
              <a:prstGeom prst="flowChartTerminator">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终止 23"/>
              <p:cNvSpPr/>
              <p:nvPr/>
            </p:nvSpPr>
            <p:spPr>
              <a:xfrm>
                <a:off x="312387" y="2313919"/>
                <a:ext cx="1487606" cy="682388"/>
              </a:xfrm>
              <a:prstGeom prst="flowChartTerminator">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325670" y="2393871"/>
                <a:ext cx="1313180" cy="430887"/>
              </a:xfrm>
              <a:prstGeom prst="rect">
                <a:avLst/>
              </a:prstGeom>
            </p:spPr>
            <p:txBody>
              <a:bodyPr wrap="none">
                <a:spAutoFit/>
              </a:bodyPr>
              <a:lstStyle/>
              <a:p>
                <a:r>
                  <a:rPr lang="zh-CN" altLang="en-US" sz="2200" dirty="0">
                    <a:solidFill>
                      <a:prstClr val="black"/>
                    </a:solidFill>
                    <a:latin typeface="华文中宋" panose="02010600040101010101" pitchFamily="2" charset="-122"/>
                    <a:ea typeface="华文中宋" panose="02010600040101010101" pitchFamily="2" charset="-122"/>
                  </a:rPr>
                  <a:t>张嘴能说</a:t>
                </a:r>
                <a:endParaRPr lang="zh-CN" altLang="en-US" sz="2200" dirty="0"/>
              </a:p>
            </p:txBody>
          </p:sp>
        </p:grpSp>
      </p:grpSp>
      <p:grpSp>
        <p:nvGrpSpPr>
          <p:cNvPr id="36" name="组合 35"/>
          <p:cNvGrpSpPr/>
          <p:nvPr/>
        </p:nvGrpSpPr>
        <p:grpSpPr>
          <a:xfrm>
            <a:off x="2209394" y="2139620"/>
            <a:ext cx="9535056" cy="2915226"/>
            <a:chOff x="2209394" y="2139620"/>
            <a:chExt cx="9535056" cy="2915226"/>
          </a:xfrm>
        </p:grpSpPr>
        <p:sp>
          <p:nvSpPr>
            <p:cNvPr id="10" name="矩形 9"/>
            <p:cNvSpPr/>
            <p:nvPr/>
          </p:nvSpPr>
          <p:spPr>
            <a:xfrm>
              <a:off x="2209394" y="2139620"/>
              <a:ext cx="9535056" cy="441788"/>
            </a:xfrm>
            <a:prstGeom prst="rect">
              <a:avLst/>
            </a:prstGeom>
          </p:spPr>
          <p:txBody>
            <a:bodyPr wrap="square">
              <a:spAutoFit/>
            </a:bodyPr>
            <a:lstStyle/>
            <a:p>
              <a:pPr lvl="0">
                <a:lnSpc>
                  <a:spcPts val="3000"/>
                </a:lnSpc>
              </a:pPr>
              <a:r>
                <a:rPr lang="zh-CN" altLang="en-US" sz="2000" b="1" dirty="0">
                  <a:solidFill>
                    <a:schemeClr val="bg1"/>
                  </a:solidFill>
                  <a:latin typeface="华文中宋" panose="02010600040101010101" pitchFamily="2" charset="-122"/>
                  <a:ea typeface="华文中宋" panose="02010600040101010101" pitchFamily="2" charset="-122"/>
                </a:rPr>
                <a:t>具有积极的状态，做事在状态、有活力、有激情。</a:t>
              </a:r>
            </a:p>
          </p:txBody>
        </p:sp>
        <p:sp>
          <p:nvSpPr>
            <p:cNvPr id="15" name="矩形 14"/>
            <p:cNvSpPr/>
            <p:nvPr/>
          </p:nvSpPr>
          <p:spPr>
            <a:xfrm>
              <a:off x="2209394" y="2739270"/>
              <a:ext cx="9535056" cy="826508"/>
            </a:xfrm>
            <a:prstGeom prst="rect">
              <a:avLst/>
            </a:prstGeom>
          </p:spPr>
          <p:txBody>
            <a:bodyPr wrap="square">
              <a:spAutoFit/>
            </a:bodyPr>
            <a:lstStyle/>
            <a:p>
              <a:pPr lvl="0">
                <a:lnSpc>
                  <a:spcPts val="3000"/>
                </a:lnSpc>
              </a:pPr>
              <a:r>
                <a:rPr lang="zh-CN" altLang="en-US" sz="2000" b="1" dirty="0">
                  <a:solidFill>
                    <a:schemeClr val="bg1"/>
                  </a:solidFill>
                  <a:latin typeface="华文中宋" panose="02010600040101010101" pitchFamily="2" charset="-122"/>
                  <a:ea typeface="华文中宋" panose="02010600040101010101" pitchFamily="2" charset="-122"/>
                </a:rPr>
                <a:t>有知识、有学问。具有合理的知识结构，掌握必要的基础知识和专业知识。知识得到深化，智力得到开发、智慧得到强化。</a:t>
              </a:r>
            </a:p>
          </p:txBody>
        </p:sp>
        <p:sp>
          <p:nvSpPr>
            <p:cNvPr id="20" name="矩形 19"/>
            <p:cNvSpPr/>
            <p:nvPr/>
          </p:nvSpPr>
          <p:spPr>
            <a:xfrm>
              <a:off x="2209394" y="3764004"/>
              <a:ext cx="9535056" cy="441788"/>
            </a:xfrm>
            <a:prstGeom prst="rect">
              <a:avLst/>
            </a:prstGeom>
          </p:spPr>
          <p:txBody>
            <a:bodyPr wrap="square">
              <a:spAutoFit/>
            </a:bodyPr>
            <a:lstStyle/>
            <a:p>
              <a:pPr lvl="0">
                <a:lnSpc>
                  <a:spcPts val="3000"/>
                </a:lnSpc>
              </a:pPr>
              <a:r>
                <a:rPr lang="zh-CN" altLang="en-US" sz="2000" b="1" dirty="0">
                  <a:solidFill>
                    <a:schemeClr val="bg1"/>
                  </a:solidFill>
                  <a:latin typeface="华文中宋" panose="02010600040101010101" pitchFamily="2" charset="-122"/>
                  <a:ea typeface="华文中宋" panose="02010600040101010101" pitchFamily="2" charset="-122"/>
                </a:rPr>
                <a:t>较强的应用知识解决问题的能力；较强的专业实践能力和社会能力，会做事。</a:t>
              </a:r>
            </a:p>
          </p:txBody>
        </p:sp>
        <p:sp>
          <p:nvSpPr>
            <p:cNvPr id="26" name="矩形 25"/>
            <p:cNvSpPr/>
            <p:nvPr/>
          </p:nvSpPr>
          <p:spPr>
            <a:xfrm>
              <a:off x="2209394" y="4613058"/>
              <a:ext cx="9535056" cy="441788"/>
            </a:xfrm>
            <a:prstGeom prst="rect">
              <a:avLst/>
            </a:prstGeom>
          </p:spPr>
          <p:txBody>
            <a:bodyPr wrap="square">
              <a:spAutoFit/>
            </a:bodyPr>
            <a:lstStyle/>
            <a:p>
              <a:pPr lvl="0">
                <a:lnSpc>
                  <a:spcPts val="3000"/>
                </a:lnSpc>
              </a:pPr>
              <a:r>
                <a:rPr lang="zh-CN" altLang="en-US" sz="2000" b="1" dirty="0">
                  <a:solidFill>
                    <a:schemeClr val="bg1"/>
                  </a:solidFill>
                  <a:latin typeface="华文中宋" panose="02010600040101010101" pitchFamily="2" charset="-122"/>
                  <a:ea typeface="华文中宋" panose="02010600040101010101" pitchFamily="2" charset="-122"/>
                </a:rPr>
                <a:t>会表达、善交流。较强的沟通协调能力与合作共事能力。</a:t>
              </a:r>
            </a:p>
          </p:txBody>
        </p:sp>
      </p:grpSp>
      <p:cxnSp>
        <p:nvCxnSpPr>
          <p:cNvPr id="31" name="直接箭头连接符 30"/>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组合 31"/>
          <p:cNvGrpSpPr>
            <a:grpSpLocks/>
          </p:cNvGrpSpPr>
          <p:nvPr/>
        </p:nvGrpSpPr>
        <p:grpSpPr bwMode="auto">
          <a:xfrm>
            <a:off x="633767" y="1217612"/>
            <a:ext cx="2874197" cy="573088"/>
            <a:chOff x="1136467" y="1979058"/>
            <a:chExt cx="2874350" cy="573257"/>
          </a:xfrm>
        </p:grpSpPr>
        <p:sp>
          <p:nvSpPr>
            <p:cNvPr id="33"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34"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spTree>
    <p:extLst>
      <p:ext uri="{BB962C8B-B14F-4D97-AF65-F5344CB8AC3E}">
        <p14:creationId xmlns="" xmlns:p14="http://schemas.microsoft.com/office/powerpoint/2010/main" val="172214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22" presetClass="entr" presetSubtype="8"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67406" y="2102416"/>
            <a:ext cx="6970710" cy="4290103"/>
            <a:chOff x="-967406" y="2102416"/>
            <a:chExt cx="6970710" cy="4290103"/>
          </a:xfrm>
        </p:grpSpPr>
        <p:grpSp>
          <p:nvGrpSpPr>
            <p:cNvPr id="12" name="组合 11"/>
            <p:cNvGrpSpPr/>
            <p:nvPr/>
          </p:nvGrpSpPr>
          <p:grpSpPr>
            <a:xfrm>
              <a:off x="-967406" y="2102416"/>
              <a:ext cx="6970710" cy="4290103"/>
              <a:chOff x="-329846" y="2313919"/>
              <a:chExt cx="6970710" cy="4290103"/>
            </a:xfrm>
          </p:grpSpPr>
          <p:pic>
            <p:nvPicPr>
              <p:cNvPr id="8" name="图片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06578" y="2348308"/>
                <a:ext cx="4834286" cy="4255714"/>
              </a:xfrm>
              <a:prstGeom prst="rect">
                <a:avLst/>
              </a:prstGeom>
            </p:spPr>
          </p:pic>
          <p:pic>
            <p:nvPicPr>
              <p:cNvPr id="7" name="图片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29846" y="2313919"/>
                <a:ext cx="4834286" cy="4255714"/>
              </a:xfrm>
              <a:prstGeom prst="rect">
                <a:avLst/>
              </a:prstGeom>
            </p:spPr>
          </p:pic>
        </p:grpSp>
        <p:sp>
          <p:nvSpPr>
            <p:cNvPr id="2" name="矩形 1"/>
            <p:cNvSpPr/>
            <p:nvPr/>
          </p:nvSpPr>
          <p:spPr>
            <a:xfrm>
              <a:off x="571519" y="2989444"/>
              <a:ext cx="4016458" cy="1887696"/>
            </a:xfrm>
            <a:prstGeom prst="rect">
              <a:avLst/>
            </a:prstGeom>
          </p:spPr>
          <p:txBody>
            <a:bodyPr wrap="square">
              <a:spAutoFit/>
            </a:bodyPr>
            <a:lstStyle/>
            <a:p>
              <a:pPr indent="576000">
                <a:lnSpc>
                  <a:spcPts val="3500"/>
                </a:lnSpc>
              </a:pPr>
              <a:r>
                <a:rPr lang="zh-CN" altLang="en-US" sz="2400" dirty="0" smtClean="0">
                  <a:solidFill>
                    <a:prstClr val="black"/>
                  </a:solidFill>
                  <a:latin typeface="华文中宋" panose="02010600040101010101" pitchFamily="2" charset="-122"/>
                  <a:ea typeface="华文中宋" panose="02010600040101010101" pitchFamily="2" charset="-122"/>
                </a:rPr>
                <a:t>谁</a:t>
              </a:r>
              <a:r>
                <a:rPr lang="zh-CN" altLang="en-US" sz="2400" dirty="0">
                  <a:solidFill>
                    <a:prstClr val="black"/>
                  </a:solidFill>
                  <a:latin typeface="华文中宋" panose="02010600040101010101" pitchFamily="2" charset="-122"/>
                  <a:ea typeface="华文中宋" panose="02010600040101010101" pitchFamily="2" charset="-122"/>
                </a:rPr>
                <a:t>做到了这“五有两能”，谁就是一个优秀的人，一个强大的人，一个在社会竞争中具有核心竞争力的人。</a:t>
              </a:r>
            </a:p>
          </p:txBody>
        </p:sp>
      </p:grpSp>
      <p:cxnSp>
        <p:nvCxnSpPr>
          <p:cNvPr id="3" name="直接箭头连接符 2"/>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组合 3"/>
          <p:cNvGrpSpPr>
            <a:grpSpLocks/>
          </p:cNvGrpSpPr>
          <p:nvPr/>
        </p:nvGrpSpPr>
        <p:grpSpPr bwMode="auto">
          <a:xfrm>
            <a:off x="633767" y="1217612"/>
            <a:ext cx="2874197" cy="573088"/>
            <a:chOff x="1136467" y="1979058"/>
            <a:chExt cx="2874350" cy="573257"/>
          </a:xfrm>
        </p:grpSpPr>
        <p:sp>
          <p:nvSpPr>
            <p:cNvPr id="5"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6"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sp>
        <p:nvSpPr>
          <p:cNvPr id="39" name="Freeform 5"/>
          <p:cNvSpPr>
            <a:spLocks/>
          </p:cNvSpPr>
          <p:nvPr/>
        </p:nvSpPr>
        <p:spPr bwMode="auto">
          <a:xfrm>
            <a:off x="7256038" y="2447747"/>
            <a:ext cx="2498993" cy="1490491"/>
          </a:xfrm>
          <a:custGeom>
            <a:avLst/>
            <a:gdLst>
              <a:gd name="T0" fmla="*/ 1495 w 1495"/>
              <a:gd name="T1" fmla="*/ 197 h 892"/>
              <a:gd name="T2" fmla="*/ 1475 w 1495"/>
              <a:gd name="T3" fmla="*/ 197 h 892"/>
              <a:gd name="T4" fmla="*/ 1475 w 1495"/>
              <a:gd name="T5" fmla="*/ 204 h 892"/>
              <a:gd name="T6" fmla="*/ 740 w 1495"/>
              <a:gd name="T7" fmla="*/ 0 h 892"/>
              <a:gd name="T8" fmla="*/ 32 w 1495"/>
              <a:gd name="T9" fmla="*/ 269 h 892"/>
              <a:gd name="T10" fmla="*/ 0 w 1495"/>
              <a:gd name="T11" fmla="*/ 269 h 892"/>
              <a:gd name="T12" fmla="*/ 0 w 1495"/>
              <a:gd name="T13" fmla="*/ 281 h 892"/>
              <a:gd name="T14" fmla="*/ 0 w 1495"/>
              <a:gd name="T15" fmla="*/ 281 h 892"/>
              <a:gd name="T16" fmla="*/ 0 w 1495"/>
              <a:gd name="T17" fmla="*/ 281 h 892"/>
              <a:gd name="T18" fmla="*/ 311 w 1495"/>
              <a:gd name="T19" fmla="*/ 392 h 892"/>
              <a:gd name="T20" fmla="*/ 311 w 1495"/>
              <a:gd name="T21" fmla="*/ 392 h 892"/>
              <a:gd name="T22" fmla="*/ 325 w 1495"/>
              <a:gd name="T23" fmla="*/ 685 h 892"/>
              <a:gd name="T24" fmla="*/ 1158 w 1495"/>
              <a:gd name="T25" fmla="*/ 641 h 892"/>
              <a:gd name="T26" fmla="*/ 1144 w 1495"/>
              <a:gd name="T27" fmla="*/ 360 h 892"/>
              <a:gd name="T28" fmla="*/ 1280 w 1495"/>
              <a:gd name="T29" fmla="*/ 302 h 892"/>
              <a:gd name="T30" fmla="*/ 1287 w 1495"/>
              <a:gd name="T31" fmla="*/ 451 h 892"/>
              <a:gd name="T32" fmla="*/ 1270 w 1495"/>
              <a:gd name="T33" fmla="*/ 477 h 892"/>
              <a:gd name="T34" fmla="*/ 1281 w 1495"/>
              <a:gd name="T35" fmla="*/ 497 h 892"/>
              <a:gd name="T36" fmla="*/ 1278 w 1495"/>
              <a:gd name="T37" fmla="*/ 635 h 892"/>
              <a:gd name="T38" fmla="*/ 1304 w 1495"/>
              <a:gd name="T39" fmla="*/ 633 h 892"/>
              <a:gd name="T40" fmla="*/ 1331 w 1495"/>
              <a:gd name="T41" fmla="*/ 632 h 892"/>
              <a:gd name="T42" fmla="*/ 1314 w 1495"/>
              <a:gd name="T43" fmla="*/ 495 h 892"/>
              <a:gd name="T44" fmla="*/ 1323 w 1495"/>
              <a:gd name="T45" fmla="*/ 474 h 892"/>
              <a:gd name="T46" fmla="*/ 1304 w 1495"/>
              <a:gd name="T47" fmla="*/ 450 h 892"/>
              <a:gd name="T48" fmla="*/ 1297 w 1495"/>
              <a:gd name="T49" fmla="*/ 294 h 892"/>
              <a:gd name="T50" fmla="*/ 1495 w 1495"/>
              <a:gd name="T51" fmla="*/ 209 h 892"/>
              <a:gd name="T52" fmla="*/ 1495 w 1495"/>
              <a:gd name="T53" fmla="*/ 197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95" h="892">
                <a:moveTo>
                  <a:pt x="1495" y="197"/>
                </a:moveTo>
                <a:cubicBezTo>
                  <a:pt x="1475" y="197"/>
                  <a:pt x="1475" y="197"/>
                  <a:pt x="1475" y="197"/>
                </a:cubicBezTo>
                <a:cubicBezTo>
                  <a:pt x="1475" y="204"/>
                  <a:pt x="1475" y="204"/>
                  <a:pt x="1475" y="204"/>
                </a:cubicBezTo>
                <a:cubicBezTo>
                  <a:pt x="740" y="0"/>
                  <a:pt x="740" y="0"/>
                  <a:pt x="740" y="0"/>
                </a:cubicBezTo>
                <a:cubicBezTo>
                  <a:pt x="32" y="269"/>
                  <a:pt x="32" y="269"/>
                  <a:pt x="32" y="269"/>
                </a:cubicBezTo>
                <a:cubicBezTo>
                  <a:pt x="0" y="269"/>
                  <a:pt x="0" y="269"/>
                  <a:pt x="0" y="269"/>
                </a:cubicBezTo>
                <a:cubicBezTo>
                  <a:pt x="0" y="281"/>
                  <a:pt x="0" y="281"/>
                  <a:pt x="0" y="281"/>
                </a:cubicBezTo>
                <a:cubicBezTo>
                  <a:pt x="0" y="281"/>
                  <a:pt x="0" y="281"/>
                  <a:pt x="0" y="281"/>
                </a:cubicBezTo>
                <a:cubicBezTo>
                  <a:pt x="0" y="281"/>
                  <a:pt x="0" y="281"/>
                  <a:pt x="0" y="281"/>
                </a:cubicBezTo>
                <a:cubicBezTo>
                  <a:pt x="311" y="392"/>
                  <a:pt x="311" y="392"/>
                  <a:pt x="311" y="392"/>
                </a:cubicBezTo>
                <a:cubicBezTo>
                  <a:pt x="311" y="392"/>
                  <a:pt x="311" y="392"/>
                  <a:pt x="311" y="392"/>
                </a:cubicBezTo>
                <a:cubicBezTo>
                  <a:pt x="325" y="685"/>
                  <a:pt x="325" y="685"/>
                  <a:pt x="325" y="685"/>
                </a:cubicBezTo>
                <a:cubicBezTo>
                  <a:pt x="325" y="685"/>
                  <a:pt x="752" y="892"/>
                  <a:pt x="1158" y="641"/>
                </a:cubicBezTo>
                <a:cubicBezTo>
                  <a:pt x="1144" y="360"/>
                  <a:pt x="1144" y="360"/>
                  <a:pt x="1144" y="360"/>
                </a:cubicBezTo>
                <a:cubicBezTo>
                  <a:pt x="1280" y="302"/>
                  <a:pt x="1280" y="302"/>
                  <a:pt x="1280" y="302"/>
                </a:cubicBezTo>
                <a:cubicBezTo>
                  <a:pt x="1287" y="451"/>
                  <a:pt x="1287" y="451"/>
                  <a:pt x="1287" y="451"/>
                </a:cubicBezTo>
                <a:cubicBezTo>
                  <a:pt x="1277" y="455"/>
                  <a:pt x="1270" y="465"/>
                  <a:pt x="1270" y="477"/>
                </a:cubicBezTo>
                <a:cubicBezTo>
                  <a:pt x="1271" y="485"/>
                  <a:pt x="1275" y="492"/>
                  <a:pt x="1281" y="497"/>
                </a:cubicBezTo>
                <a:cubicBezTo>
                  <a:pt x="1264" y="533"/>
                  <a:pt x="1278" y="635"/>
                  <a:pt x="1278" y="635"/>
                </a:cubicBezTo>
                <a:cubicBezTo>
                  <a:pt x="1304" y="633"/>
                  <a:pt x="1304" y="633"/>
                  <a:pt x="1304" y="633"/>
                </a:cubicBezTo>
                <a:cubicBezTo>
                  <a:pt x="1331" y="632"/>
                  <a:pt x="1331" y="632"/>
                  <a:pt x="1331" y="632"/>
                </a:cubicBezTo>
                <a:cubicBezTo>
                  <a:pt x="1331" y="632"/>
                  <a:pt x="1335" y="529"/>
                  <a:pt x="1314" y="495"/>
                </a:cubicBezTo>
                <a:cubicBezTo>
                  <a:pt x="1320" y="490"/>
                  <a:pt x="1323" y="483"/>
                  <a:pt x="1323" y="474"/>
                </a:cubicBezTo>
                <a:cubicBezTo>
                  <a:pt x="1323" y="463"/>
                  <a:pt x="1315" y="453"/>
                  <a:pt x="1304" y="450"/>
                </a:cubicBezTo>
                <a:cubicBezTo>
                  <a:pt x="1297" y="294"/>
                  <a:pt x="1297" y="294"/>
                  <a:pt x="1297" y="294"/>
                </a:cubicBezTo>
                <a:cubicBezTo>
                  <a:pt x="1495" y="209"/>
                  <a:pt x="1495" y="209"/>
                  <a:pt x="1495" y="209"/>
                </a:cubicBezTo>
                <a:lnTo>
                  <a:pt x="1495" y="197"/>
                </a:lnTo>
                <a:close/>
              </a:path>
            </a:pathLst>
          </a:custGeom>
          <a:solidFill>
            <a:srgbClr val="2E3449"/>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Freeform 7"/>
          <p:cNvSpPr>
            <a:spLocks/>
          </p:cNvSpPr>
          <p:nvPr/>
        </p:nvSpPr>
        <p:spPr bwMode="auto">
          <a:xfrm>
            <a:off x="7410105" y="4358035"/>
            <a:ext cx="1870004" cy="1234655"/>
          </a:xfrm>
          <a:custGeom>
            <a:avLst/>
            <a:gdLst>
              <a:gd name="T0" fmla="*/ 1119 w 1119"/>
              <a:gd name="T1" fmla="*/ 439 h 739"/>
              <a:gd name="T2" fmla="*/ 1092 w 1119"/>
              <a:gd name="T3" fmla="*/ 439 h 739"/>
              <a:gd name="T4" fmla="*/ 1065 w 1119"/>
              <a:gd name="T5" fmla="*/ 419 h 739"/>
              <a:gd name="T6" fmla="*/ 1011 w 1119"/>
              <a:gd name="T7" fmla="*/ 324 h 739"/>
              <a:gd name="T8" fmla="*/ 975 w 1119"/>
              <a:gd name="T9" fmla="*/ 262 h 739"/>
              <a:gd name="T10" fmla="*/ 974 w 1119"/>
              <a:gd name="T11" fmla="*/ 261 h 739"/>
              <a:gd name="T12" fmla="*/ 973 w 1119"/>
              <a:gd name="T13" fmla="*/ 252 h 739"/>
              <a:gd name="T14" fmla="*/ 973 w 1119"/>
              <a:gd name="T15" fmla="*/ 249 h 739"/>
              <a:gd name="T16" fmla="*/ 972 w 1119"/>
              <a:gd name="T17" fmla="*/ 240 h 739"/>
              <a:gd name="T18" fmla="*/ 972 w 1119"/>
              <a:gd name="T19" fmla="*/ 239 h 739"/>
              <a:gd name="T20" fmla="*/ 246 w 1119"/>
              <a:gd name="T21" fmla="*/ 17 h 739"/>
              <a:gd name="T22" fmla="*/ 237 w 1119"/>
              <a:gd name="T23" fmla="*/ 0 h 739"/>
              <a:gd name="T24" fmla="*/ 237 w 1119"/>
              <a:gd name="T25" fmla="*/ 12 h 739"/>
              <a:gd name="T26" fmla="*/ 348 w 1119"/>
              <a:gd name="T27" fmla="*/ 121 h 739"/>
              <a:gd name="T28" fmla="*/ 391 w 1119"/>
              <a:gd name="T29" fmla="*/ 242 h 739"/>
              <a:gd name="T30" fmla="*/ 424 w 1119"/>
              <a:gd name="T31" fmla="*/ 336 h 739"/>
              <a:gd name="T32" fmla="*/ 400 w 1119"/>
              <a:gd name="T33" fmla="*/ 399 h 739"/>
              <a:gd name="T34" fmla="*/ 378 w 1119"/>
              <a:gd name="T35" fmla="*/ 468 h 739"/>
              <a:gd name="T36" fmla="*/ 25 w 1119"/>
              <a:gd name="T37" fmla="*/ 629 h 739"/>
              <a:gd name="T38" fmla="*/ 0 w 1119"/>
              <a:gd name="T39" fmla="*/ 629 h 739"/>
              <a:gd name="T40" fmla="*/ 0 w 1119"/>
              <a:gd name="T41" fmla="*/ 641 h 739"/>
              <a:gd name="T42" fmla="*/ 961 w 1119"/>
              <a:gd name="T43" fmla="*/ 546 h 739"/>
              <a:gd name="T44" fmla="*/ 1119 w 1119"/>
              <a:gd name="T45" fmla="*/ 451 h 739"/>
              <a:gd name="T46" fmla="*/ 1119 w 1119"/>
              <a:gd name="T47" fmla="*/ 451 h 739"/>
              <a:gd name="T48" fmla="*/ 1119 w 1119"/>
              <a:gd name="T49" fmla="*/ 451 h 739"/>
              <a:gd name="T50" fmla="*/ 1119 w 1119"/>
              <a:gd name="T51" fmla="*/ 439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9" h="739">
                <a:moveTo>
                  <a:pt x="1119" y="439"/>
                </a:moveTo>
                <a:cubicBezTo>
                  <a:pt x="1092" y="439"/>
                  <a:pt x="1092" y="439"/>
                  <a:pt x="1092" y="439"/>
                </a:cubicBezTo>
                <a:cubicBezTo>
                  <a:pt x="1080" y="432"/>
                  <a:pt x="1070" y="426"/>
                  <a:pt x="1065" y="419"/>
                </a:cubicBezTo>
                <a:cubicBezTo>
                  <a:pt x="1045" y="394"/>
                  <a:pt x="1021" y="351"/>
                  <a:pt x="1011" y="324"/>
                </a:cubicBezTo>
                <a:cubicBezTo>
                  <a:pt x="1000" y="296"/>
                  <a:pt x="980" y="297"/>
                  <a:pt x="975" y="262"/>
                </a:cubicBezTo>
                <a:cubicBezTo>
                  <a:pt x="975" y="262"/>
                  <a:pt x="974" y="261"/>
                  <a:pt x="974" y="261"/>
                </a:cubicBezTo>
                <a:cubicBezTo>
                  <a:pt x="974" y="258"/>
                  <a:pt x="974" y="255"/>
                  <a:pt x="973" y="252"/>
                </a:cubicBezTo>
                <a:cubicBezTo>
                  <a:pt x="973" y="251"/>
                  <a:pt x="973" y="250"/>
                  <a:pt x="973" y="249"/>
                </a:cubicBezTo>
                <a:cubicBezTo>
                  <a:pt x="972" y="246"/>
                  <a:pt x="972" y="243"/>
                  <a:pt x="972" y="240"/>
                </a:cubicBezTo>
                <a:cubicBezTo>
                  <a:pt x="972" y="240"/>
                  <a:pt x="972" y="240"/>
                  <a:pt x="972" y="239"/>
                </a:cubicBezTo>
                <a:cubicBezTo>
                  <a:pt x="670" y="187"/>
                  <a:pt x="407" y="87"/>
                  <a:pt x="246" y="17"/>
                </a:cubicBezTo>
                <a:cubicBezTo>
                  <a:pt x="237" y="0"/>
                  <a:pt x="237" y="0"/>
                  <a:pt x="237" y="0"/>
                </a:cubicBezTo>
                <a:cubicBezTo>
                  <a:pt x="237" y="12"/>
                  <a:pt x="237" y="12"/>
                  <a:pt x="237" y="12"/>
                </a:cubicBezTo>
                <a:cubicBezTo>
                  <a:pt x="254" y="73"/>
                  <a:pt x="275" y="134"/>
                  <a:pt x="348" y="121"/>
                </a:cubicBezTo>
                <a:cubicBezTo>
                  <a:pt x="348" y="121"/>
                  <a:pt x="378" y="210"/>
                  <a:pt x="391" y="242"/>
                </a:cubicBezTo>
                <a:cubicBezTo>
                  <a:pt x="404" y="273"/>
                  <a:pt x="424" y="336"/>
                  <a:pt x="424" y="336"/>
                </a:cubicBezTo>
                <a:cubicBezTo>
                  <a:pt x="424" y="336"/>
                  <a:pt x="409" y="341"/>
                  <a:pt x="400" y="399"/>
                </a:cubicBezTo>
                <a:cubicBezTo>
                  <a:pt x="391" y="458"/>
                  <a:pt x="378" y="468"/>
                  <a:pt x="378" y="468"/>
                </a:cubicBezTo>
                <a:cubicBezTo>
                  <a:pt x="378" y="468"/>
                  <a:pt x="169" y="560"/>
                  <a:pt x="25" y="629"/>
                </a:cubicBezTo>
                <a:cubicBezTo>
                  <a:pt x="0" y="629"/>
                  <a:pt x="0" y="629"/>
                  <a:pt x="0" y="629"/>
                </a:cubicBezTo>
                <a:cubicBezTo>
                  <a:pt x="0" y="641"/>
                  <a:pt x="0" y="641"/>
                  <a:pt x="0" y="641"/>
                </a:cubicBezTo>
                <a:cubicBezTo>
                  <a:pt x="438" y="739"/>
                  <a:pt x="760" y="648"/>
                  <a:pt x="961" y="546"/>
                </a:cubicBezTo>
                <a:cubicBezTo>
                  <a:pt x="1021" y="516"/>
                  <a:pt x="1074" y="483"/>
                  <a:pt x="1119" y="451"/>
                </a:cubicBezTo>
                <a:cubicBezTo>
                  <a:pt x="1119" y="451"/>
                  <a:pt x="1119" y="451"/>
                  <a:pt x="1119" y="451"/>
                </a:cubicBezTo>
                <a:cubicBezTo>
                  <a:pt x="1119" y="451"/>
                  <a:pt x="1119" y="451"/>
                  <a:pt x="1119" y="451"/>
                </a:cubicBezTo>
                <a:lnTo>
                  <a:pt x="1119" y="439"/>
                </a:lnTo>
                <a:close/>
              </a:path>
            </a:pathLst>
          </a:custGeom>
          <a:solidFill>
            <a:srgbClr val="2E3449"/>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9"/>
          <p:cNvSpPr>
            <a:spLocks/>
          </p:cNvSpPr>
          <p:nvPr/>
        </p:nvSpPr>
        <p:spPr bwMode="auto">
          <a:xfrm>
            <a:off x="7318230" y="5128370"/>
            <a:ext cx="2518781" cy="1535721"/>
          </a:xfrm>
          <a:custGeom>
            <a:avLst/>
            <a:gdLst>
              <a:gd name="T0" fmla="*/ 1467 w 1507"/>
              <a:gd name="T1" fmla="*/ 47 h 919"/>
              <a:gd name="T2" fmla="*/ 1467 w 1507"/>
              <a:gd name="T3" fmla="*/ 49 h 919"/>
              <a:gd name="T4" fmla="*/ 1326 w 1507"/>
              <a:gd name="T5" fmla="*/ 26 h 919"/>
              <a:gd name="T6" fmla="*/ 1202 w 1507"/>
              <a:gd name="T7" fmla="*/ 0 h 919"/>
              <a:gd name="T8" fmla="*/ 1027 w 1507"/>
              <a:gd name="T9" fmla="*/ 107 h 919"/>
              <a:gd name="T10" fmla="*/ 548 w 1507"/>
              <a:gd name="T11" fmla="*/ 241 h 919"/>
              <a:gd name="T12" fmla="*/ 21 w 1507"/>
              <a:gd name="T13" fmla="*/ 197 h 919"/>
              <a:gd name="T14" fmla="*/ 16 w 1507"/>
              <a:gd name="T15" fmla="*/ 199 h 919"/>
              <a:gd name="T16" fmla="*/ 16 w 1507"/>
              <a:gd name="T17" fmla="*/ 196 h 919"/>
              <a:gd name="T18" fmla="*/ 0 w 1507"/>
              <a:gd name="T19" fmla="*/ 196 h 919"/>
              <a:gd name="T20" fmla="*/ 0 w 1507"/>
              <a:gd name="T21" fmla="*/ 208 h 919"/>
              <a:gd name="T22" fmla="*/ 0 w 1507"/>
              <a:gd name="T23" fmla="*/ 208 h 919"/>
              <a:gd name="T24" fmla="*/ 0 w 1507"/>
              <a:gd name="T25" fmla="*/ 208 h 919"/>
              <a:gd name="T26" fmla="*/ 1110 w 1507"/>
              <a:gd name="T27" fmla="*/ 919 h 919"/>
              <a:gd name="T28" fmla="*/ 1293 w 1507"/>
              <a:gd name="T29" fmla="*/ 919 h 919"/>
              <a:gd name="T30" fmla="*/ 1507 w 1507"/>
              <a:gd name="T31" fmla="*/ 61 h 919"/>
              <a:gd name="T32" fmla="*/ 1507 w 1507"/>
              <a:gd name="T33" fmla="*/ 61 h 919"/>
              <a:gd name="T34" fmla="*/ 1507 w 1507"/>
              <a:gd name="T35" fmla="*/ 47 h 919"/>
              <a:gd name="T36" fmla="*/ 1467 w 1507"/>
              <a:gd name="T37" fmla="*/ 47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7" h="919">
                <a:moveTo>
                  <a:pt x="1467" y="47"/>
                </a:moveTo>
                <a:cubicBezTo>
                  <a:pt x="1467" y="49"/>
                  <a:pt x="1467" y="49"/>
                  <a:pt x="1467" y="49"/>
                </a:cubicBezTo>
                <a:cubicBezTo>
                  <a:pt x="1423" y="38"/>
                  <a:pt x="1373" y="32"/>
                  <a:pt x="1326" y="26"/>
                </a:cubicBezTo>
                <a:cubicBezTo>
                  <a:pt x="1282" y="21"/>
                  <a:pt x="1239" y="11"/>
                  <a:pt x="1202" y="0"/>
                </a:cubicBezTo>
                <a:cubicBezTo>
                  <a:pt x="1153" y="36"/>
                  <a:pt x="1095" y="73"/>
                  <a:pt x="1027" y="107"/>
                </a:cubicBezTo>
                <a:cubicBezTo>
                  <a:pt x="880" y="181"/>
                  <a:pt x="719" y="226"/>
                  <a:pt x="548" y="241"/>
                </a:cubicBezTo>
                <a:cubicBezTo>
                  <a:pt x="381" y="256"/>
                  <a:pt x="204" y="241"/>
                  <a:pt x="21" y="197"/>
                </a:cubicBezTo>
                <a:cubicBezTo>
                  <a:pt x="20" y="198"/>
                  <a:pt x="18" y="198"/>
                  <a:pt x="16" y="199"/>
                </a:cubicBezTo>
                <a:cubicBezTo>
                  <a:pt x="16" y="196"/>
                  <a:pt x="16" y="196"/>
                  <a:pt x="16" y="196"/>
                </a:cubicBezTo>
                <a:cubicBezTo>
                  <a:pt x="0" y="196"/>
                  <a:pt x="0" y="196"/>
                  <a:pt x="0" y="196"/>
                </a:cubicBezTo>
                <a:cubicBezTo>
                  <a:pt x="0" y="208"/>
                  <a:pt x="0" y="208"/>
                  <a:pt x="0" y="208"/>
                </a:cubicBezTo>
                <a:cubicBezTo>
                  <a:pt x="0" y="208"/>
                  <a:pt x="0" y="208"/>
                  <a:pt x="0" y="208"/>
                </a:cubicBezTo>
                <a:cubicBezTo>
                  <a:pt x="0" y="208"/>
                  <a:pt x="0" y="208"/>
                  <a:pt x="0" y="208"/>
                </a:cubicBezTo>
                <a:cubicBezTo>
                  <a:pt x="1110" y="919"/>
                  <a:pt x="1110" y="919"/>
                  <a:pt x="1110" y="919"/>
                </a:cubicBezTo>
                <a:cubicBezTo>
                  <a:pt x="1293" y="919"/>
                  <a:pt x="1293" y="919"/>
                  <a:pt x="1293" y="919"/>
                </a:cubicBezTo>
                <a:cubicBezTo>
                  <a:pt x="1507" y="61"/>
                  <a:pt x="1507" y="61"/>
                  <a:pt x="1507" y="61"/>
                </a:cubicBezTo>
                <a:cubicBezTo>
                  <a:pt x="1507" y="61"/>
                  <a:pt x="1507" y="61"/>
                  <a:pt x="1507" y="61"/>
                </a:cubicBezTo>
                <a:cubicBezTo>
                  <a:pt x="1507" y="47"/>
                  <a:pt x="1507" y="47"/>
                  <a:pt x="1507" y="47"/>
                </a:cubicBezTo>
                <a:lnTo>
                  <a:pt x="1467" y="47"/>
                </a:lnTo>
                <a:close/>
              </a:path>
            </a:pathLst>
          </a:custGeom>
          <a:solidFill>
            <a:srgbClr val="44546A"/>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11"/>
          <p:cNvSpPr>
            <a:spLocks/>
          </p:cNvSpPr>
          <p:nvPr/>
        </p:nvSpPr>
        <p:spPr bwMode="auto">
          <a:xfrm>
            <a:off x="9521103" y="5241445"/>
            <a:ext cx="985887" cy="1422645"/>
          </a:xfrm>
          <a:custGeom>
            <a:avLst/>
            <a:gdLst>
              <a:gd name="T0" fmla="*/ 589 w 590"/>
              <a:gd name="T1" fmla="*/ 839 h 851"/>
              <a:gd name="T2" fmla="*/ 551 w 590"/>
              <a:gd name="T3" fmla="*/ 335 h 851"/>
              <a:gd name="T4" fmla="*/ 509 w 590"/>
              <a:gd name="T5" fmla="*/ 245 h 851"/>
              <a:gd name="T6" fmla="*/ 333 w 590"/>
              <a:gd name="T7" fmla="*/ 103 h 851"/>
              <a:gd name="T8" fmla="*/ 300 w 590"/>
              <a:gd name="T9" fmla="*/ 79 h 851"/>
              <a:gd name="T10" fmla="*/ 249 w 590"/>
              <a:gd name="T11" fmla="*/ 20 h 851"/>
              <a:gd name="T12" fmla="*/ 212 w 590"/>
              <a:gd name="T13" fmla="*/ 0 h 851"/>
              <a:gd name="T14" fmla="*/ 3 w 590"/>
              <a:gd name="T15" fmla="*/ 839 h 851"/>
              <a:gd name="T16" fmla="*/ 0 w 590"/>
              <a:gd name="T17" fmla="*/ 839 h 851"/>
              <a:gd name="T18" fmla="*/ 0 w 590"/>
              <a:gd name="T19" fmla="*/ 851 h 851"/>
              <a:gd name="T20" fmla="*/ 590 w 590"/>
              <a:gd name="T21" fmla="*/ 851 h 851"/>
              <a:gd name="T22" fmla="*/ 590 w 590"/>
              <a:gd name="T23" fmla="*/ 839 h 851"/>
              <a:gd name="T24" fmla="*/ 589 w 590"/>
              <a:gd name="T25" fmla="*/ 839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851">
                <a:moveTo>
                  <a:pt x="589" y="839"/>
                </a:moveTo>
                <a:cubicBezTo>
                  <a:pt x="584" y="763"/>
                  <a:pt x="559" y="363"/>
                  <a:pt x="551" y="335"/>
                </a:cubicBezTo>
                <a:cubicBezTo>
                  <a:pt x="541" y="303"/>
                  <a:pt x="535" y="269"/>
                  <a:pt x="509" y="245"/>
                </a:cubicBezTo>
                <a:cubicBezTo>
                  <a:pt x="484" y="221"/>
                  <a:pt x="340" y="123"/>
                  <a:pt x="333" y="103"/>
                </a:cubicBezTo>
                <a:cubicBezTo>
                  <a:pt x="326" y="83"/>
                  <a:pt x="300" y="79"/>
                  <a:pt x="300" y="79"/>
                </a:cubicBezTo>
                <a:cubicBezTo>
                  <a:pt x="300" y="79"/>
                  <a:pt x="298" y="56"/>
                  <a:pt x="249" y="20"/>
                </a:cubicBezTo>
                <a:cubicBezTo>
                  <a:pt x="238" y="12"/>
                  <a:pt x="226" y="6"/>
                  <a:pt x="212" y="0"/>
                </a:cubicBezTo>
                <a:cubicBezTo>
                  <a:pt x="3" y="839"/>
                  <a:pt x="3" y="839"/>
                  <a:pt x="3" y="839"/>
                </a:cubicBezTo>
                <a:cubicBezTo>
                  <a:pt x="0" y="839"/>
                  <a:pt x="0" y="839"/>
                  <a:pt x="0" y="839"/>
                </a:cubicBezTo>
                <a:cubicBezTo>
                  <a:pt x="0" y="851"/>
                  <a:pt x="0" y="851"/>
                  <a:pt x="0" y="851"/>
                </a:cubicBezTo>
                <a:cubicBezTo>
                  <a:pt x="590" y="851"/>
                  <a:pt x="590" y="851"/>
                  <a:pt x="590" y="851"/>
                </a:cubicBezTo>
                <a:cubicBezTo>
                  <a:pt x="590" y="839"/>
                  <a:pt x="590" y="839"/>
                  <a:pt x="590" y="839"/>
                </a:cubicBezTo>
                <a:lnTo>
                  <a:pt x="589" y="839"/>
                </a:lnTo>
                <a:close/>
              </a:path>
            </a:pathLst>
          </a:custGeom>
          <a:solidFill>
            <a:srgbClr val="F13319"/>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13"/>
          <p:cNvSpPr>
            <a:spLocks/>
          </p:cNvSpPr>
          <p:nvPr/>
        </p:nvSpPr>
        <p:spPr bwMode="auto">
          <a:xfrm>
            <a:off x="6739420" y="5497282"/>
            <a:ext cx="2359060" cy="1166809"/>
          </a:xfrm>
          <a:custGeom>
            <a:avLst/>
            <a:gdLst>
              <a:gd name="T0" fmla="*/ 1392 w 1411"/>
              <a:gd name="T1" fmla="*/ 686 h 698"/>
              <a:gd name="T2" fmla="*/ 321 w 1411"/>
              <a:gd name="T3" fmla="*/ 0 h 698"/>
              <a:gd name="T4" fmla="*/ 298 w 1411"/>
              <a:gd name="T5" fmla="*/ 16 h 698"/>
              <a:gd name="T6" fmla="*/ 115 w 1411"/>
              <a:gd name="T7" fmla="*/ 311 h 698"/>
              <a:gd name="T8" fmla="*/ 4 w 1411"/>
              <a:gd name="T9" fmla="*/ 686 h 698"/>
              <a:gd name="T10" fmla="*/ 0 w 1411"/>
              <a:gd name="T11" fmla="*/ 686 h 698"/>
              <a:gd name="T12" fmla="*/ 0 w 1411"/>
              <a:gd name="T13" fmla="*/ 698 h 698"/>
              <a:gd name="T14" fmla="*/ 1411 w 1411"/>
              <a:gd name="T15" fmla="*/ 698 h 698"/>
              <a:gd name="T16" fmla="*/ 1411 w 1411"/>
              <a:gd name="T17" fmla="*/ 686 h 698"/>
              <a:gd name="T18" fmla="*/ 1392 w 1411"/>
              <a:gd name="T19" fmla="*/ 686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1" h="698">
                <a:moveTo>
                  <a:pt x="1392" y="686"/>
                </a:moveTo>
                <a:cubicBezTo>
                  <a:pt x="321" y="0"/>
                  <a:pt x="321" y="0"/>
                  <a:pt x="321" y="0"/>
                </a:cubicBezTo>
                <a:cubicBezTo>
                  <a:pt x="310" y="7"/>
                  <a:pt x="302" y="12"/>
                  <a:pt x="298" y="16"/>
                </a:cubicBezTo>
                <a:cubicBezTo>
                  <a:pt x="252" y="55"/>
                  <a:pt x="140" y="169"/>
                  <a:pt x="115" y="311"/>
                </a:cubicBezTo>
                <a:cubicBezTo>
                  <a:pt x="103" y="380"/>
                  <a:pt x="53" y="531"/>
                  <a:pt x="4" y="686"/>
                </a:cubicBezTo>
                <a:cubicBezTo>
                  <a:pt x="0" y="686"/>
                  <a:pt x="0" y="686"/>
                  <a:pt x="0" y="686"/>
                </a:cubicBezTo>
                <a:cubicBezTo>
                  <a:pt x="0" y="698"/>
                  <a:pt x="0" y="698"/>
                  <a:pt x="0" y="698"/>
                </a:cubicBezTo>
                <a:cubicBezTo>
                  <a:pt x="1411" y="698"/>
                  <a:pt x="1411" y="698"/>
                  <a:pt x="1411" y="698"/>
                </a:cubicBezTo>
                <a:cubicBezTo>
                  <a:pt x="1411" y="686"/>
                  <a:pt x="1411" y="686"/>
                  <a:pt x="1411" y="686"/>
                </a:cubicBezTo>
                <a:lnTo>
                  <a:pt x="1392" y="686"/>
                </a:lnTo>
                <a:close/>
              </a:path>
            </a:pathLst>
          </a:custGeom>
          <a:solidFill>
            <a:srgbClr val="2E3449"/>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16"/>
          <p:cNvSpPr>
            <a:spLocks/>
          </p:cNvSpPr>
          <p:nvPr/>
        </p:nvSpPr>
        <p:spPr bwMode="auto">
          <a:xfrm>
            <a:off x="7716118" y="3550244"/>
            <a:ext cx="1530774" cy="1147021"/>
          </a:xfrm>
          <a:custGeom>
            <a:avLst/>
            <a:gdLst>
              <a:gd name="T0" fmla="*/ 42 w 916"/>
              <a:gd name="T1" fmla="*/ 442 h 686"/>
              <a:gd name="T2" fmla="*/ 45 w 916"/>
              <a:gd name="T3" fmla="*/ 453 h 686"/>
              <a:gd name="T4" fmla="*/ 788 w 916"/>
              <a:gd name="T5" fmla="*/ 686 h 686"/>
              <a:gd name="T6" fmla="*/ 788 w 916"/>
              <a:gd name="T7" fmla="*/ 685 h 686"/>
              <a:gd name="T8" fmla="*/ 788 w 916"/>
              <a:gd name="T9" fmla="*/ 680 h 686"/>
              <a:gd name="T10" fmla="*/ 790 w 916"/>
              <a:gd name="T11" fmla="*/ 669 h 686"/>
              <a:gd name="T12" fmla="*/ 811 w 916"/>
              <a:gd name="T13" fmla="*/ 546 h 686"/>
              <a:gd name="T14" fmla="*/ 853 w 916"/>
              <a:gd name="T15" fmla="*/ 545 h 686"/>
              <a:gd name="T16" fmla="*/ 915 w 916"/>
              <a:gd name="T17" fmla="*/ 340 h 686"/>
              <a:gd name="T18" fmla="*/ 891 w 916"/>
              <a:gd name="T19" fmla="*/ 280 h 686"/>
              <a:gd name="T20" fmla="*/ 890 w 916"/>
              <a:gd name="T21" fmla="*/ 279 h 686"/>
              <a:gd name="T22" fmla="*/ 889 w 916"/>
              <a:gd name="T23" fmla="*/ 277 h 686"/>
              <a:gd name="T24" fmla="*/ 889 w 916"/>
              <a:gd name="T25" fmla="*/ 274 h 686"/>
              <a:gd name="T26" fmla="*/ 889 w 916"/>
              <a:gd name="T27" fmla="*/ 271 h 686"/>
              <a:gd name="T28" fmla="*/ 889 w 916"/>
              <a:gd name="T29" fmla="*/ 266 h 686"/>
              <a:gd name="T30" fmla="*/ 890 w 916"/>
              <a:gd name="T31" fmla="*/ 261 h 686"/>
              <a:gd name="T32" fmla="*/ 891 w 916"/>
              <a:gd name="T33" fmla="*/ 253 h 686"/>
              <a:gd name="T34" fmla="*/ 891 w 916"/>
              <a:gd name="T35" fmla="*/ 248 h 686"/>
              <a:gd name="T36" fmla="*/ 893 w 916"/>
              <a:gd name="T37" fmla="*/ 234 h 686"/>
              <a:gd name="T38" fmla="*/ 894 w 916"/>
              <a:gd name="T39" fmla="*/ 226 h 686"/>
              <a:gd name="T40" fmla="*/ 896 w 916"/>
              <a:gd name="T41" fmla="*/ 215 h 686"/>
              <a:gd name="T42" fmla="*/ 897 w 916"/>
              <a:gd name="T43" fmla="*/ 206 h 686"/>
              <a:gd name="T44" fmla="*/ 898 w 916"/>
              <a:gd name="T45" fmla="*/ 195 h 686"/>
              <a:gd name="T46" fmla="*/ 899 w 916"/>
              <a:gd name="T47" fmla="*/ 184 h 686"/>
              <a:gd name="T48" fmla="*/ 900 w 916"/>
              <a:gd name="T49" fmla="*/ 173 h 686"/>
              <a:gd name="T50" fmla="*/ 900 w 916"/>
              <a:gd name="T51" fmla="*/ 161 h 686"/>
              <a:gd name="T52" fmla="*/ 901 w 916"/>
              <a:gd name="T53" fmla="*/ 149 h 686"/>
              <a:gd name="T54" fmla="*/ 901 w 916"/>
              <a:gd name="T55" fmla="*/ 137 h 686"/>
              <a:gd name="T56" fmla="*/ 901 w 916"/>
              <a:gd name="T57" fmla="*/ 125 h 686"/>
              <a:gd name="T58" fmla="*/ 901 w 916"/>
              <a:gd name="T59" fmla="*/ 112 h 686"/>
              <a:gd name="T60" fmla="*/ 901 w 916"/>
              <a:gd name="T61" fmla="*/ 100 h 686"/>
              <a:gd name="T62" fmla="*/ 900 w 916"/>
              <a:gd name="T63" fmla="*/ 86 h 686"/>
              <a:gd name="T64" fmla="*/ 898 w 916"/>
              <a:gd name="T65" fmla="*/ 74 h 686"/>
              <a:gd name="T66" fmla="*/ 896 w 916"/>
              <a:gd name="T67" fmla="*/ 61 h 686"/>
              <a:gd name="T68" fmla="*/ 895 w 916"/>
              <a:gd name="T69" fmla="*/ 49 h 686"/>
              <a:gd name="T70" fmla="*/ 891 w 916"/>
              <a:gd name="T71" fmla="*/ 35 h 686"/>
              <a:gd name="T72" fmla="*/ 889 w 916"/>
              <a:gd name="T73" fmla="*/ 24 h 686"/>
              <a:gd name="T74" fmla="*/ 884 w 916"/>
              <a:gd name="T75" fmla="*/ 9 h 686"/>
              <a:gd name="T76" fmla="*/ 881 w 916"/>
              <a:gd name="T77" fmla="*/ 0 h 686"/>
              <a:gd name="T78" fmla="*/ 51 w 916"/>
              <a:gd name="T79" fmla="*/ 43 h 686"/>
              <a:gd name="T80" fmla="*/ 60 w 916"/>
              <a:gd name="T81" fmla="*/ 312 h 686"/>
              <a:gd name="T82" fmla="*/ 42 w 916"/>
              <a:gd name="T83" fmla="*/ 442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6" h="686">
                <a:moveTo>
                  <a:pt x="42" y="442"/>
                </a:moveTo>
                <a:cubicBezTo>
                  <a:pt x="43" y="446"/>
                  <a:pt x="44" y="449"/>
                  <a:pt x="45" y="453"/>
                </a:cubicBezTo>
                <a:cubicBezTo>
                  <a:pt x="200" y="523"/>
                  <a:pt x="473" y="631"/>
                  <a:pt x="788" y="686"/>
                </a:cubicBezTo>
                <a:cubicBezTo>
                  <a:pt x="788" y="685"/>
                  <a:pt x="788" y="685"/>
                  <a:pt x="788" y="685"/>
                </a:cubicBezTo>
                <a:cubicBezTo>
                  <a:pt x="788" y="684"/>
                  <a:pt x="788" y="682"/>
                  <a:pt x="788" y="680"/>
                </a:cubicBezTo>
                <a:cubicBezTo>
                  <a:pt x="789" y="676"/>
                  <a:pt x="789" y="672"/>
                  <a:pt x="790" y="669"/>
                </a:cubicBezTo>
                <a:cubicBezTo>
                  <a:pt x="797" y="641"/>
                  <a:pt x="813" y="559"/>
                  <a:pt x="811" y="546"/>
                </a:cubicBezTo>
                <a:cubicBezTo>
                  <a:pt x="809" y="534"/>
                  <a:pt x="826" y="554"/>
                  <a:pt x="853" y="545"/>
                </a:cubicBezTo>
                <a:cubicBezTo>
                  <a:pt x="879" y="535"/>
                  <a:pt x="916" y="374"/>
                  <a:pt x="915" y="340"/>
                </a:cubicBezTo>
                <a:cubicBezTo>
                  <a:pt x="914" y="307"/>
                  <a:pt x="905" y="277"/>
                  <a:pt x="891" y="280"/>
                </a:cubicBezTo>
                <a:cubicBezTo>
                  <a:pt x="890" y="280"/>
                  <a:pt x="890" y="280"/>
                  <a:pt x="890" y="279"/>
                </a:cubicBezTo>
                <a:cubicBezTo>
                  <a:pt x="890" y="279"/>
                  <a:pt x="889" y="278"/>
                  <a:pt x="889" y="277"/>
                </a:cubicBezTo>
                <a:cubicBezTo>
                  <a:pt x="889" y="277"/>
                  <a:pt x="889" y="276"/>
                  <a:pt x="889" y="274"/>
                </a:cubicBezTo>
                <a:cubicBezTo>
                  <a:pt x="889" y="273"/>
                  <a:pt x="889" y="272"/>
                  <a:pt x="889" y="271"/>
                </a:cubicBezTo>
                <a:cubicBezTo>
                  <a:pt x="889" y="270"/>
                  <a:pt x="889" y="268"/>
                  <a:pt x="889" y="266"/>
                </a:cubicBezTo>
                <a:cubicBezTo>
                  <a:pt x="890" y="265"/>
                  <a:pt x="890" y="263"/>
                  <a:pt x="890" y="261"/>
                </a:cubicBezTo>
                <a:cubicBezTo>
                  <a:pt x="890" y="259"/>
                  <a:pt x="890" y="256"/>
                  <a:pt x="891" y="253"/>
                </a:cubicBezTo>
                <a:cubicBezTo>
                  <a:pt x="891" y="252"/>
                  <a:pt x="891" y="250"/>
                  <a:pt x="891" y="248"/>
                </a:cubicBezTo>
                <a:cubicBezTo>
                  <a:pt x="892" y="244"/>
                  <a:pt x="893" y="239"/>
                  <a:pt x="893" y="234"/>
                </a:cubicBezTo>
                <a:cubicBezTo>
                  <a:pt x="894" y="231"/>
                  <a:pt x="894" y="229"/>
                  <a:pt x="894" y="226"/>
                </a:cubicBezTo>
                <a:cubicBezTo>
                  <a:pt x="895" y="222"/>
                  <a:pt x="895" y="219"/>
                  <a:pt x="896" y="215"/>
                </a:cubicBezTo>
                <a:cubicBezTo>
                  <a:pt x="896" y="212"/>
                  <a:pt x="896" y="209"/>
                  <a:pt x="897" y="206"/>
                </a:cubicBezTo>
                <a:cubicBezTo>
                  <a:pt x="897" y="202"/>
                  <a:pt x="897" y="199"/>
                  <a:pt x="898" y="195"/>
                </a:cubicBezTo>
                <a:cubicBezTo>
                  <a:pt x="898" y="191"/>
                  <a:pt x="898" y="188"/>
                  <a:pt x="899" y="184"/>
                </a:cubicBezTo>
                <a:cubicBezTo>
                  <a:pt x="899" y="180"/>
                  <a:pt x="899" y="177"/>
                  <a:pt x="900" y="173"/>
                </a:cubicBezTo>
                <a:cubicBezTo>
                  <a:pt x="900" y="169"/>
                  <a:pt x="900" y="165"/>
                  <a:pt x="900" y="161"/>
                </a:cubicBezTo>
                <a:cubicBezTo>
                  <a:pt x="901" y="157"/>
                  <a:pt x="901" y="153"/>
                  <a:pt x="901" y="149"/>
                </a:cubicBezTo>
                <a:cubicBezTo>
                  <a:pt x="901" y="145"/>
                  <a:pt x="901" y="141"/>
                  <a:pt x="901" y="137"/>
                </a:cubicBezTo>
                <a:cubicBezTo>
                  <a:pt x="901" y="133"/>
                  <a:pt x="901" y="129"/>
                  <a:pt x="901" y="125"/>
                </a:cubicBezTo>
                <a:cubicBezTo>
                  <a:pt x="901" y="121"/>
                  <a:pt x="901" y="116"/>
                  <a:pt x="901" y="112"/>
                </a:cubicBezTo>
                <a:cubicBezTo>
                  <a:pt x="901" y="108"/>
                  <a:pt x="901" y="104"/>
                  <a:pt x="901" y="100"/>
                </a:cubicBezTo>
                <a:cubicBezTo>
                  <a:pt x="900" y="95"/>
                  <a:pt x="900" y="91"/>
                  <a:pt x="900" y="86"/>
                </a:cubicBezTo>
                <a:cubicBezTo>
                  <a:pt x="899" y="82"/>
                  <a:pt x="899" y="78"/>
                  <a:pt x="898" y="74"/>
                </a:cubicBezTo>
                <a:cubicBezTo>
                  <a:pt x="898" y="70"/>
                  <a:pt x="897" y="65"/>
                  <a:pt x="896" y="61"/>
                </a:cubicBezTo>
                <a:cubicBezTo>
                  <a:pt x="896" y="57"/>
                  <a:pt x="895" y="53"/>
                  <a:pt x="895" y="49"/>
                </a:cubicBezTo>
                <a:cubicBezTo>
                  <a:pt x="894" y="44"/>
                  <a:pt x="893" y="40"/>
                  <a:pt x="891" y="35"/>
                </a:cubicBezTo>
                <a:cubicBezTo>
                  <a:pt x="891" y="31"/>
                  <a:pt x="890" y="28"/>
                  <a:pt x="889" y="24"/>
                </a:cubicBezTo>
                <a:cubicBezTo>
                  <a:pt x="887" y="19"/>
                  <a:pt x="886" y="14"/>
                  <a:pt x="884" y="9"/>
                </a:cubicBezTo>
                <a:cubicBezTo>
                  <a:pt x="883" y="6"/>
                  <a:pt x="882" y="3"/>
                  <a:pt x="881" y="0"/>
                </a:cubicBezTo>
                <a:cubicBezTo>
                  <a:pt x="489" y="242"/>
                  <a:pt x="78" y="56"/>
                  <a:pt x="51" y="43"/>
                </a:cubicBezTo>
                <a:cubicBezTo>
                  <a:pt x="21" y="181"/>
                  <a:pt x="60" y="312"/>
                  <a:pt x="60" y="312"/>
                </a:cubicBezTo>
                <a:cubicBezTo>
                  <a:pt x="60" y="312"/>
                  <a:pt x="0" y="315"/>
                  <a:pt x="42" y="442"/>
                </a:cubicBezTo>
                <a:close/>
              </a:path>
            </a:pathLst>
          </a:custGeom>
          <a:solidFill>
            <a:srgbClr val="F13319"/>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23"/>
          <p:cNvSpPr>
            <a:spLocks/>
          </p:cNvSpPr>
          <p:nvPr/>
        </p:nvSpPr>
        <p:spPr bwMode="auto">
          <a:xfrm>
            <a:off x="10253274" y="5211763"/>
            <a:ext cx="329336" cy="756907"/>
          </a:xfrm>
          <a:custGeom>
            <a:avLst/>
            <a:gdLst>
              <a:gd name="T0" fmla="*/ 466 w 466"/>
              <a:gd name="T1" fmla="*/ 1071 h 1071"/>
              <a:gd name="T2" fmla="*/ 0 w 466"/>
              <a:gd name="T3" fmla="*/ 1071 h 1071"/>
              <a:gd name="T4" fmla="*/ 0 w 466"/>
              <a:gd name="T5" fmla="*/ 1024 h 1071"/>
              <a:gd name="T6" fmla="*/ 418 w 466"/>
              <a:gd name="T7" fmla="*/ 1024 h 1071"/>
              <a:gd name="T8" fmla="*/ 418 w 466"/>
              <a:gd name="T9" fmla="*/ 0 h 1071"/>
              <a:gd name="T10" fmla="*/ 466 w 466"/>
              <a:gd name="T11" fmla="*/ 0 h 1071"/>
              <a:gd name="T12" fmla="*/ 466 w 466"/>
              <a:gd name="T13" fmla="*/ 1071 h 1071"/>
            </a:gdLst>
            <a:ahLst/>
            <a:cxnLst>
              <a:cxn ang="0">
                <a:pos x="T0" y="T1"/>
              </a:cxn>
              <a:cxn ang="0">
                <a:pos x="T2" y="T3"/>
              </a:cxn>
              <a:cxn ang="0">
                <a:pos x="T4" y="T5"/>
              </a:cxn>
              <a:cxn ang="0">
                <a:pos x="T6" y="T7"/>
              </a:cxn>
              <a:cxn ang="0">
                <a:pos x="T8" y="T9"/>
              </a:cxn>
              <a:cxn ang="0">
                <a:pos x="T10" y="T11"/>
              </a:cxn>
              <a:cxn ang="0">
                <a:pos x="T12" y="T13"/>
              </a:cxn>
            </a:cxnLst>
            <a:rect l="0" t="0" r="r" b="b"/>
            <a:pathLst>
              <a:path w="466" h="1071">
                <a:moveTo>
                  <a:pt x="466" y="1071"/>
                </a:moveTo>
                <a:lnTo>
                  <a:pt x="0" y="1071"/>
                </a:lnTo>
                <a:lnTo>
                  <a:pt x="0" y="1024"/>
                </a:lnTo>
                <a:lnTo>
                  <a:pt x="418" y="1024"/>
                </a:lnTo>
                <a:lnTo>
                  <a:pt x="418" y="0"/>
                </a:lnTo>
                <a:lnTo>
                  <a:pt x="466" y="0"/>
                </a:lnTo>
                <a:lnTo>
                  <a:pt x="466" y="1071"/>
                </a:lnTo>
                <a:close/>
              </a:path>
            </a:pathLst>
          </a:custGeom>
          <a:solidFill>
            <a:srgbClr val="F13319"/>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24"/>
          <p:cNvSpPr>
            <a:spLocks/>
          </p:cNvSpPr>
          <p:nvPr/>
        </p:nvSpPr>
        <p:spPr bwMode="auto">
          <a:xfrm>
            <a:off x="10506990" y="5128370"/>
            <a:ext cx="117317" cy="100355"/>
          </a:xfrm>
          <a:custGeom>
            <a:avLst/>
            <a:gdLst>
              <a:gd name="T0" fmla="*/ 166 w 166"/>
              <a:gd name="T1" fmla="*/ 142 h 142"/>
              <a:gd name="T2" fmla="*/ 83 w 166"/>
              <a:gd name="T3" fmla="*/ 0 h 142"/>
              <a:gd name="T4" fmla="*/ 0 w 166"/>
              <a:gd name="T5" fmla="*/ 142 h 142"/>
              <a:gd name="T6" fmla="*/ 166 w 166"/>
              <a:gd name="T7" fmla="*/ 142 h 142"/>
            </a:gdLst>
            <a:ahLst/>
            <a:cxnLst>
              <a:cxn ang="0">
                <a:pos x="T0" y="T1"/>
              </a:cxn>
              <a:cxn ang="0">
                <a:pos x="T2" y="T3"/>
              </a:cxn>
              <a:cxn ang="0">
                <a:pos x="T4" y="T5"/>
              </a:cxn>
              <a:cxn ang="0">
                <a:pos x="T6" y="T7"/>
              </a:cxn>
            </a:cxnLst>
            <a:rect l="0" t="0" r="r" b="b"/>
            <a:pathLst>
              <a:path w="166" h="142">
                <a:moveTo>
                  <a:pt x="166" y="142"/>
                </a:moveTo>
                <a:lnTo>
                  <a:pt x="83" y="0"/>
                </a:lnTo>
                <a:lnTo>
                  <a:pt x="0" y="142"/>
                </a:lnTo>
                <a:lnTo>
                  <a:pt x="166" y="142"/>
                </a:lnTo>
                <a:close/>
              </a:path>
            </a:pathLst>
          </a:custGeom>
          <a:solidFill>
            <a:srgbClr val="D95E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Freeform 25"/>
          <p:cNvSpPr>
            <a:spLocks/>
          </p:cNvSpPr>
          <p:nvPr/>
        </p:nvSpPr>
        <p:spPr bwMode="auto">
          <a:xfrm>
            <a:off x="9504142" y="3823042"/>
            <a:ext cx="633936" cy="1508866"/>
          </a:xfrm>
          <a:custGeom>
            <a:avLst/>
            <a:gdLst>
              <a:gd name="T0" fmla="*/ 48 w 897"/>
              <a:gd name="T1" fmla="*/ 2135 h 2135"/>
              <a:gd name="T2" fmla="*/ 0 w 897"/>
              <a:gd name="T3" fmla="*/ 2135 h 2135"/>
              <a:gd name="T4" fmla="*/ 0 w 897"/>
              <a:gd name="T5" fmla="*/ 0 h 2135"/>
              <a:gd name="T6" fmla="*/ 897 w 897"/>
              <a:gd name="T7" fmla="*/ 0 h 2135"/>
              <a:gd name="T8" fmla="*/ 897 w 897"/>
              <a:gd name="T9" fmla="*/ 47 h 2135"/>
              <a:gd name="T10" fmla="*/ 48 w 897"/>
              <a:gd name="T11" fmla="*/ 47 h 2135"/>
              <a:gd name="T12" fmla="*/ 48 w 897"/>
              <a:gd name="T13" fmla="*/ 2135 h 2135"/>
            </a:gdLst>
            <a:ahLst/>
            <a:cxnLst>
              <a:cxn ang="0">
                <a:pos x="T0" y="T1"/>
              </a:cxn>
              <a:cxn ang="0">
                <a:pos x="T2" y="T3"/>
              </a:cxn>
              <a:cxn ang="0">
                <a:pos x="T4" y="T5"/>
              </a:cxn>
              <a:cxn ang="0">
                <a:pos x="T6" y="T7"/>
              </a:cxn>
              <a:cxn ang="0">
                <a:pos x="T8" y="T9"/>
              </a:cxn>
              <a:cxn ang="0">
                <a:pos x="T10" y="T11"/>
              </a:cxn>
              <a:cxn ang="0">
                <a:pos x="T12" y="T13"/>
              </a:cxn>
            </a:cxnLst>
            <a:rect l="0" t="0" r="r" b="b"/>
            <a:pathLst>
              <a:path w="897" h="2135">
                <a:moveTo>
                  <a:pt x="48" y="2135"/>
                </a:moveTo>
                <a:lnTo>
                  <a:pt x="0" y="2135"/>
                </a:lnTo>
                <a:lnTo>
                  <a:pt x="0" y="0"/>
                </a:lnTo>
                <a:lnTo>
                  <a:pt x="897" y="0"/>
                </a:lnTo>
                <a:lnTo>
                  <a:pt x="897" y="47"/>
                </a:lnTo>
                <a:lnTo>
                  <a:pt x="48" y="47"/>
                </a:lnTo>
                <a:lnTo>
                  <a:pt x="48" y="2135"/>
                </a:lnTo>
                <a:close/>
              </a:path>
            </a:pathLst>
          </a:custGeom>
          <a:solidFill>
            <a:srgbClr val="44546A"/>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Freeform 26"/>
          <p:cNvSpPr>
            <a:spLocks/>
          </p:cNvSpPr>
          <p:nvPr/>
        </p:nvSpPr>
        <p:spPr bwMode="auto">
          <a:xfrm>
            <a:off x="10121116" y="3781344"/>
            <a:ext cx="101769" cy="116610"/>
          </a:xfrm>
          <a:custGeom>
            <a:avLst/>
            <a:gdLst>
              <a:gd name="T0" fmla="*/ 0 w 144"/>
              <a:gd name="T1" fmla="*/ 165 h 165"/>
              <a:gd name="T2" fmla="*/ 144 w 144"/>
              <a:gd name="T3" fmla="*/ 83 h 165"/>
              <a:gd name="T4" fmla="*/ 0 w 144"/>
              <a:gd name="T5" fmla="*/ 0 h 165"/>
              <a:gd name="T6" fmla="*/ 0 w 144"/>
              <a:gd name="T7" fmla="*/ 165 h 165"/>
            </a:gdLst>
            <a:ahLst/>
            <a:cxnLst>
              <a:cxn ang="0">
                <a:pos x="T0" y="T1"/>
              </a:cxn>
              <a:cxn ang="0">
                <a:pos x="T2" y="T3"/>
              </a:cxn>
              <a:cxn ang="0">
                <a:pos x="T4" y="T5"/>
              </a:cxn>
              <a:cxn ang="0">
                <a:pos x="T6" y="T7"/>
              </a:cxn>
            </a:cxnLst>
            <a:rect l="0" t="0" r="r" b="b"/>
            <a:pathLst>
              <a:path w="144" h="165">
                <a:moveTo>
                  <a:pt x="0" y="165"/>
                </a:moveTo>
                <a:lnTo>
                  <a:pt x="144" y="83"/>
                </a:lnTo>
                <a:lnTo>
                  <a:pt x="0" y="0"/>
                </a:lnTo>
                <a:lnTo>
                  <a:pt x="0" y="165"/>
                </a:lnTo>
                <a:close/>
              </a:path>
            </a:pathLst>
          </a:custGeom>
          <a:solidFill>
            <a:srgbClr val="5942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27"/>
          <p:cNvSpPr>
            <a:spLocks/>
          </p:cNvSpPr>
          <p:nvPr/>
        </p:nvSpPr>
        <p:spPr bwMode="auto">
          <a:xfrm>
            <a:off x="8697058" y="2265411"/>
            <a:ext cx="1441020" cy="491176"/>
          </a:xfrm>
          <a:custGeom>
            <a:avLst/>
            <a:gdLst>
              <a:gd name="T0" fmla="*/ 47 w 2039"/>
              <a:gd name="T1" fmla="*/ 695 h 695"/>
              <a:gd name="T2" fmla="*/ 0 w 2039"/>
              <a:gd name="T3" fmla="*/ 695 h 695"/>
              <a:gd name="T4" fmla="*/ 0 w 2039"/>
              <a:gd name="T5" fmla="*/ 0 h 695"/>
              <a:gd name="T6" fmla="*/ 2039 w 2039"/>
              <a:gd name="T7" fmla="*/ 0 h 695"/>
              <a:gd name="T8" fmla="*/ 2039 w 2039"/>
              <a:gd name="T9" fmla="*/ 47 h 695"/>
              <a:gd name="T10" fmla="*/ 47 w 2039"/>
              <a:gd name="T11" fmla="*/ 47 h 695"/>
              <a:gd name="T12" fmla="*/ 47 w 2039"/>
              <a:gd name="T13" fmla="*/ 695 h 695"/>
            </a:gdLst>
            <a:ahLst/>
            <a:cxnLst>
              <a:cxn ang="0">
                <a:pos x="T0" y="T1"/>
              </a:cxn>
              <a:cxn ang="0">
                <a:pos x="T2" y="T3"/>
              </a:cxn>
              <a:cxn ang="0">
                <a:pos x="T4" y="T5"/>
              </a:cxn>
              <a:cxn ang="0">
                <a:pos x="T6" y="T7"/>
              </a:cxn>
              <a:cxn ang="0">
                <a:pos x="T8" y="T9"/>
              </a:cxn>
              <a:cxn ang="0">
                <a:pos x="T10" y="T11"/>
              </a:cxn>
              <a:cxn ang="0">
                <a:pos x="T12" y="T13"/>
              </a:cxn>
            </a:cxnLst>
            <a:rect l="0" t="0" r="r" b="b"/>
            <a:pathLst>
              <a:path w="2039" h="695">
                <a:moveTo>
                  <a:pt x="47" y="695"/>
                </a:moveTo>
                <a:lnTo>
                  <a:pt x="0" y="695"/>
                </a:lnTo>
                <a:lnTo>
                  <a:pt x="0" y="0"/>
                </a:lnTo>
                <a:lnTo>
                  <a:pt x="2039" y="0"/>
                </a:lnTo>
                <a:lnTo>
                  <a:pt x="2039" y="47"/>
                </a:lnTo>
                <a:lnTo>
                  <a:pt x="47" y="47"/>
                </a:lnTo>
                <a:lnTo>
                  <a:pt x="47" y="695"/>
                </a:lnTo>
                <a:close/>
              </a:path>
            </a:pathLst>
          </a:custGeom>
          <a:solidFill>
            <a:srgbClr val="2E3449"/>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Freeform 28"/>
          <p:cNvSpPr>
            <a:spLocks/>
          </p:cNvSpPr>
          <p:nvPr/>
        </p:nvSpPr>
        <p:spPr bwMode="auto">
          <a:xfrm>
            <a:off x="10121116" y="2223714"/>
            <a:ext cx="101769" cy="117317"/>
          </a:xfrm>
          <a:custGeom>
            <a:avLst/>
            <a:gdLst>
              <a:gd name="T0" fmla="*/ 0 w 144"/>
              <a:gd name="T1" fmla="*/ 166 h 166"/>
              <a:gd name="T2" fmla="*/ 144 w 144"/>
              <a:gd name="T3" fmla="*/ 83 h 166"/>
              <a:gd name="T4" fmla="*/ 0 w 144"/>
              <a:gd name="T5" fmla="*/ 0 h 166"/>
              <a:gd name="T6" fmla="*/ 0 w 144"/>
              <a:gd name="T7" fmla="*/ 166 h 166"/>
            </a:gdLst>
            <a:ahLst/>
            <a:cxnLst>
              <a:cxn ang="0">
                <a:pos x="T0" y="T1"/>
              </a:cxn>
              <a:cxn ang="0">
                <a:pos x="T2" y="T3"/>
              </a:cxn>
              <a:cxn ang="0">
                <a:pos x="T4" y="T5"/>
              </a:cxn>
              <a:cxn ang="0">
                <a:pos x="T6" y="T7"/>
              </a:cxn>
            </a:cxnLst>
            <a:rect l="0" t="0" r="r" b="b"/>
            <a:pathLst>
              <a:path w="144" h="166">
                <a:moveTo>
                  <a:pt x="0" y="166"/>
                </a:moveTo>
                <a:lnTo>
                  <a:pt x="144" y="83"/>
                </a:lnTo>
                <a:lnTo>
                  <a:pt x="0" y="0"/>
                </a:lnTo>
                <a:lnTo>
                  <a:pt x="0" y="166"/>
                </a:lnTo>
                <a:close/>
              </a:path>
            </a:pathLst>
          </a:custGeom>
          <a:solidFill>
            <a:srgbClr val="75B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Freeform 29"/>
          <p:cNvSpPr>
            <a:spLocks/>
          </p:cNvSpPr>
          <p:nvPr/>
        </p:nvSpPr>
        <p:spPr bwMode="auto">
          <a:xfrm>
            <a:off x="7053913" y="3114192"/>
            <a:ext cx="865742" cy="819100"/>
          </a:xfrm>
          <a:custGeom>
            <a:avLst/>
            <a:gdLst>
              <a:gd name="T0" fmla="*/ 1225 w 1225"/>
              <a:gd name="T1" fmla="*/ 1159 h 1159"/>
              <a:gd name="T2" fmla="*/ 88 w 1225"/>
              <a:gd name="T3" fmla="*/ 1159 h 1159"/>
              <a:gd name="T4" fmla="*/ 88 w 1225"/>
              <a:gd name="T5" fmla="*/ 48 h 1159"/>
              <a:gd name="T6" fmla="*/ 0 w 1225"/>
              <a:gd name="T7" fmla="*/ 48 h 1159"/>
              <a:gd name="T8" fmla="*/ 0 w 1225"/>
              <a:gd name="T9" fmla="*/ 0 h 1159"/>
              <a:gd name="T10" fmla="*/ 135 w 1225"/>
              <a:gd name="T11" fmla="*/ 0 h 1159"/>
              <a:gd name="T12" fmla="*/ 135 w 1225"/>
              <a:gd name="T13" fmla="*/ 1112 h 1159"/>
              <a:gd name="T14" fmla="*/ 1225 w 1225"/>
              <a:gd name="T15" fmla="*/ 1112 h 1159"/>
              <a:gd name="T16" fmla="*/ 1225 w 1225"/>
              <a:gd name="T17" fmla="*/ 115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5" h="1159">
                <a:moveTo>
                  <a:pt x="1225" y="1159"/>
                </a:moveTo>
                <a:lnTo>
                  <a:pt x="88" y="1159"/>
                </a:lnTo>
                <a:lnTo>
                  <a:pt x="88" y="48"/>
                </a:lnTo>
                <a:lnTo>
                  <a:pt x="0" y="48"/>
                </a:lnTo>
                <a:lnTo>
                  <a:pt x="0" y="0"/>
                </a:lnTo>
                <a:lnTo>
                  <a:pt x="135" y="0"/>
                </a:lnTo>
                <a:lnTo>
                  <a:pt x="135" y="1112"/>
                </a:lnTo>
                <a:lnTo>
                  <a:pt x="1225" y="1112"/>
                </a:lnTo>
                <a:lnTo>
                  <a:pt x="1225" y="1159"/>
                </a:lnTo>
                <a:close/>
              </a:path>
            </a:pathLst>
          </a:custGeom>
          <a:solidFill>
            <a:srgbClr val="F13319"/>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30"/>
          <p:cNvSpPr>
            <a:spLocks/>
          </p:cNvSpPr>
          <p:nvPr/>
        </p:nvSpPr>
        <p:spPr bwMode="auto">
          <a:xfrm>
            <a:off x="6968400" y="3072495"/>
            <a:ext cx="102475" cy="117317"/>
          </a:xfrm>
          <a:custGeom>
            <a:avLst/>
            <a:gdLst>
              <a:gd name="T0" fmla="*/ 145 w 145"/>
              <a:gd name="T1" fmla="*/ 0 h 166"/>
              <a:gd name="T2" fmla="*/ 0 w 145"/>
              <a:gd name="T3" fmla="*/ 83 h 166"/>
              <a:gd name="T4" fmla="*/ 145 w 145"/>
              <a:gd name="T5" fmla="*/ 166 h 166"/>
              <a:gd name="T6" fmla="*/ 145 w 145"/>
              <a:gd name="T7" fmla="*/ 0 h 166"/>
            </a:gdLst>
            <a:ahLst/>
            <a:cxnLst>
              <a:cxn ang="0">
                <a:pos x="T0" y="T1"/>
              </a:cxn>
              <a:cxn ang="0">
                <a:pos x="T2" y="T3"/>
              </a:cxn>
              <a:cxn ang="0">
                <a:pos x="T4" y="T5"/>
              </a:cxn>
              <a:cxn ang="0">
                <a:pos x="T6" y="T7"/>
              </a:cxn>
            </a:cxnLst>
            <a:rect l="0" t="0" r="r" b="b"/>
            <a:pathLst>
              <a:path w="145" h="166">
                <a:moveTo>
                  <a:pt x="145" y="0"/>
                </a:moveTo>
                <a:lnTo>
                  <a:pt x="0" y="83"/>
                </a:lnTo>
                <a:lnTo>
                  <a:pt x="145" y="166"/>
                </a:lnTo>
                <a:lnTo>
                  <a:pt x="145" y="0"/>
                </a:lnTo>
                <a:close/>
              </a:path>
            </a:pathLst>
          </a:custGeom>
          <a:solidFill>
            <a:srgbClr val="F13319"/>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Freeform 31"/>
          <p:cNvSpPr>
            <a:spLocks/>
          </p:cNvSpPr>
          <p:nvPr/>
        </p:nvSpPr>
        <p:spPr bwMode="auto">
          <a:xfrm>
            <a:off x="7113987" y="4153790"/>
            <a:ext cx="1209920" cy="792243"/>
          </a:xfrm>
          <a:custGeom>
            <a:avLst/>
            <a:gdLst>
              <a:gd name="T0" fmla="*/ 1712 w 1712"/>
              <a:gd name="T1" fmla="*/ 1121 h 1121"/>
              <a:gd name="T2" fmla="*/ 178 w 1712"/>
              <a:gd name="T3" fmla="*/ 1121 h 1121"/>
              <a:gd name="T4" fmla="*/ 178 w 1712"/>
              <a:gd name="T5" fmla="*/ 47 h 1121"/>
              <a:gd name="T6" fmla="*/ 0 w 1712"/>
              <a:gd name="T7" fmla="*/ 47 h 1121"/>
              <a:gd name="T8" fmla="*/ 0 w 1712"/>
              <a:gd name="T9" fmla="*/ 0 h 1121"/>
              <a:gd name="T10" fmla="*/ 225 w 1712"/>
              <a:gd name="T11" fmla="*/ 0 h 1121"/>
              <a:gd name="T12" fmla="*/ 225 w 1712"/>
              <a:gd name="T13" fmla="*/ 1074 h 1121"/>
              <a:gd name="T14" fmla="*/ 1712 w 1712"/>
              <a:gd name="T15" fmla="*/ 1074 h 1121"/>
              <a:gd name="T16" fmla="*/ 1712 w 1712"/>
              <a:gd name="T17" fmla="*/ 1121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2" h="1121">
                <a:moveTo>
                  <a:pt x="1712" y="1121"/>
                </a:moveTo>
                <a:lnTo>
                  <a:pt x="178" y="1121"/>
                </a:lnTo>
                <a:lnTo>
                  <a:pt x="178" y="47"/>
                </a:lnTo>
                <a:lnTo>
                  <a:pt x="0" y="47"/>
                </a:lnTo>
                <a:lnTo>
                  <a:pt x="0" y="0"/>
                </a:lnTo>
                <a:lnTo>
                  <a:pt x="225" y="0"/>
                </a:lnTo>
                <a:lnTo>
                  <a:pt x="225" y="1074"/>
                </a:lnTo>
                <a:lnTo>
                  <a:pt x="1712" y="1074"/>
                </a:lnTo>
                <a:lnTo>
                  <a:pt x="1712" y="1121"/>
                </a:lnTo>
                <a:close/>
              </a:path>
            </a:pathLst>
          </a:custGeom>
          <a:solidFill>
            <a:srgbClr val="2E3449"/>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Freeform 32"/>
          <p:cNvSpPr>
            <a:spLocks/>
          </p:cNvSpPr>
          <p:nvPr/>
        </p:nvSpPr>
        <p:spPr bwMode="auto">
          <a:xfrm>
            <a:off x="7030593" y="4112094"/>
            <a:ext cx="100355" cy="117317"/>
          </a:xfrm>
          <a:custGeom>
            <a:avLst/>
            <a:gdLst>
              <a:gd name="T0" fmla="*/ 142 w 142"/>
              <a:gd name="T1" fmla="*/ 0 h 166"/>
              <a:gd name="T2" fmla="*/ 0 w 142"/>
              <a:gd name="T3" fmla="*/ 83 h 166"/>
              <a:gd name="T4" fmla="*/ 142 w 142"/>
              <a:gd name="T5" fmla="*/ 166 h 166"/>
              <a:gd name="T6" fmla="*/ 142 w 142"/>
              <a:gd name="T7" fmla="*/ 0 h 166"/>
            </a:gdLst>
            <a:ahLst/>
            <a:cxnLst>
              <a:cxn ang="0">
                <a:pos x="T0" y="T1"/>
              </a:cxn>
              <a:cxn ang="0">
                <a:pos x="T2" y="T3"/>
              </a:cxn>
              <a:cxn ang="0">
                <a:pos x="T4" y="T5"/>
              </a:cxn>
              <a:cxn ang="0">
                <a:pos x="T6" y="T7"/>
              </a:cxn>
            </a:cxnLst>
            <a:rect l="0" t="0" r="r" b="b"/>
            <a:pathLst>
              <a:path w="142" h="166">
                <a:moveTo>
                  <a:pt x="142" y="0"/>
                </a:moveTo>
                <a:lnTo>
                  <a:pt x="0" y="83"/>
                </a:lnTo>
                <a:lnTo>
                  <a:pt x="142" y="166"/>
                </a:lnTo>
                <a:lnTo>
                  <a:pt x="142" y="0"/>
                </a:lnTo>
                <a:close/>
              </a:path>
            </a:pathLst>
          </a:custGeom>
          <a:solidFill>
            <a:srgbClr val="D99E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Freeform 33"/>
          <p:cNvSpPr>
            <a:spLocks/>
          </p:cNvSpPr>
          <p:nvPr/>
        </p:nvSpPr>
        <p:spPr bwMode="auto">
          <a:xfrm>
            <a:off x="6639772" y="5582795"/>
            <a:ext cx="616267" cy="385874"/>
          </a:xfrm>
          <a:custGeom>
            <a:avLst/>
            <a:gdLst>
              <a:gd name="T0" fmla="*/ 872 w 872"/>
              <a:gd name="T1" fmla="*/ 546 h 546"/>
              <a:gd name="T2" fmla="*/ 0 w 872"/>
              <a:gd name="T3" fmla="*/ 546 h 546"/>
              <a:gd name="T4" fmla="*/ 0 w 872"/>
              <a:gd name="T5" fmla="*/ 0 h 546"/>
              <a:gd name="T6" fmla="*/ 47 w 872"/>
              <a:gd name="T7" fmla="*/ 0 h 546"/>
              <a:gd name="T8" fmla="*/ 47 w 872"/>
              <a:gd name="T9" fmla="*/ 499 h 546"/>
              <a:gd name="T10" fmla="*/ 872 w 872"/>
              <a:gd name="T11" fmla="*/ 499 h 546"/>
              <a:gd name="T12" fmla="*/ 872 w 872"/>
              <a:gd name="T13" fmla="*/ 546 h 546"/>
            </a:gdLst>
            <a:ahLst/>
            <a:cxnLst>
              <a:cxn ang="0">
                <a:pos x="T0" y="T1"/>
              </a:cxn>
              <a:cxn ang="0">
                <a:pos x="T2" y="T3"/>
              </a:cxn>
              <a:cxn ang="0">
                <a:pos x="T4" y="T5"/>
              </a:cxn>
              <a:cxn ang="0">
                <a:pos x="T6" y="T7"/>
              </a:cxn>
              <a:cxn ang="0">
                <a:pos x="T8" y="T9"/>
              </a:cxn>
              <a:cxn ang="0">
                <a:pos x="T10" y="T11"/>
              </a:cxn>
              <a:cxn ang="0">
                <a:pos x="T12" y="T13"/>
              </a:cxn>
            </a:cxnLst>
            <a:rect l="0" t="0" r="r" b="b"/>
            <a:pathLst>
              <a:path w="872" h="546">
                <a:moveTo>
                  <a:pt x="872" y="546"/>
                </a:moveTo>
                <a:lnTo>
                  <a:pt x="0" y="546"/>
                </a:lnTo>
                <a:lnTo>
                  <a:pt x="0" y="0"/>
                </a:lnTo>
                <a:lnTo>
                  <a:pt x="47" y="0"/>
                </a:lnTo>
                <a:lnTo>
                  <a:pt x="47" y="499"/>
                </a:lnTo>
                <a:lnTo>
                  <a:pt x="872" y="499"/>
                </a:lnTo>
                <a:lnTo>
                  <a:pt x="872" y="546"/>
                </a:lnTo>
                <a:close/>
              </a:path>
            </a:pathLst>
          </a:custGeom>
          <a:solidFill>
            <a:srgbClr val="2E3449"/>
          </a:solidFill>
          <a:ln>
            <a:noFill/>
          </a:ln>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Freeform 34"/>
          <p:cNvSpPr>
            <a:spLocks/>
          </p:cNvSpPr>
          <p:nvPr/>
        </p:nvSpPr>
        <p:spPr bwMode="auto">
          <a:xfrm>
            <a:off x="6597381" y="5499406"/>
            <a:ext cx="117317" cy="99649"/>
          </a:xfrm>
          <a:custGeom>
            <a:avLst/>
            <a:gdLst>
              <a:gd name="T0" fmla="*/ 166 w 166"/>
              <a:gd name="T1" fmla="*/ 141 h 141"/>
              <a:gd name="T2" fmla="*/ 83 w 166"/>
              <a:gd name="T3" fmla="*/ 0 h 141"/>
              <a:gd name="T4" fmla="*/ 0 w 166"/>
              <a:gd name="T5" fmla="*/ 141 h 141"/>
              <a:gd name="T6" fmla="*/ 166 w 166"/>
              <a:gd name="T7" fmla="*/ 141 h 141"/>
            </a:gdLst>
            <a:ahLst/>
            <a:cxnLst>
              <a:cxn ang="0">
                <a:pos x="T0" y="T1"/>
              </a:cxn>
              <a:cxn ang="0">
                <a:pos x="T2" y="T3"/>
              </a:cxn>
              <a:cxn ang="0">
                <a:pos x="T4" y="T5"/>
              </a:cxn>
              <a:cxn ang="0">
                <a:pos x="T6" y="T7"/>
              </a:cxn>
            </a:cxnLst>
            <a:rect l="0" t="0" r="r" b="b"/>
            <a:pathLst>
              <a:path w="166" h="141">
                <a:moveTo>
                  <a:pt x="166" y="141"/>
                </a:moveTo>
                <a:lnTo>
                  <a:pt x="83" y="0"/>
                </a:lnTo>
                <a:lnTo>
                  <a:pt x="0" y="141"/>
                </a:lnTo>
                <a:lnTo>
                  <a:pt x="166" y="141"/>
                </a:lnTo>
                <a:close/>
              </a:path>
            </a:pathLst>
          </a:custGeom>
          <a:solidFill>
            <a:srgbClr val="75B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defRPr/>
            </a:pPr>
            <a:endParaRPr lang="en-GB" sz="949" kern="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矩形 62"/>
          <p:cNvSpPr/>
          <p:nvPr/>
        </p:nvSpPr>
        <p:spPr>
          <a:xfrm>
            <a:off x="10317782" y="3615479"/>
            <a:ext cx="1518364" cy="492443"/>
          </a:xfrm>
          <a:prstGeom prst="rect">
            <a:avLst/>
          </a:prstGeom>
        </p:spPr>
        <p:txBody>
          <a:bodyPr wrap="none">
            <a:spAutoFit/>
          </a:bodyPr>
          <a:lstStyle/>
          <a:p>
            <a:r>
              <a:rPr lang="zh-CN" altLang="en-US" sz="2600" dirty="0">
                <a:solidFill>
                  <a:prstClr val="black"/>
                </a:solidFill>
                <a:latin typeface="华文中宋" panose="02010600040101010101" pitchFamily="2" charset="-122"/>
                <a:ea typeface="华文中宋" panose="02010600040101010101" pitchFamily="2" charset="-122"/>
              </a:rPr>
              <a:t>胸中有志</a:t>
            </a:r>
            <a:endParaRPr lang="zh-CN" altLang="en-US" sz="2600" dirty="0"/>
          </a:p>
        </p:txBody>
      </p:sp>
      <p:sp>
        <p:nvSpPr>
          <p:cNvPr id="64" name="矩形 63"/>
          <p:cNvSpPr/>
          <p:nvPr/>
        </p:nvSpPr>
        <p:spPr>
          <a:xfrm>
            <a:off x="10302911" y="4662782"/>
            <a:ext cx="1518364" cy="492443"/>
          </a:xfrm>
          <a:prstGeom prst="rect">
            <a:avLst/>
          </a:prstGeom>
        </p:spPr>
        <p:txBody>
          <a:bodyPr wrap="none">
            <a:spAutoFit/>
          </a:bodyPr>
          <a:lstStyle/>
          <a:p>
            <a:r>
              <a:rPr lang="zh-CN" altLang="en-US" sz="2600" dirty="0">
                <a:solidFill>
                  <a:prstClr val="black"/>
                </a:solidFill>
                <a:latin typeface="华文中宋" panose="02010600040101010101" pitchFamily="2" charset="-122"/>
                <a:ea typeface="华文中宋" panose="02010600040101010101" pitchFamily="2" charset="-122"/>
              </a:rPr>
              <a:t>心中有情</a:t>
            </a:r>
          </a:p>
        </p:txBody>
      </p:sp>
      <p:sp>
        <p:nvSpPr>
          <p:cNvPr id="65" name="矩形 64"/>
          <p:cNvSpPr/>
          <p:nvPr/>
        </p:nvSpPr>
        <p:spPr>
          <a:xfrm>
            <a:off x="5096116" y="2770698"/>
            <a:ext cx="1851789" cy="492443"/>
          </a:xfrm>
          <a:prstGeom prst="rect">
            <a:avLst/>
          </a:prstGeom>
        </p:spPr>
        <p:txBody>
          <a:bodyPr wrap="none">
            <a:spAutoFit/>
          </a:bodyPr>
          <a:lstStyle/>
          <a:p>
            <a:r>
              <a:rPr lang="zh-CN" altLang="en-US" sz="2600" dirty="0">
                <a:solidFill>
                  <a:prstClr val="black"/>
                </a:solidFill>
                <a:latin typeface="华文中宋" panose="02010600040101010101" pitchFamily="2" charset="-122"/>
                <a:ea typeface="华文中宋" panose="02010600040101010101" pitchFamily="2" charset="-122"/>
              </a:rPr>
              <a:t>眼中有活儿</a:t>
            </a:r>
          </a:p>
        </p:txBody>
      </p:sp>
      <p:sp>
        <p:nvSpPr>
          <p:cNvPr id="66" name="矩形 65"/>
          <p:cNvSpPr/>
          <p:nvPr/>
        </p:nvSpPr>
        <p:spPr>
          <a:xfrm>
            <a:off x="10073057" y="2054673"/>
            <a:ext cx="1851789" cy="492443"/>
          </a:xfrm>
          <a:prstGeom prst="rect">
            <a:avLst/>
          </a:prstGeom>
        </p:spPr>
        <p:txBody>
          <a:bodyPr wrap="none">
            <a:spAutoFit/>
          </a:bodyPr>
          <a:lstStyle/>
          <a:p>
            <a:r>
              <a:rPr lang="zh-CN" altLang="en-US" sz="2600" dirty="0">
                <a:solidFill>
                  <a:prstClr val="black"/>
                </a:solidFill>
                <a:latin typeface="华文中宋" panose="02010600040101010101" pitchFamily="2" charset="-122"/>
                <a:ea typeface="华文中宋" panose="02010600040101010101" pitchFamily="2" charset="-122"/>
              </a:rPr>
              <a:t>身上有劲儿</a:t>
            </a:r>
          </a:p>
        </p:txBody>
      </p:sp>
      <p:sp>
        <p:nvSpPr>
          <p:cNvPr id="67" name="矩形 66"/>
          <p:cNvSpPr/>
          <p:nvPr/>
        </p:nvSpPr>
        <p:spPr>
          <a:xfrm>
            <a:off x="5327074" y="4973480"/>
            <a:ext cx="1518364" cy="492443"/>
          </a:xfrm>
          <a:prstGeom prst="rect">
            <a:avLst/>
          </a:prstGeom>
        </p:spPr>
        <p:txBody>
          <a:bodyPr wrap="none">
            <a:spAutoFit/>
          </a:bodyPr>
          <a:lstStyle/>
          <a:p>
            <a:r>
              <a:rPr lang="zh-CN" altLang="en-US" sz="2600" dirty="0">
                <a:solidFill>
                  <a:prstClr val="black"/>
                </a:solidFill>
                <a:latin typeface="华文中宋" panose="02010600040101010101" pitchFamily="2" charset="-122"/>
                <a:ea typeface="华文中宋" panose="02010600040101010101" pitchFamily="2" charset="-122"/>
              </a:rPr>
              <a:t>腹中有才</a:t>
            </a:r>
          </a:p>
        </p:txBody>
      </p:sp>
      <p:sp>
        <p:nvSpPr>
          <p:cNvPr id="68" name="矩形 67"/>
          <p:cNvSpPr/>
          <p:nvPr/>
        </p:nvSpPr>
        <p:spPr>
          <a:xfrm>
            <a:off x="4721817" y="6088298"/>
            <a:ext cx="1518364" cy="492443"/>
          </a:xfrm>
          <a:prstGeom prst="rect">
            <a:avLst/>
          </a:prstGeom>
        </p:spPr>
        <p:txBody>
          <a:bodyPr wrap="none">
            <a:spAutoFit/>
          </a:bodyPr>
          <a:lstStyle/>
          <a:p>
            <a:r>
              <a:rPr lang="zh-CN" altLang="en-US" sz="2600" dirty="0">
                <a:solidFill>
                  <a:prstClr val="black"/>
                </a:solidFill>
                <a:latin typeface="华文中宋" panose="02010600040101010101" pitchFamily="2" charset="-122"/>
                <a:ea typeface="华文中宋" panose="02010600040101010101" pitchFamily="2" charset="-122"/>
              </a:rPr>
              <a:t>伸手能做</a:t>
            </a:r>
          </a:p>
        </p:txBody>
      </p:sp>
      <p:sp>
        <p:nvSpPr>
          <p:cNvPr id="69" name="矩形 68"/>
          <p:cNvSpPr/>
          <p:nvPr/>
        </p:nvSpPr>
        <p:spPr>
          <a:xfrm>
            <a:off x="5419648" y="3885516"/>
            <a:ext cx="1518364" cy="492443"/>
          </a:xfrm>
          <a:prstGeom prst="rect">
            <a:avLst/>
          </a:prstGeom>
        </p:spPr>
        <p:txBody>
          <a:bodyPr wrap="none">
            <a:spAutoFit/>
          </a:bodyPr>
          <a:lstStyle/>
          <a:p>
            <a:r>
              <a:rPr lang="zh-CN" altLang="en-US" sz="2600" dirty="0">
                <a:solidFill>
                  <a:prstClr val="black"/>
                </a:solidFill>
                <a:latin typeface="华文中宋" panose="02010600040101010101" pitchFamily="2" charset="-122"/>
                <a:ea typeface="华文中宋" panose="02010600040101010101" pitchFamily="2" charset="-122"/>
              </a:rPr>
              <a:t>张嘴能说</a:t>
            </a:r>
          </a:p>
        </p:txBody>
      </p:sp>
      <p:cxnSp>
        <p:nvCxnSpPr>
          <p:cNvPr id="71" name="直接箭头连接符 70"/>
          <p:cNvCxnSpPr/>
          <p:nvPr/>
        </p:nvCxnSpPr>
        <p:spPr>
          <a:xfrm flipH="1">
            <a:off x="6290005" y="6427728"/>
            <a:ext cx="528568" cy="0"/>
          </a:xfrm>
          <a:prstGeom prst="straightConnector1">
            <a:avLst/>
          </a:prstGeom>
          <a:ln w="28575">
            <a:solidFill>
              <a:srgbClr val="F1331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927592552"/>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2"/>
            <a:ext cx="2874197" cy="573088"/>
            <a:chOff x="1136467" y="1979058"/>
            <a:chExt cx="2874350" cy="573257"/>
          </a:xfrm>
        </p:grpSpPr>
        <p:sp>
          <p:nvSpPr>
            <p:cNvPr id="4"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5"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sp>
        <p:nvSpPr>
          <p:cNvPr id="29" name="Rectangle 552"/>
          <p:cNvSpPr>
            <a:spLocks noChangeArrowheads="1"/>
          </p:cNvSpPr>
          <p:nvPr/>
        </p:nvSpPr>
        <p:spPr bwMode="auto">
          <a:xfrm>
            <a:off x="455857" y="4503430"/>
            <a:ext cx="2468103" cy="473232"/>
          </a:xfrm>
          <a:prstGeom prst="rect">
            <a:avLst/>
          </a:prstGeom>
          <a:solidFill>
            <a:schemeClr val="accent1">
              <a:lumMod val="75000"/>
            </a:schemeClr>
          </a:solidFill>
          <a:ln>
            <a:noFill/>
          </a:ln>
          <a:extLst/>
        </p:spPr>
        <p:txBody>
          <a:bodyPr/>
          <a:lstStyle/>
          <a:p>
            <a:pPr fontAlgn="base">
              <a:spcBef>
                <a:spcPct val="0"/>
              </a:spcBef>
              <a:spcAft>
                <a:spcPct val="0"/>
              </a:spcAft>
            </a:pPr>
            <a:endParaRPr lang="zh-CN" altLang="en-US" sz="2400">
              <a:solidFill>
                <a:prstClr val="black"/>
              </a:solidFill>
            </a:endParaRPr>
          </a:p>
        </p:txBody>
      </p:sp>
      <p:sp>
        <p:nvSpPr>
          <p:cNvPr id="32" name="Rectangle 555"/>
          <p:cNvSpPr>
            <a:spLocks noChangeArrowheads="1"/>
          </p:cNvSpPr>
          <p:nvPr/>
        </p:nvSpPr>
        <p:spPr bwMode="auto">
          <a:xfrm>
            <a:off x="455857" y="5214628"/>
            <a:ext cx="2379871" cy="460088"/>
          </a:xfrm>
          <a:prstGeom prst="rect">
            <a:avLst/>
          </a:prstGeom>
          <a:solidFill>
            <a:schemeClr val="accent2">
              <a:lumMod val="75000"/>
            </a:schemeClr>
          </a:solidFill>
          <a:ln>
            <a:noFill/>
          </a:ln>
          <a:extLst/>
        </p:spPr>
        <p:txBody>
          <a:bodyPr/>
          <a:lstStyle/>
          <a:p>
            <a:pPr fontAlgn="base">
              <a:spcBef>
                <a:spcPct val="0"/>
              </a:spcBef>
              <a:spcAft>
                <a:spcPct val="0"/>
              </a:spcAft>
            </a:pPr>
            <a:endParaRPr lang="zh-CN" altLang="en-US" sz="2400">
              <a:solidFill>
                <a:prstClr val="black"/>
              </a:solidFill>
            </a:endParaRPr>
          </a:p>
        </p:txBody>
      </p:sp>
      <p:sp>
        <p:nvSpPr>
          <p:cNvPr id="35" name="Rectangle 558"/>
          <p:cNvSpPr>
            <a:spLocks noChangeArrowheads="1"/>
          </p:cNvSpPr>
          <p:nvPr/>
        </p:nvSpPr>
        <p:spPr bwMode="auto">
          <a:xfrm>
            <a:off x="455858" y="5852473"/>
            <a:ext cx="2468102" cy="460088"/>
          </a:xfrm>
          <a:prstGeom prst="rect">
            <a:avLst/>
          </a:prstGeom>
          <a:solidFill>
            <a:schemeClr val="accent3">
              <a:lumMod val="75000"/>
            </a:schemeClr>
          </a:solidFill>
          <a:ln>
            <a:noFill/>
          </a:ln>
          <a:extLst/>
        </p:spPr>
        <p:txBody>
          <a:bodyPr/>
          <a:lstStyle/>
          <a:p>
            <a:pPr fontAlgn="base">
              <a:spcBef>
                <a:spcPct val="0"/>
              </a:spcBef>
              <a:spcAft>
                <a:spcPct val="0"/>
              </a:spcAft>
            </a:pPr>
            <a:endParaRPr lang="zh-CN" altLang="en-US" sz="2400">
              <a:solidFill>
                <a:prstClr val="black"/>
              </a:solidFill>
            </a:endParaRPr>
          </a:p>
        </p:txBody>
      </p:sp>
      <p:sp>
        <p:nvSpPr>
          <p:cNvPr id="41" name="TextBox 101"/>
          <p:cNvSpPr txBox="1"/>
          <p:nvPr/>
        </p:nvSpPr>
        <p:spPr bwMode="auto">
          <a:xfrm>
            <a:off x="784017" y="4550548"/>
            <a:ext cx="1723549" cy="461665"/>
          </a:xfrm>
          <a:prstGeom prst="rect">
            <a:avLst/>
          </a:prstGeom>
          <a:noFill/>
        </p:spPr>
        <p:txBody>
          <a:bodyPr wrap="none" anchor="ctr">
            <a:spAutoFit/>
          </a:bodyPr>
          <a:lstStyle/>
          <a:p>
            <a:pPr algn="ctr">
              <a:defRPr/>
            </a:pPr>
            <a:r>
              <a:rPr lang="zh-CN" altLang="en-US" sz="2400" dirty="0">
                <a:solidFill>
                  <a:prstClr val="black"/>
                </a:solidFill>
                <a:latin typeface="华文中宋" panose="02010600040101010101" pitchFamily="2" charset="-122"/>
                <a:ea typeface="华文中宋" panose="02010600040101010101" pitchFamily="2" charset="-122"/>
              </a:rPr>
              <a:t>第一应具体</a:t>
            </a:r>
            <a:endParaRPr lang="zh-CN" altLang="en-US" sz="1867" spc="400" dirty="0">
              <a:solidFill>
                <a:prstClr val="white"/>
              </a:solidFill>
              <a:latin typeface="微软雅黑" pitchFamily="34" charset="-122"/>
              <a:ea typeface="微软雅黑" pitchFamily="34" charset="-122"/>
              <a:cs typeface="Arial" pitchFamily="34" charset="0"/>
            </a:endParaRPr>
          </a:p>
        </p:txBody>
      </p:sp>
      <p:sp>
        <p:nvSpPr>
          <p:cNvPr id="42" name="TextBox 102"/>
          <p:cNvSpPr txBox="1"/>
          <p:nvPr/>
        </p:nvSpPr>
        <p:spPr bwMode="auto">
          <a:xfrm>
            <a:off x="784017" y="5188879"/>
            <a:ext cx="1723549" cy="461665"/>
          </a:xfrm>
          <a:prstGeom prst="rect">
            <a:avLst/>
          </a:prstGeom>
          <a:noFill/>
        </p:spPr>
        <p:txBody>
          <a:bodyPr wrap="none" anchor="ctr">
            <a:spAutoFit/>
          </a:bodyPr>
          <a:lstStyle/>
          <a:p>
            <a:pPr algn="ctr">
              <a:defRPr/>
            </a:pPr>
            <a:r>
              <a:rPr lang="zh-CN" altLang="en-US" sz="2400" dirty="0">
                <a:solidFill>
                  <a:prstClr val="black"/>
                </a:solidFill>
                <a:latin typeface="华文中宋" panose="02010600040101010101" pitchFamily="2" charset="-122"/>
                <a:ea typeface="华文中宋" panose="02010600040101010101" pitchFamily="2" charset="-122"/>
              </a:rPr>
              <a:t>第二应适当</a:t>
            </a:r>
            <a:endParaRPr lang="zh-CN" altLang="en-US" sz="1867" spc="400" dirty="0">
              <a:solidFill>
                <a:prstClr val="white"/>
              </a:solidFill>
              <a:latin typeface="微软雅黑" pitchFamily="34" charset="-122"/>
              <a:ea typeface="微软雅黑" pitchFamily="34" charset="-122"/>
              <a:cs typeface="Arial" pitchFamily="34" charset="0"/>
            </a:endParaRPr>
          </a:p>
        </p:txBody>
      </p:sp>
      <p:sp>
        <p:nvSpPr>
          <p:cNvPr id="43" name="TextBox 103"/>
          <p:cNvSpPr txBox="1"/>
          <p:nvPr/>
        </p:nvSpPr>
        <p:spPr bwMode="auto">
          <a:xfrm>
            <a:off x="413008" y="5853062"/>
            <a:ext cx="2441694" cy="430887"/>
          </a:xfrm>
          <a:prstGeom prst="rect">
            <a:avLst/>
          </a:prstGeom>
          <a:noFill/>
        </p:spPr>
        <p:txBody>
          <a:bodyPr wrap="none" anchor="ctr">
            <a:spAutoFit/>
          </a:bodyPr>
          <a:lstStyle/>
          <a:p>
            <a:pPr algn="ctr">
              <a:defRPr/>
            </a:pPr>
            <a:r>
              <a:rPr lang="zh-CN" altLang="en-US" sz="2200" dirty="0">
                <a:solidFill>
                  <a:prstClr val="black"/>
                </a:solidFill>
                <a:latin typeface="华文中宋" panose="02010600040101010101" pitchFamily="2" charset="-122"/>
                <a:ea typeface="华文中宋" panose="02010600040101010101" pitchFamily="2" charset="-122"/>
              </a:rPr>
              <a:t>第三应体现阶段性</a:t>
            </a:r>
            <a:endParaRPr lang="zh-CN" altLang="en-US" sz="2200" spc="400" dirty="0">
              <a:solidFill>
                <a:prstClr val="white"/>
              </a:solidFill>
              <a:latin typeface="微软雅黑" pitchFamily="34" charset="-122"/>
              <a:ea typeface="微软雅黑" pitchFamily="34" charset="-122"/>
              <a:cs typeface="Arial" pitchFamily="34" charset="0"/>
            </a:endParaRPr>
          </a:p>
        </p:txBody>
      </p:sp>
      <p:grpSp>
        <p:nvGrpSpPr>
          <p:cNvPr id="8" name="组合 7"/>
          <p:cNvGrpSpPr/>
          <p:nvPr/>
        </p:nvGrpSpPr>
        <p:grpSpPr>
          <a:xfrm>
            <a:off x="2845596" y="4213547"/>
            <a:ext cx="9174954" cy="564161"/>
            <a:chOff x="2033717" y="2957987"/>
            <a:chExt cx="5232797" cy="423121"/>
          </a:xfrm>
        </p:grpSpPr>
        <p:grpSp>
          <p:nvGrpSpPr>
            <p:cNvPr id="9" name="Group 11"/>
            <p:cNvGrpSpPr>
              <a:grpSpLocks/>
            </p:cNvGrpSpPr>
            <p:nvPr/>
          </p:nvGrpSpPr>
          <p:grpSpPr bwMode="auto">
            <a:xfrm>
              <a:off x="2033717" y="2962615"/>
              <a:ext cx="5232797" cy="418493"/>
              <a:chOff x="0" y="0"/>
              <a:chExt cx="4354" cy="809"/>
            </a:xfrm>
            <a:solidFill>
              <a:srgbClr val="2B2E30"/>
            </a:solidFill>
          </p:grpSpPr>
          <p:sp>
            <p:nvSpPr>
              <p:cNvPr id="13" name="Rectangle 12"/>
              <p:cNvSpPr>
                <a:spLocks noChangeArrowheads="1"/>
              </p:cNvSpPr>
              <p:nvPr/>
            </p:nvSpPr>
            <p:spPr bwMode="auto">
              <a:xfrm>
                <a:off x="0" y="0"/>
                <a:ext cx="4354" cy="809"/>
              </a:xfrm>
              <a:prstGeom prst="rect">
                <a:avLst/>
              </a:prstGeom>
              <a:solidFill>
                <a:schemeClr val="accent1"/>
              </a:solidFill>
              <a:ln w="3175" cmpd="sng">
                <a:solidFill>
                  <a:srgbClr val="C0C0C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defRPr/>
                </a:pPr>
                <a:endParaRPr lang="zh-CN" altLang="en-US" kern="0" dirty="0">
                  <a:solidFill>
                    <a:prstClr val="white"/>
                  </a:solidFill>
                  <a:cs typeface="+mn-ea"/>
                  <a:sym typeface="+mn-lt"/>
                </a:endParaRPr>
              </a:p>
            </p:txBody>
          </p:sp>
          <p:sp>
            <p:nvSpPr>
              <p:cNvPr id="14" name="Line 13"/>
              <p:cNvSpPr>
                <a:spLocks noChangeShapeType="1"/>
              </p:cNvSpPr>
              <p:nvPr/>
            </p:nvSpPr>
            <p:spPr bwMode="auto">
              <a:xfrm>
                <a:off x="0" y="809"/>
                <a:ext cx="4354" cy="0"/>
              </a:xfrm>
              <a:prstGeom prst="line">
                <a:avLst/>
              </a:prstGeom>
              <a:grpFill/>
              <a:ln w="19050" cmpd="sng">
                <a:solidFill>
                  <a:srgbClr val="FFFF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377" fontAlgn="base">
                  <a:spcBef>
                    <a:spcPct val="0"/>
                  </a:spcBef>
                  <a:spcAft>
                    <a:spcPct val="0"/>
                  </a:spcAft>
                  <a:defRPr/>
                </a:pPr>
                <a:endParaRPr lang="zh-CN" altLang="en-US" kern="0" dirty="0">
                  <a:solidFill>
                    <a:prstClr val="white"/>
                  </a:solidFill>
                  <a:cs typeface="+mn-ea"/>
                  <a:sym typeface="+mn-lt"/>
                </a:endParaRPr>
              </a:p>
            </p:txBody>
          </p:sp>
        </p:grpSp>
        <p:sp>
          <p:nvSpPr>
            <p:cNvPr id="10" name="文本框 22"/>
            <p:cNvSpPr txBox="1"/>
            <p:nvPr/>
          </p:nvSpPr>
          <p:spPr>
            <a:xfrm>
              <a:off x="2107807" y="2957987"/>
              <a:ext cx="5054455" cy="405881"/>
            </a:xfrm>
            <a:prstGeom prst="rect">
              <a:avLst/>
            </a:prstGeom>
            <a:noFill/>
          </p:spPr>
          <p:txBody>
            <a:bodyPr wrap="square" rtlCol="0">
              <a:spAutoFit/>
            </a:bodyPr>
            <a:lstStyle/>
            <a:p>
              <a:pPr lvl="0"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是可以</a:t>
              </a:r>
              <a:r>
                <a:rPr lang="zh-CN" altLang="en-US" sz="2400" dirty="0" smtClean="0">
                  <a:solidFill>
                    <a:prstClr val="black"/>
                  </a:solidFill>
                  <a:latin typeface="华文中宋" panose="02010600040101010101" pitchFamily="2" charset="-122"/>
                  <a:ea typeface="华文中宋" panose="02010600040101010101" pitchFamily="2" charset="-122"/>
                </a:rPr>
                <a:t>检验的；</a:t>
              </a:r>
              <a:endParaRPr lang="en-US" altLang="zh-CN" sz="2400" dirty="0">
                <a:solidFill>
                  <a:prstClr val="black"/>
                </a:solidFill>
                <a:latin typeface="华文中宋" panose="02010600040101010101" pitchFamily="2" charset="-122"/>
                <a:ea typeface="华文中宋" panose="02010600040101010101" pitchFamily="2" charset="-122"/>
              </a:endParaRPr>
            </a:p>
          </p:txBody>
        </p:sp>
      </p:grpSp>
      <p:grpSp>
        <p:nvGrpSpPr>
          <p:cNvPr id="15" name="组合 14"/>
          <p:cNvGrpSpPr/>
          <p:nvPr/>
        </p:nvGrpSpPr>
        <p:grpSpPr>
          <a:xfrm>
            <a:off x="2845596" y="4915118"/>
            <a:ext cx="9174954" cy="990015"/>
            <a:chOff x="2039671" y="3215929"/>
            <a:chExt cx="5232797" cy="742510"/>
          </a:xfrm>
        </p:grpSpPr>
        <p:grpSp>
          <p:nvGrpSpPr>
            <p:cNvPr id="16" name="Group 15"/>
            <p:cNvGrpSpPr>
              <a:grpSpLocks/>
            </p:cNvGrpSpPr>
            <p:nvPr/>
          </p:nvGrpSpPr>
          <p:grpSpPr bwMode="auto">
            <a:xfrm>
              <a:off x="2039671" y="3271442"/>
              <a:ext cx="5232797" cy="622825"/>
              <a:chOff x="0" y="-395"/>
              <a:chExt cx="4354" cy="1204"/>
            </a:xfrm>
            <a:solidFill>
              <a:srgbClr val="2B2E30"/>
            </a:solidFill>
          </p:grpSpPr>
          <p:sp>
            <p:nvSpPr>
              <p:cNvPr id="20" name="Rectangle 16"/>
              <p:cNvSpPr>
                <a:spLocks noChangeArrowheads="1"/>
              </p:cNvSpPr>
              <p:nvPr/>
            </p:nvSpPr>
            <p:spPr bwMode="auto">
              <a:xfrm>
                <a:off x="0" y="-395"/>
                <a:ext cx="4354" cy="1204"/>
              </a:xfrm>
              <a:prstGeom prst="rect">
                <a:avLst/>
              </a:prstGeom>
              <a:solidFill>
                <a:schemeClr val="accent2"/>
              </a:solidFill>
              <a:ln w="3175" cmpd="sng">
                <a:solidFill>
                  <a:srgbClr val="C0C0C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defRPr/>
                </a:pPr>
                <a:endParaRPr lang="zh-CN" altLang="en-US" kern="0" dirty="0">
                  <a:solidFill>
                    <a:prstClr val="white"/>
                  </a:solidFill>
                  <a:cs typeface="+mn-ea"/>
                  <a:sym typeface="+mn-lt"/>
                </a:endParaRPr>
              </a:p>
            </p:txBody>
          </p:sp>
          <p:sp>
            <p:nvSpPr>
              <p:cNvPr id="21" name="Line 17"/>
              <p:cNvSpPr>
                <a:spLocks noChangeShapeType="1"/>
              </p:cNvSpPr>
              <p:nvPr/>
            </p:nvSpPr>
            <p:spPr bwMode="auto">
              <a:xfrm>
                <a:off x="0" y="809"/>
                <a:ext cx="4354" cy="0"/>
              </a:xfrm>
              <a:prstGeom prst="line">
                <a:avLst/>
              </a:prstGeom>
              <a:grpFill/>
              <a:ln w="19050" cmpd="sng">
                <a:solidFill>
                  <a:srgbClr val="FFFF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377" fontAlgn="base">
                  <a:spcBef>
                    <a:spcPct val="0"/>
                  </a:spcBef>
                  <a:spcAft>
                    <a:spcPct val="0"/>
                  </a:spcAft>
                  <a:defRPr/>
                </a:pPr>
                <a:endParaRPr lang="zh-CN" altLang="en-US" kern="0" dirty="0">
                  <a:solidFill>
                    <a:prstClr val="white"/>
                  </a:solidFill>
                  <a:cs typeface="+mn-ea"/>
                  <a:sym typeface="+mn-lt"/>
                </a:endParaRPr>
              </a:p>
            </p:txBody>
          </p:sp>
        </p:grpSp>
        <p:sp>
          <p:nvSpPr>
            <p:cNvPr id="17" name="文本框 25"/>
            <p:cNvSpPr txBox="1"/>
            <p:nvPr/>
          </p:nvSpPr>
          <p:spPr>
            <a:xfrm>
              <a:off x="2113761" y="3215929"/>
              <a:ext cx="5054455" cy="742510"/>
            </a:xfrm>
            <a:prstGeom prst="rect">
              <a:avLst/>
            </a:prstGeom>
            <a:noFill/>
          </p:spPr>
          <p:txBody>
            <a:bodyPr wrap="square" rtlCol="0">
              <a:spAutoFit/>
            </a:bodyPr>
            <a:lstStyle/>
            <a:p>
              <a:pPr lvl="0"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既不好高骛远、不切实际，又不因循保守，影响发挥，应该是蹦一蹦能够着；</a:t>
              </a:r>
              <a:endParaRPr lang="en-US" altLang="zh-CN" sz="2200" dirty="0">
                <a:solidFill>
                  <a:prstClr val="black"/>
                </a:solidFill>
                <a:latin typeface="华文中宋" panose="02010600040101010101" pitchFamily="2" charset="-122"/>
                <a:ea typeface="华文中宋" panose="02010600040101010101" pitchFamily="2" charset="-122"/>
              </a:endParaRPr>
            </a:p>
          </p:txBody>
        </p:sp>
      </p:grpSp>
      <p:grpSp>
        <p:nvGrpSpPr>
          <p:cNvPr id="22" name="组合 21"/>
          <p:cNvGrpSpPr/>
          <p:nvPr/>
        </p:nvGrpSpPr>
        <p:grpSpPr>
          <a:xfrm>
            <a:off x="2854702" y="6012615"/>
            <a:ext cx="9174954" cy="557991"/>
            <a:chOff x="2039671" y="3987898"/>
            <a:chExt cx="5232797" cy="418493"/>
          </a:xfrm>
        </p:grpSpPr>
        <p:grpSp>
          <p:nvGrpSpPr>
            <p:cNvPr id="23" name="Group 15"/>
            <p:cNvGrpSpPr>
              <a:grpSpLocks/>
            </p:cNvGrpSpPr>
            <p:nvPr/>
          </p:nvGrpSpPr>
          <p:grpSpPr bwMode="auto">
            <a:xfrm>
              <a:off x="2039671" y="3987898"/>
              <a:ext cx="5232797" cy="418493"/>
              <a:chOff x="0" y="0"/>
              <a:chExt cx="4354" cy="809"/>
            </a:xfrm>
            <a:solidFill>
              <a:srgbClr val="2B2E30"/>
            </a:solidFill>
          </p:grpSpPr>
          <p:sp>
            <p:nvSpPr>
              <p:cNvPr id="27" name="Rectangle 16"/>
              <p:cNvSpPr>
                <a:spLocks noChangeArrowheads="1"/>
              </p:cNvSpPr>
              <p:nvPr/>
            </p:nvSpPr>
            <p:spPr bwMode="auto">
              <a:xfrm>
                <a:off x="0" y="0"/>
                <a:ext cx="4354" cy="809"/>
              </a:xfrm>
              <a:prstGeom prst="rect">
                <a:avLst/>
              </a:prstGeom>
              <a:solidFill>
                <a:schemeClr val="accent3"/>
              </a:solidFill>
              <a:ln w="3175" cmpd="sng">
                <a:solidFill>
                  <a:srgbClr val="C0C0C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377" fontAlgn="base">
                  <a:spcBef>
                    <a:spcPct val="0"/>
                  </a:spcBef>
                  <a:spcAft>
                    <a:spcPct val="0"/>
                  </a:spcAft>
                  <a:defRPr/>
                </a:pPr>
                <a:endParaRPr lang="zh-CN" altLang="en-US" kern="0" dirty="0">
                  <a:solidFill>
                    <a:prstClr val="white"/>
                  </a:solidFill>
                  <a:cs typeface="+mn-ea"/>
                  <a:sym typeface="+mn-lt"/>
                </a:endParaRPr>
              </a:p>
            </p:txBody>
          </p:sp>
          <p:sp>
            <p:nvSpPr>
              <p:cNvPr id="28" name="Line 17"/>
              <p:cNvSpPr>
                <a:spLocks noChangeShapeType="1"/>
              </p:cNvSpPr>
              <p:nvPr/>
            </p:nvSpPr>
            <p:spPr bwMode="auto">
              <a:xfrm>
                <a:off x="0" y="809"/>
                <a:ext cx="4354" cy="0"/>
              </a:xfrm>
              <a:prstGeom prst="line">
                <a:avLst/>
              </a:prstGeom>
              <a:grpFill/>
              <a:ln w="19050" cmpd="sng">
                <a:solidFill>
                  <a:srgbClr val="FFFFFF"/>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377" fontAlgn="base">
                  <a:spcBef>
                    <a:spcPct val="0"/>
                  </a:spcBef>
                  <a:spcAft>
                    <a:spcPct val="0"/>
                  </a:spcAft>
                  <a:defRPr/>
                </a:pPr>
                <a:endParaRPr lang="zh-CN" altLang="en-US" kern="0" dirty="0">
                  <a:solidFill>
                    <a:prstClr val="white"/>
                  </a:solidFill>
                  <a:cs typeface="+mn-ea"/>
                  <a:sym typeface="+mn-lt"/>
                </a:endParaRPr>
              </a:p>
            </p:txBody>
          </p:sp>
        </p:grpSp>
        <p:sp>
          <p:nvSpPr>
            <p:cNvPr id="24" name="文本框 28"/>
            <p:cNvSpPr txBox="1"/>
            <p:nvPr/>
          </p:nvSpPr>
          <p:spPr>
            <a:xfrm>
              <a:off x="2439172" y="4031637"/>
              <a:ext cx="4729044" cy="346248"/>
            </a:xfrm>
            <a:prstGeom prst="rect">
              <a:avLst/>
            </a:prstGeom>
            <a:noFill/>
          </p:spPr>
          <p:txBody>
            <a:bodyPr wrap="square" rtlCol="0">
              <a:spAutoFit/>
            </a:bodyPr>
            <a:lstStyle/>
            <a:p>
              <a:pPr defTabSz="914377" fontAlgn="base">
                <a:spcBef>
                  <a:spcPct val="0"/>
                </a:spcBef>
                <a:spcAft>
                  <a:spcPct val="0"/>
                </a:spcAft>
              </a:pPr>
              <a:r>
                <a:rPr lang="zh-CN" altLang="en-US" sz="2400" dirty="0">
                  <a:solidFill>
                    <a:prstClr val="black"/>
                  </a:solidFill>
                  <a:latin typeface="华文中宋" panose="02010600040101010101" pitchFamily="2" charset="-122"/>
                  <a:ea typeface="华文中宋" panose="02010600040101010101" pitchFamily="2" charset="-122"/>
                </a:rPr>
                <a:t>即有短期目标规划和中期目标规划，又有长期的目标规划。</a:t>
              </a:r>
              <a:endParaRPr lang="zh-CN" altLang="en-US" sz="1351" dirty="0">
                <a:solidFill>
                  <a:prstClr val="white"/>
                </a:solidFill>
                <a:cs typeface="+mn-ea"/>
                <a:sym typeface="+mn-lt"/>
              </a:endParaRPr>
            </a:p>
          </p:txBody>
        </p:sp>
      </p:grpSp>
      <p:sp>
        <p:nvSpPr>
          <p:cNvPr id="49" name="矩形 48"/>
          <p:cNvSpPr/>
          <p:nvPr/>
        </p:nvSpPr>
        <p:spPr>
          <a:xfrm>
            <a:off x="1352550" y="2094056"/>
            <a:ext cx="9639300" cy="1887696"/>
          </a:xfrm>
          <a:prstGeom prst="rect">
            <a:avLst/>
          </a:prstGeom>
        </p:spPr>
        <p:txBody>
          <a:bodyPr wrap="square">
            <a:spAutoFit/>
          </a:bodyPr>
          <a:lstStyle/>
          <a:p>
            <a:pPr lvl="0"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五有两能”是一个导向性的比较理想化的共性目标，适合于每一个同学。同时，每个同学都应在此基础上确立一个更加适合于自己实际情况的个性化目标。这样的个性化目标虽然不好同意规定，但是可以给出几条原则。</a:t>
            </a:r>
            <a:endParaRPr lang="en-US" altLang="zh-CN" sz="2400" dirty="0">
              <a:solidFill>
                <a:prstClr val="black"/>
              </a:solidFill>
              <a:latin typeface="华文中宋" panose="02010600040101010101" pitchFamily="2" charset="-122"/>
              <a:ea typeface="华文中宋" panose="02010600040101010101" pitchFamily="2" charset="-122"/>
            </a:endParaRPr>
          </a:p>
        </p:txBody>
      </p:sp>
    </p:spTree>
    <p:extLst>
      <p:ext uri="{BB962C8B-B14F-4D97-AF65-F5344CB8AC3E}">
        <p14:creationId xmlns="" xmlns:p14="http://schemas.microsoft.com/office/powerpoint/2010/main" val="99323375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2"/>
            <a:ext cx="2874197" cy="573088"/>
            <a:chOff x="1136467" y="1979058"/>
            <a:chExt cx="2874350" cy="573257"/>
          </a:xfrm>
        </p:grpSpPr>
        <p:sp>
          <p:nvSpPr>
            <p:cNvPr id="4"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5"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sp>
        <p:nvSpPr>
          <p:cNvPr id="6" name="矩形 5"/>
          <p:cNvSpPr/>
          <p:nvPr/>
        </p:nvSpPr>
        <p:spPr>
          <a:xfrm>
            <a:off x="386117" y="2313919"/>
            <a:ext cx="7367233" cy="3683060"/>
          </a:xfrm>
          <a:prstGeom prst="rect">
            <a:avLst/>
          </a:prstGeom>
        </p:spPr>
        <p:txBody>
          <a:bodyPr wrap="square">
            <a:spAutoFit/>
          </a:bodyPr>
          <a:lstStyle/>
          <a:p>
            <a:pPr indent="576000">
              <a:lnSpc>
                <a:spcPts val="3500"/>
              </a:lnSpc>
              <a:spcAft>
                <a:spcPts val="0"/>
              </a:spcAft>
            </a:pPr>
            <a:r>
              <a:rPr lang="zh-CN" altLang="zh-CN" sz="2400" dirty="0">
                <a:solidFill>
                  <a:prstClr val="black"/>
                </a:solidFill>
                <a:latin typeface="华文中宋" panose="02010600040101010101" pitchFamily="2" charset="-122"/>
                <a:ea typeface="华文中宋" panose="02010600040101010101" pitchFamily="2" charset="-122"/>
              </a:rPr>
              <a:t>有了奋斗的目标，还要为自己制定科学可行的规划和便于操作的计划。所以目标、规划和计划应该配套设计。规划是宏观的，高位的，长远的，指导性要强。规划也有多种多样，例如一学期的规划，一学年的规划，大学阶段的规划，就业前后的职业生涯规划，以及更长远的事业规划、人生规划等等。</a:t>
            </a:r>
          </a:p>
          <a:p>
            <a:pPr indent="576000">
              <a:lnSpc>
                <a:spcPts val="3500"/>
              </a:lnSpc>
              <a:spcAft>
                <a:spcPts val="0"/>
              </a:spcAft>
            </a:pPr>
            <a:r>
              <a:rPr lang="zh-CN" altLang="zh-CN" sz="2400" dirty="0">
                <a:solidFill>
                  <a:prstClr val="black"/>
                </a:solidFill>
                <a:latin typeface="华文中宋" panose="02010600040101010101" pitchFamily="2" charset="-122"/>
                <a:ea typeface="华文中宋" panose="02010600040101010101" pitchFamily="2" charset="-122"/>
              </a:rPr>
              <a:t>计划是落实某一规划的运作方案和步骤，是可遵循的行动准则，操作性要强。</a:t>
            </a:r>
          </a:p>
        </p:txBody>
      </p:sp>
      <p:pic>
        <p:nvPicPr>
          <p:cNvPr id="7" name="图片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8534400" y="5330954"/>
            <a:ext cx="3143250" cy="1332049"/>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6680" r="6680"/>
          <a:stretch/>
        </p:blipFill>
        <p:spPr>
          <a:xfrm>
            <a:off x="8001794" y="1529090"/>
            <a:ext cx="3622264" cy="3135628"/>
          </a:xfrm>
          <a:prstGeom prst="rect">
            <a:avLst/>
          </a:prstGeom>
        </p:spPr>
      </p:pic>
      <p:cxnSp>
        <p:nvCxnSpPr>
          <p:cNvPr id="10" name="直接箭头连接符 9"/>
          <p:cNvCxnSpPr/>
          <p:nvPr/>
        </p:nvCxnSpPr>
        <p:spPr>
          <a:xfrm>
            <a:off x="7753350" y="1504155"/>
            <a:ext cx="0" cy="5106195"/>
          </a:xfrm>
          <a:prstGeom prst="straightConnector1">
            <a:avLst/>
          </a:prstGeom>
          <a:ln w="19050">
            <a:solidFill>
              <a:srgbClr val="1C327F"/>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7753350" y="5181600"/>
            <a:ext cx="4191000" cy="0"/>
          </a:xfrm>
          <a:prstGeom prst="straightConnector1">
            <a:avLst/>
          </a:prstGeom>
          <a:ln w="19050">
            <a:solidFill>
              <a:srgbClr val="1C327F"/>
            </a:solidFill>
            <a:prstDash val="lgDashDot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18570630"/>
      </p:ext>
    </p:extLst>
  </p:cSld>
  <p:clrMapOvr>
    <a:masterClrMapping/>
  </p:clrMapOvr>
  <p:transition spd="slow">
    <p:pull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2"/>
            <a:ext cx="2874197" cy="573088"/>
            <a:chOff x="1136467" y="1979058"/>
            <a:chExt cx="2874350" cy="573257"/>
          </a:xfrm>
        </p:grpSpPr>
        <p:sp>
          <p:nvSpPr>
            <p:cNvPr id="4"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5"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sp>
        <p:nvSpPr>
          <p:cNvPr id="7" name="矩形 6"/>
          <p:cNvSpPr/>
          <p:nvPr/>
        </p:nvSpPr>
        <p:spPr>
          <a:xfrm>
            <a:off x="430007" y="2052484"/>
            <a:ext cx="6455186" cy="4580741"/>
          </a:xfrm>
          <a:prstGeom prst="rect">
            <a:avLst/>
          </a:prstGeom>
        </p:spPr>
        <p:txBody>
          <a:bodyPr wrap="square">
            <a:spAutoFit/>
          </a:bodyPr>
          <a:lstStyle/>
          <a:p>
            <a:pPr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目标与规划的设计应与一个大学生的成长相对应，与自己的日常学习生活相联系。即使这样划定范围，这种设计也是多样化、多模式的，代表着每个人的特色。例如，从任务目标上，可以按照第一课堂、第二课堂来设计；可以按照知识学习、能力提高、素质养成来设计；可以按照常规任务加特长发挥来设计；还可以按照成人、成才、成功来设计。从时间安排上，可以有一周的计划，一个月的计划，一个学期的计划，一年的计划等等。</a:t>
            </a:r>
          </a:p>
        </p:txBody>
      </p:sp>
      <p:pic>
        <p:nvPicPr>
          <p:cNvPr id="8" name="图片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056643" y="1303817"/>
            <a:ext cx="2654652" cy="1571554"/>
          </a:xfrm>
          <a:prstGeom prst="rect">
            <a:avLst/>
          </a:prstGeom>
        </p:spPr>
      </p:pic>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567333" y="2158130"/>
            <a:ext cx="2426067" cy="1571554"/>
          </a:xfrm>
          <a:prstGeom prst="rect">
            <a:avLst/>
          </a:prstGeom>
        </p:spPr>
      </p:pic>
      <p:pic>
        <p:nvPicPr>
          <p:cNvPr id="12" name="图片 1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56643" y="3526602"/>
            <a:ext cx="2705100" cy="1632504"/>
          </a:xfrm>
          <a:prstGeom prst="rect">
            <a:avLst/>
          </a:prstGeom>
        </p:spPr>
      </p:pic>
      <p:pic>
        <p:nvPicPr>
          <p:cNvPr id="13" name="图片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322770" y="4808850"/>
            <a:ext cx="2670630" cy="2002973"/>
          </a:xfrm>
          <a:prstGeom prst="rect">
            <a:avLst/>
          </a:prstGeom>
        </p:spPr>
      </p:pic>
    </p:spTree>
    <p:extLst>
      <p:ext uri="{BB962C8B-B14F-4D97-AF65-F5344CB8AC3E}">
        <p14:creationId xmlns="" xmlns:p14="http://schemas.microsoft.com/office/powerpoint/2010/main" val="3905637888"/>
      </p:ext>
    </p:extLst>
  </p:cSld>
  <p:clrMapOvr>
    <a:masterClrMapping/>
  </p:clrMapOvr>
  <mc:AlternateContent xmlns:mc="http://schemas.openxmlformats.org/markup-compatibility/2006">
    <mc:Choice xmlns=""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2"/>
            <a:ext cx="2874197" cy="573088"/>
            <a:chOff x="1136467" y="1979058"/>
            <a:chExt cx="2874350" cy="573257"/>
          </a:xfrm>
        </p:grpSpPr>
        <p:sp>
          <p:nvSpPr>
            <p:cNvPr id="4"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5"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sp>
        <p:nvSpPr>
          <p:cNvPr id="6" name="矩形 5"/>
          <p:cNvSpPr/>
          <p:nvPr/>
        </p:nvSpPr>
        <p:spPr>
          <a:xfrm>
            <a:off x="3507964" y="3086086"/>
            <a:ext cx="4713382" cy="1887696"/>
          </a:xfrm>
          <a:prstGeom prst="rect">
            <a:avLst/>
          </a:prstGeom>
        </p:spPr>
        <p:txBody>
          <a:bodyPr wrap="square">
            <a:spAutoFit/>
          </a:bodyPr>
          <a:lstStyle/>
          <a:p>
            <a:pPr indent="576000">
              <a:lnSpc>
                <a:spcPts val="3500"/>
              </a:lnSpc>
              <a:spcAft>
                <a:spcPts val="0"/>
              </a:spcAft>
            </a:pPr>
            <a:r>
              <a:rPr lang="zh-CN" altLang="zh-CN" sz="2400" dirty="0">
                <a:solidFill>
                  <a:prstClr val="black"/>
                </a:solidFill>
                <a:latin typeface="华文中宋" panose="02010600040101010101" pitchFamily="2" charset="-122"/>
                <a:ea typeface="华文中宋" panose="02010600040101010101" pitchFamily="2" charset="-122"/>
              </a:rPr>
              <a:t>天下之事</a:t>
            </a:r>
            <a:r>
              <a:rPr lang="en-US" altLang="zh-CN" sz="2400" dirty="0">
                <a:solidFill>
                  <a:prstClr val="black"/>
                </a:solidFill>
                <a:latin typeface="华文中宋" panose="02010600040101010101" pitchFamily="2" charset="-122"/>
                <a:ea typeface="华文中宋" panose="02010600040101010101" pitchFamily="2" charset="-122"/>
              </a:rPr>
              <a:t>,</a:t>
            </a:r>
            <a:r>
              <a:rPr lang="zh-CN" altLang="zh-CN" sz="2400" dirty="0">
                <a:solidFill>
                  <a:prstClr val="black"/>
                </a:solidFill>
                <a:latin typeface="华文中宋" panose="02010600040101010101" pitchFamily="2" charset="-122"/>
                <a:ea typeface="华文中宋" panose="02010600040101010101" pitchFamily="2" charset="-122"/>
              </a:rPr>
              <a:t>必作于细。无论多么宏伟的规划和计划，都离不开日常的学习和活动，都要从此时、此地、此身做起</a:t>
            </a:r>
            <a:r>
              <a:rPr lang="zh-CN" altLang="zh-CN" sz="2400" dirty="0" smtClean="0">
                <a:solidFill>
                  <a:prstClr val="black"/>
                </a:solidFill>
                <a:latin typeface="华文中宋" panose="02010600040101010101" pitchFamily="2" charset="-122"/>
                <a:ea typeface="华文中宋" panose="02010600040101010101" pitchFamily="2" charset="-122"/>
              </a:rPr>
              <a:t>。</a:t>
            </a:r>
            <a:endParaRPr lang="zh-CN" altLang="zh-CN" sz="2400" dirty="0">
              <a:solidFill>
                <a:prstClr val="black"/>
              </a:solidFill>
              <a:latin typeface="华文中宋" panose="02010600040101010101" pitchFamily="2" charset="-122"/>
              <a:ea typeface="华文中宋" panose="02010600040101010101" pitchFamily="2" charset="-122"/>
            </a:endParaRPr>
          </a:p>
        </p:txBody>
      </p:sp>
      <p:pic>
        <p:nvPicPr>
          <p:cNvPr id="7" name="图片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258977" y="2835672"/>
            <a:ext cx="3596826" cy="1741177"/>
          </a:xfrm>
          <a:prstGeom prst="rect">
            <a:avLst/>
          </a:prstGeom>
          <a:ln>
            <a:noFill/>
          </a:ln>
          <a:effectLst>
            <a:reflection blurRad="12700" stA="30000" endPos="30000" dist="5000" dir="5400000" sy="-100000" algn="bl" rotWithShape="0"/>
          </a:effectLst>
          <a:scene3d>
            <a:camera prst="perspectiveHeroicExtremeLeftFacing"/>
            <a:lightRig rig="threePt" dir="t">
              <a:rot lat="0" lon="0" rev="2700000"/>
            </a:lightRig>
          </a:scene3d>
          <a:sp3d>
            <a:bevelT w="63500" h="50800"/>
          </a:sp3d>
        </p:spPr>
      </p:pic>
      <p:pic>
        <p:nvPicPr>
          <p:cNvPr id="8"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2646219"/>
            <a:ext cx="2895600" cy="4211781"/>
          </a:xfrm>
          <a:prstGeom prst="rect">
            <a:avLst/>
          </a:prstGeom>
        </p:spPr>
      </p:pic>
      <p:cxnSp>
        <p:nvCxnSpPr>
          <p:cNvPr id="10" name="肘形连接符 9"/>
          <p:cNvCxnSpPr/>
          <p:nvPr/>
        </p:nvCxnSpPr>
        <p:spPr>
          <a:xfrm>
            <a:off x="0" y="2178166"/>
            <a:ext cx="12192000" cy="3155834"/>
          </a:xfrm>
          <a:prstGeom prst="bentConnector3">
            <a:avLst>
              <a:gd name="adj1" fmla="val 25469"/>
            </a:avLst>
          </a:prstGeom>
          <a:ln>
            <a:prstDash val="lgDash"/>
            <a:headEnd type="diamond" w="med" len="med"/>
            <a:tailEnd type="diamond" w="med" len="med"/>
          </a:ln>
        </p:spPr>
        <p:style>
          <a:lnRef idx="3">
            <a:schemeClr val="accent5"/>
          </a:lnRef>
          <a:fillRef idx="0">
            <a:schemeClr val="accent5"/>
          </a:fillRef>
          <a:effectRef idx="2">
            <a:schemeClr val="accent5"/>
          </a:effectRef>
          <a:fontRef idx="minor">
            <a:schemeClr val="tx1"/>
          </a:fontRef>
        </p:style>
      </p:cxnSp>
      <p:cxnSp>
        <p:nvCxnSpPr>
          <p:cNvPr id="24" name="直接连接符 23"/>
          <p:cNvCxnSpPr/>
          <p:nvPr/>
        </p:nvCxnSpPr>
        <p:spPr>
          <a:xfrm>
            <a:off x="8487577" y="2178166"/>
            <a:ext cx="0" cy="4679834"/>
          </a:xfrm>
          <a:prstGeom prst="line">
            <a:avLst/>
          </a:prstGeom>
          <a:ln>
            <a:prstDash val="lgDash"/>
            <a:headEnd type="oval" w="med" len="med"/>
            <a:tailEnd type="oval" w="med" len="med"/>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 xmlns:p14="http://schemas.microsoft.com/office/powerpoint/2010/main" val="3922924557"/>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4801" y="1894871"/>
            <a:ext cx="11642236" cy="4344608"/>
          </a:xfrm>
          <a:prstGeom prst="rect">
            <a:avLst/>
          </a:prstGeom>
          <a:effectLst>
            <a:reflection stA="45000" endPos="49000" dist="50800" dir="5400000" sy="-100000" algn="bl" rotWithShape="0"/>
            <a:softEdge rad="342900"/>
          </a:effectLst>
        </p:spPr>
      </p:pic>
      <p:sp>
        <p:nvSpPr>
          <p:cNvPr id="12" name="矩形 11"/>
          <p:cNvSpPr/>
          <p:nvPr/>
        </p:nvSpPr>
        <p:spPr>
          <a:xfrm>
            <a:off x="609600" y="2190750"/>
            <a:ext cx="11163300" cy="3829050"/>
          </a:xfrm>
          <a:prstGeom prst="rect">
            <a:avLst/>
          </a:prstGeom>
          <a:solidFill>
            <a:schemeClr val="bg1">
              <a:alpha val="39000"/>
            </a:schemeClr>
          </a:solidFill>
          <a:ln>
            <a:noFill/>
          </a:ln>
          <a:effectLst>
            <a:softEdge rad="469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0" y="259225"/>
            <a:ext cx="4614203" cy="646331"/>
          </a:xfrm>
          <a:prstGeom prst="rect">
            <a:avLst/>
          </a:prstGeom>
          <a:noFill/>
        </p:spPr>
        <p:txBody>
          <a:bodyPr wrap="square" rtlCol="0">
            <a:spAutoFit/>
          </a:bodyPr>
          <a:lstStyle/>
          <a:p>
            <a:pPr algn="ctr"/>
            <a:r>
              <a:rPr lang="zh-CN" altLang="en-US" sz="3600" dirty="0" smtClean="0">
                <a:latin typeface="华文行楷" panose="02010800040101010101" pitchFamily="2" charset="-122"/>
                <a:ea typeface="华文行楷" panose="02010800040101010101" pitchFamily="2" charset="-122"/>
              </a:rPr>
              <a:t>前  言</a:t>
            </a:r>
            <a:endParaRPr lang="zh-CN" altLang="en-US" sz="3600" dirty="0">
              <a:latin typeface="华文行楷" panose="02010800040101010101" pitchFamily="2" charset="-122"/>
              <a:ea typeface="华文行楷" panose="02010800040101010101" pitchFamily="2" charset="-122"/>
            </a:endParaRPr>
          </a:p>
        </p:txBody>
      </p:sp>
      <p:sp>
        <p:nvSpPr>
          <p:cNvPr id="2" name="矩形 1"/>
          <p:cNvSpPr/>
          <p:nvPr/>
        </p:nvSpPr>
        <p:spPr>
          <a:xfrm>
            <a:off x="1606700" y="2734712"/>
            <a:ext cx="9842349" cy="2785378"/>
          </a:xfrm>
          <a:prstGeom prst="rect">
            <a:avLst/>
          </a:prstGeom>
        </p:spPr>
        <p:txBody>
          <a:bodyPr wrap="square">
            <a:spAutoFit/>
          </a:bodyPr>
          <a:lstStyle/>
          <a:p>
            <a:pPr indent="576000" algn="just">
              <a:lnSpc>
                <a:spcPts val="3500"/>
              </a:lnSpc>
            </a:pPr>
            <a:r>
              <a:rPr lang="zh-CN" altLang="zh-CN" sz="2400" kern="100" dirty="0">
                <a:latin typeface="华文中宋" panose="02010600040101010101" pitchFamily="2" charset="-122"/>
                <a:ea typeface="华文中宋" panose="02010600040101010101" pitchFamily="2" charset="-122"/>
              </a:rPr>
              <a:t>大学四年，最重要的阶段是大一。人的成长和农作物有相似性，破土的小苗得不到及时的雨水和肥料，就会耽误农时，影响一年的收成。一个大学生，大一打不好基础，养不成好习惯，大学四年的美好时光都会带上阴影，而且会影响一生。所以，我们今天报告会的目的只有一个，就是帮助同学们过好大一，不给大学生活留下遗憾。为了这个目的，我们</a:t>
            </a:r>
            <a:r>
              <a:rPr lang="zh-CN" altLang="zh-CN" sz="2400" kern="100" dirty="0" smtClean="0">
                <a:latin typeface="华文中宋" panose="02010600040101010101" pitchFamily="2" charset="-122"/>
                <a:ea typeface="华文中宋" panose="02010600040101010101" pitchFamily="2" charset="-122"/>
              </a:rPr>
              <a:t>今天</a:t>
            </a:r>
            <a:r>
              <a:rPr lang="zh-CN" altLang="en-US" sz="2400" kern="100" dirty="0" smtClean="0">
                <a:latin typeface="华文中宋" panose="02010600040101010101" pitchFamily="2" charset="-122"/>
                <a:ea typeface="华文中宋" panose="02010600040101010101" pitchFamily="2" charset="-122"/>
              </a:rPr>
              <a:t>交流</a:t>
            </a:r>
            <a:r>
              <a:rPr lang="zh-CN" altLang="zh-CN" sz="2400" kern="100" dirty="0" smtClean="0">
                <a:latin typeface="华文中宋" panose="02010600040101010101" pitchFamily="2" charset="-122"/>
                <a:ea typeface="华文中宋" panose="02010600040101010101" pitchFamily="2" charset="-122"/>
              </a:rPr>
              <a:t>的</a:t>
            </a:r>
            <a:r>
              <a:rPr lang="zh-CN" altLang="zh-CN" sz="2400" kern="100" dirty="0">
                <a:latin typeface="华文中宋" panose="02010600040101010101" pitchFamily="2" charset="-122"/>
                <a:ea typeface="华文中宋" panose="02010600040101010101" pitchFamily="2" charset="-122"/>
              </a:rPr>
              <a:t>主题就是要和各位大一同学谈谈：怎样度过你的大一。</a:t>
            </a:r>
          </a:p>
        </p:txBody>
      </p:sp>
      <p:pic>
        <p:nvPicPr>
          <p:cNvPr id="11" name="图片 1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8211" t="-277" r="-8211" b="3611"/>
          <a:stretch/>
        </p:blipFill>
        <p:spPr>
          <a:xfrm rot="20974908">
            <a:off x="509473" y="1794144"/>
            <a:ext cx="1263891" cy="1444669"/>
          </a:xfrm>
          <a:prstGeom prst="rect">
            <a:avLst/>
          </a:prstGeom>
        </p:spPr>
      </p:pic>
      <p:pic>
        <p:nvPicPr>
          <p:cNvPr id="13" name="图片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8211" t="-277" r="-8211" b="3611"/>
          <a:stretch/>
        </p:blipFill>
        <p:spPr>
          <a:xfrm rot="984921">
            <a:off x="1294348" y="2719023"/>
            <a:ext cx="624707" cy="714061"/>
          </a:xfrm>
          <a:prstGeom prst="rect">
            <a:avLst/>
          </a:prstGeom>
        </p:spPr>
      </p:pic>
    </p:spTree>
    <p:extLst>
      <p:ext uri="{BB962C8B-B14F-4D97-AF65-F5344CB8AC3E}">
        <p14:creationId xmlns="" xmlns:p14="http://schemas.microsoft.com/office/powerpoint/2010/main" val="226717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85120" y="2350640"/>
            <a:ext cx="6768129" cy="4131900"/>
          </a:xfrm>
          <a:prstGeom prst="rect">
            <a:avLst/>
          </a:prstGeom>
        </p:spPr>
        <p:txBody>
          <a:bodyPr wrap="square">
            <a:spAutoFit/>
          </a:bodyPr>
          <a:lstStyle/>
          <a:p>
            <a:pPr lvl="0"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上大学，学本事，毕业后能在社会上有立足之地，获得生存的保证，不再靠父母养活自己，这应是大学生最基本的也是最低层次的目标。然而，现实中真的有个别的年轻人，大学毕业了不去主动的找工作，还呆在家里让父母养着，成为职业化的“啃老族”，其结果是，过了成人的年龄生活上还是不能自食其力，到了该成家的时候，却没有资格谈婚论嫁</a:t>
            </a:r>
            <a:r>
              <a:rPr lang="en-US" altLang="zh-CN" sz="2400" dirty="0">
                <a:solidFill>
                  <a:prstClr val="black"/>
                </a:solidFill>
                <a:latin typeface="华文中宋" panose="02010600040101010101" pitchFamily="2" charset="-122"/>
                <a:ea typeface="华文中宋" panose="02010600040101010101" pitchFamily="2" charset="-122"/>
              </a:rPr>
              <a:t>——</a:t>
            </a:r>
            <a:r>
              <a:rPr lang="zh-CN" altLang="zh-CN" sz="2400" dirty="0">
                <a:solidFill>
                  <a:prstClr val="black"/>
                </a:solidFill>
                <a:latin typeface="华文中宋" panose="02010600040101010101" pitchFamily="2" charset="-122"/>
                <a:ea typeface="华文中宋" panose="02010600040101010101" pitchFamily="2" charset="-122"/>
              </a:rPr>
              <a:t>连自己都养活不了，还能养家吗？不能自食其力的生存还有价值吗</a:t>
            </a:r>
            <a:r>
              <a:rPr lang="zh-CN" altLang="zh-CN" sz="2400" dirty="0" smtClean="0">
                <a:solidFill>
                  <a:prstClr val="black"/>
                </a:solidFill>
                <a:latin typeface="华文中宋" panose="02010600040101010101" pitchFamily="2" charset="-122"/>
                <a:ea typeface="华文中宋" panose="02010600040101010101" pitchFamily="2" charset="-122"/>
              </a:rPr>
              <a:t>？</a:t>
            </a:r>
            <a:endParaRPr lang="zh-CN" altLang="zh-CN" sz="2400" dirty="0">
              <a:solidFill>
                <a:prstClr val="black"/>
              </a:solidFill>
              <a:latin typeface="华文中宋" panose="02010600040101010101" pitchFamily="2" charset="-122"/>
              <a:ea typeface="华文中宋" panose="02010600040101010101" pitchFamily="2" charset="-122"/>
            </a:endParaRPr>
          </a:p>
        </p:txBody>
      </p:sp>
      <p:cxnSp>
        <p:nvCxnSpPr>
          <p:cNvPr id="4" name="直接箭头连接符 3"/>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组合 4"/>
          <p:cNvGrpSpPr>
            <a:grpSpLocks/>
          </p:cNvGrpSpPr>
          <p:nvPr/>
        </p:nvGrpSpPr>
        <p:grpSpPr bwMode="auto">
          <a:xfrm>
            <a:off x="633767" y="1217612"/>
            <a:ext cx="2874197" cy="573088"/>
            <a:chOff x="1136467" y="1979058"/>
            <a:chExt cx="2874350" cy="573257"/>
          </a:xfrm>
        </p:grpSpPr>
        <p:sp>
          <p:nvSpPr>
            <p:cNvPr id="6"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7"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pic>
        <p:nvPicPr>
          <p:cNvPr id="8" name="图片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472990" y="2565970"/>
            <a:ext cx="4464215" cy="3701240"/>
          </a:xfrm>
          <a:prstGeom prst="rect">
            <a:avLst/>
          </a:prstGeom>
        </p:spPr>
      </p:pic>
      <p:sp>
        <p:nvSpPr>
          <p:cNvPr id="9" name="乘号 8"/>
          <p:cNvSpPr/>
          <p:nvPr/>
        </p:nvSpPr>
        <p:spPr>
          <a:xfrm>
            <a:off x="7017582" y="1993575"/>
            <a:ext cx="5410200" cy="4705350"/>
          </a:xfrm>
          <a:prstGeom prst="mathMultiply">
            <a:avLst>
              <a:gd name="adj1" fmla="val 287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1054212579"/>
      </p:ext>
    </p:extLst>
  </p:cSld>
  <p:clrMapOvr>
    <a:masterClrMapping/>
  </p:clrMapOvr>
  <mc:AlternateContent xmlns:mc="http://schemas.openxmlformats.org/markup-compatibility/2006">
    <mc:Choice xmlns="" xmlns:p14="http://schemas.microsoft.com/office/powerpoint/2010/main" Requires="p14">
      <p:transition spd="slow" p14:dur="225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19148" y="2086759"/>
            <a:ext cx="4561149" cy="4580741"/>
          </a:xfrm>
          <a:prstGeom prst="rect">
            <a:avLst/>
          </a:prstGeom>
        </p:spPr>
        <p:txBody>
          <a:bodyPr wrap="square">
            <a:spAutoFit/>
          </a:bodyPr>
          <a:lstStyle/>
          <a:p>
            <a:pPr lvl="0"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人生不能逃避。虽然现在就业难，但是每一个毕业生都不能回避就业市场的竞争，该面对的一定要面对，该准备的一定要准备。</a:t>
            </a:r>
          </a:p>
          <a:p>
            <a:pPr lvl="0"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所以，从上大学的第一天，每个大学生就要抓紧做这个准备：学好知识、练好本事，靠自己的知识、能力和素质成为就业市场上的强者。</a:t>
            </a:r>
          </a:p>
        </p:txBody>
      </p:sp>
      <p:cxnSp>
        <p:nvCxnSpPr>
          <p:cNvPr id="4" name="直接箭头连接符 3"/>
          <p:cNvCxnSpPr/>
          <p:nvPr/>
        </p:nvCxnSpPr>
        <p:spPr>
          <a:xfrm>
            <a:off x="920311" y="1790700"/>
            <a:ext cx="2908739"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组合 4"/>
          <p:cNvGrpSpPr>
            <a:grpSpLocks/>
          </p:cNvGrpSpPr>
          <p:nvPr/>
        </p:nvGrpSpPr>
        <p:grpSpPr bwMode="auto">
          <a:xfrm>
            <a:off x="633767" y="1217612"/>
            <a:ext cx="2874197" cy="573088"/>
            <a:chOff x="1136467" y="1979058"/>
            <a:chExt cx="2874350" cy="573257"/>
          </a:xfrm>
        </p:grpSpPr>
        <p:sp>
          <p:nvSpPr>
            <p:cNvPr id="6" name="Rounded Rectangle 2"/>
            <p:cNvSpPr/>
            <p:nvPr/>
          </p:nvSpPr>
          <p:spPr>
            <a:xfrm>
              <a:off x="1136467" y="1979058"/>
              <a:ext cx="573118" cy="573256"/>
            </a:xfrm>
            <a:prstGeom prst="roundRect">
              <a:avLst/>
            </a:prstGeom>
            <a:solidFill>
              <a:srgbClr val="FFC000"/>
            </a:solidFill>
            <a:ln w="12700" cap="flat" cmpd="sng" algn="ctr">
              <a:solidFill>
                <a:srgbClr val="FFC0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smtClean="0">
                  <a:latin typeface="Impact" panose="020B0806030902050204" pitchFamily="34" charset="0"/>
                  <a:ea typeface="等线" panose="02010600030101010101" pitchFamily="2" charset="-122"/>
                </a:rPr>
                <a:t>二</a:t>
              </a:r>
              <a:endParaRPr lang="zh-CN" altLang="en-US" sz="2800" b="1" kern="0" dirty="0">
                <a:latin typeface="Impact" panose="020B0806030902050204" pitchFamily="34" charset="0"/>
                <a:ea typeface="等线" panose="02010600030101010101" pitchFamily="2" charset="-122"/>
              </a:endParaRPr>
            </a:p>
          </p:txBody>
        </p:sp>
        <p:sp>
          <p:nvSpPr>
            <p:cNvPr id="7" name="TextBox 13"/>
            <p:cNvSpPr txBox="1"/>
            <p:nvPr/>
          </p:nvSpPr>
          <p:spPr>
            <a:xfrm>
              <a:off x="2030683"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目标与规划</a:t>
              </a:r>
            </a:p>
          </p:txBody>
        </p:sp>
      </p:grpSp>
      <p:pic>
        <p:nvPicPr>
          <p:cNvPr id="8" name="图片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b="10278"/>
          <a:stretch/>
        </p:blipFill>
        <p:spPr>
          <a:xfrm>
            <a:off x="9055335" y="4933950"/>
            <a:ext cx="2866662" cy="1733550"/>
          </a:xfrm>
          <a:prstGeom prst="rect">
            <a:avLst/>
          </a:prstGeom>
        </p:spPr>
      </p:pic>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1276" y="2195534"/>
            <a:ext cx="3259082" cy="2128816"/>
          </a:xfrm>
          <a:prstGeom prst="rect">
            <a:avLst/>
          </a:prstGeom>
        </p:spPr>
      </p:pic>
      <p:pic>
        <p:nvPicPr>
          <p:cNvPr id="10" name="图片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91275" y="4494778"/>
            <a:ext cx="3259083" cy="2172722"/>
          </a:xfrm>
          <a:prstGeom prst="rect">
            <a:avLst/>
          </a:prstGeom>
        </p:spPr>
      </p:pic>
      <p:pic>
        <p:nvPicPr>
          <p:cNvPr id="11" name="图片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480297" y="2195534"/>
            <a:ext cx="3441700" cy="2292172"/>
          </a:xfrm>
          <a:prstGeom prst="rect">
            <a:avLst/>
          </a:prstGeom>
        </p:spPr>
      </p:pic>
    </p:spTree>
    <p:extLst>
      <p:ext uri="{BB962C8B-B14F-4D97-AF65-F5344CB8AC3E}">
        <p14:creationId xmlns="" xmlns:p14="http://schemas.microsoft.com/office/powerpoint/2010/main" val="161635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2" name="直接箭头连接符 1"/>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11" name="矩形 10"/>
          <p:cNvSpPr/>
          <p:nvPr/>
        </p:nvSpPr>
        <p:spPr>
          <a:xfrm>
            <a:off x="1319372" y="1721015"/>
            <a:ext cx="2339102"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（一）课程学习</a:t>
            </a:r>
          </a:p>
        </p:txBody>
      </p:sp>
      <p:sp>
        <p:nvSpPr>
          <p:cNvPr id="12" name="矩形 11"/>
          <p:cNvSpPr/>
          <p:nvPr/>
        </p:nvSpPr>
        <p:spPr>
          <a:xfrm>
            <a:off x="1206854" y="2302149"/>
            <a:ext cx="2129109" cy="374461"/>
          </a:xfrm>
          <a:prstGeom prst="rect">
            <a:avLst/>
          </a:prstGeom>
        </p:spPr>
        <p:txBody>
          <a:bodyPr wrap="none">
            <a:spAutoFit/>
          </a:bodyPr>
          <a:lstStyle/>
          <a:p>
            <a:pPr lvl="0" indent="371475">
              <a:lnSpc>
                <a:spcPts val="2200"/>
              </a:lnSpc>
            </a:pPr>
            <a:r>
              <a:rPr lang="zh-CN" altLang="en-US" sz="2300" dirty="0">
                <a:solidFill>
                  <a:prstClr val="black"/>
                </a:solidFill>
                <a:latin typeface="华文中宋" panose="02010600040101010101" pitchFamily="2" charset="-122"/>
                <a:ea typeface="华文中宋" panose="02010600040101010101" pitchFamily="2" charset="-122"/>
              </a:rPr>
              <a:t>要素与规律</a:t>
            </a:r>
            <a:r>
              <a:rPr lang="en-US" altLang="zh-CN" sz="2300" dirty="0">
                <a:solidFill>
                  <a:prstClr val="black"/>
                </a:solidFill>
                <a:latin typeface="华文中宋" panose="02010600040101010101" pitchFamily="2" charset="-122"/>
                <a:ea typeface="华文中宋" panose="02010600040101010101" pitchFamily="2" charset="-122"/>
              </a:rPr>
              <a:t>:</a:t>
            </a:r>
          </a:p>
        </p:txBody>
      </p:sp>
      <p:grpSp>
        <p:nvGrpSpPr>
          <p:cNvPr id="4" name="组合 3"/>
          <p:cNvGrpSpPr/>
          <p:nvPr/>
        </p:nvGrpSpPr>
        <p:grpSpPr>
          <a:xfrm>
            <a:off x="355026" y="2817180"/>
            <a:ext cx="11504000" cy="3993226"/>
            <a:chOff x="355026" y="2817180"/>
            <a:chExt cx="11504000" cy="3993226"/>
          </a:xfrm>
        </p:grpSpPr>
        <p:grpSp>
          <p:nvGrpSpPr>
            <p:cNvPr id="16" name="组合 15"/>
            <p:cNvGrpSpPr/>
            <p:nvPr/>
          </p:nvGrpSpPr>
          <p:grpSpPr>
            <a:xfrm>
              <a:off x="355026" y="4021934"/>
              <a:ext cx="11504000" cy="1337656"/>
              <a:chOff x="5616677" y="933337"/>
              <a:chExt cx="4298693" cy="1919958"/>
            </a:xfrm>
            <a:effectLst>
              <a:outerShdw blurRad="635000" dist="444500" dir="2700000" algn="tl" rotWithShape="0">
                <a:prstClr val="black">
                  <a:alpha val="15000"/>
                </a:prstClr>
              </a:outerShdw>
            </a:effectLst>
          </p:grpSpPr>
          <p:sp>
            <p:nvSpPr>
              <p:cNvPr id="17" name="任意多边形 67"/>
              <p:cNvSpPr/>
              <p:nvPr/>
            </p:nvSpPr>
            <p:spPr>
              <a:xfrm flipH="1">
                <a:off x="5616677" y="933337"/>
                <a:ext cx="4297188" cy="1919958"/>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68"/>
              <p:cNvSpPr/>
              <p:nvPr/>
            </p:nvSpPr>
            <p:spPr>
              <a:xfrm flipH="1">
                <a:off x="5635999" y="953088"/>
                <a:ext cx="4279371" cy="1894657"/>
              </a:xfrm>
              <a:prstGeom prst="hexagon">
                <a:avLst/>
              </a:prstGeom>
              <a:solidFill>
                <a:srgbClr val="8F7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406734" y="5472750"/>
              <a:ext cx="11448263" cy="1337656"/>
              <a:chOff x="5616677" y="933337"/>
              <a:chExt cx="8624479" cy="1919958"/>
            </a:xfrm>
            <a:effectLst>
              <a:outerShdw blurRad="330200" dist="165100" dir="2700000" algn="tl" rotWithShape="0">
                <a:prstClr val="black">
                  <a:alpha val="17000"/>
                </a:prstClr>
              </a:outerShdw>
            </a:effectLst>
          </p:grpSpPr>
          <p:sp>
            <p:nvSpPr>
              <p:cNvPr id="20" name="任意多边形 48"/>
              <p:cNvSpPr/>
              <p:nvPr/>
            </p:nvSpPr>
            <p:spPr>
              <a:xfrm flipH="1">
                <a:off x="5616677" y="933337"/>
                <a:ext cx="4297188" cy="1919958"/>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49"/>
              <p:cNvSpPr/>
              <p:nvPr/>
            </p:nvSpPr>
            <p:spPr>
              <a:xfrm flipH="1">
                <a:off x="5635998" y="953088"/>
                <a:ext cx="8605158" cy="1894658"/>
              </a:xfrm>
              <a:prstGeom prst="hexagon">
                <a:avLst/>
              </a:prstGeom>
              <a:solidFill>
                <a:srgbClr val="2B8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任意多边形 68"/>
            <p:cNvSpPr/>
            <p:nvPr/>
          </p:nvSpPr>
          <p:spPr>
            <a:xfrm flipH="1">
              <a:off x="472313" y="4087719"/>
              <a:ext cx="11304000" cy="1188000"/>
            </a:xfrm>
            <a:prstGeom prst="hexagon">
              <a:avLst/>
            </a:prstGeom>
            <a:gradFill flip="none" rotWithShape="1">
              <a:gsLst>
                <a:gs pos="28000">
                  <a:schemeClr val="bg1">
                    <a:lumMod val="95000"/>
                  </a:schemeClr>
                </a:gs>
                <a:gs pos="25000">
                  <a:schemeClr val="bg1">
                    <a:lumMod val="95000"/>
                  </a:schemeClr>
                </a:gs>
                <a:gs pos="75000">
                  <a:schemeClr val="bg1">
                    <a:lumMod val="85000"/>
                  </a:schemeClr>
                </a:gs>
              </a:gsLst>
              <a:lin ang="18900000" scaled="1"/>
              <a:tileRect/>
            </a:gradFill>
            <a:ln w="3175">
              <a:solidFill>
                <a:schemeClr val="bg1"/>
              </a:solidFill>
            </a:ln>
            <a:effectLst>
              <a:outerShdw blurRad="330200" dist="165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49"/>
            <p:cNvSpPr/>
            <p:nvPr/>
          </p:nvSpPr>
          <p:spPr>
            <a:xfrm flipH="1">
              <a:off x="542100" y="5572034"/>
              <a:ext cx="11208404" cy="1152000"/>
            </a:xfrm>
            <a:prstGeom prst="hexagon">
              <a:avLst/>
            </a:prstGeom>
            <a:gradFill flip="none" rotWithShape="1">
              <a:gsLst>
                <a:gs pos="25000">
                  <a:schemeClr val="bg1">
                    <a:lumMod val="95000"/>
                  </a:schemeClr>
                </a:gs>
                <a:gs pos="75000">
                  <a:schemeClr val="bg1">
                    <a:lumMod val="85000"/>
                  </a:schemeClr>
                </a:gs>
              </a:gsLst>
              <a:lin ang="189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18984043" flipH="1">
              <a:off x="11334614" y="4503039"/>
              <a:ext cx="282529" cy="302760"/>
            </a:xfrm>
            <a:custGeom>
              <a:avLst/>
              <a:gdLst>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36344 h 1134377"/>
                <a:gd name="connsiteX4" fmla="*/ 294249 w 1127308"/>
                <a:gd name="connsiteY4" fmla="*/ 146969 h 1134377"/>
                <a:gd name="connsiteX5" fmla="*/ 294284 w 1127308"/>
                <a:gd name="connsiteY5" fmla="*/ 147142 h 1134377"/>
                <a:gd name="connsiteX6" fmla="*/ 294249 w 1127308"/>
                <a:gd name="connsiteY6" fmla="*/ 147316 h 1134377"/>
                <a:gd name="connsiteX7" fmla="*/ 294249 w 1127308"/>
                <a:gd name="connsiteY7" fmla="*/ 839871 h 1134377"/>
                <a:gd name="connsiteX8" fmla="*/ 975529 w 1127308"/>
                <a:gd name="connsiteY8" fmla="*/ 839871 h 1134377"/>
                <a:gd name="connsiteX9" fmla="*/ 980166 w 1127308"/>
                <a:gd name="connsiteY9" fmla="*/ 838931 h 1134377"/>
                <a:gd name="connsiteX10" fmla="*/ 984804 w 1127308"/>
                <a:gd name="connsiteY10" fmla="*/ 839871 h 1134377"/>
                <a:gd name="connsiteX11" fmla="*/ 996306 w 1127308"/>
                <a:gd name="connsiteY11" fmla="*/ 839871 h 1134377"/>
                <a:gd name="connsiteX12" fmla="*/ 996306 w 1127308"/>
                <a:gd name="connsiteY12" fmla="*/ 842203 h 1134377"/>
                <a:gd name="connsiteX13" fmla="*/ 1037440 w 1127308"/>
                <a:gd name="connsiteY13" fmla="*/ 850540 h 1134377"/>
                <a:gd name="connsiteX14" fmla="*/ 1127308 w 1127308"/>
                <a:gd name="connsiteY14" fmla="*/ 986654 h 1134377"/>
                <a:gd name="connsiteX15" fmla="*/ 1037440 w 1127308"/>
                <a:gd name="connsiteY15" fmla="*/ 1122768 h 1134377"/>
                <a:gd name="connsiteX16" fmla="*/ 996306 w 1127308"/>
                <a:gd name="connsiteY16" fmla="*/ 1131106 h 1134377"/>
                <a:gd name="connsiteX17" fmla="*/ 996306 w 1127308"/>
                <a:gd name="connsiteY17" fmla="*/ 1132649 h 1134377"/>
                <a:gd name="connsiteX18" fmla="*/ 988692 w 1127308"/>
                <a:gd name="connsiteY18" fmla="*/ 1132649 h 1134377"/>
                <a:gd name="connsiteX19" fmla="*/ 980166 w 1127308"/>
                <a:gd name="connsiteY19" fmla="*/ 1134377 h 1134377"/>
                <a:gd name="connsiteX20" fmla="*/ 971641 w 1127308"/>
                <a:gd name="connsiteY20" fmla="*/ 1132649 h 1134377"/>
                <a:gd name="connsiteX21" fmla="*/ 1 w 1127308"/>
                <a:gd name="connsiteY21" fmla="*/ 1132649 h 1134377"/>
                <a:gd name="connsiteX22" fmla="*/ 1 w 1127308"/>
                <a:gd name="connsiteY22" fmla="*/ 147147 h 1134377"/>
                <a:gd name="connsiteX23" fmla="*/ 0 w 1127308"/>
                <a:gd name="connsiteY23" fmla="*/ 147142 h 1134377"/>
                <a:gd name="connsiteX24" fmla="*/ 1 w 1127308"/>
                <a:gd name="connsiteY24" fmla="*/ 147137 h 1134377"/>
                <a:gd name="connsiteX25" fmla="*/ 1 w 1127308"/>
                <a:gd name="connsiteY25" fmla="*/ 136344 h 1134377"/>
                <a:gd name="connsiteX26" fmla="*/ 2180 w 1127308"/>
                <a:gd name="connsiteY26" fmla="*/ 136344 h 1134377"/>
                <a:gd name="connsiteX27" fmla="*/ 11563 w 1127308"/>
                <a:gd name="connsiteY27" fmla="*/ 89868 h 1134377"/>
                <a:gd name="connsiteX28" fmla="*/ 147142 w 1127308"/>
                <a:gd name="connsiteY28"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147316 h 1134377"/>
                <a:gd name="connsiteX6" fmla="*/ 294249 w 1127308"/>
                <a:gd name="connsiteY6" fmla="*/ 839871 h 1134377"/>
                <a:gd name="connsiteX7" fmla="*/ 975529 w 1127308"/>
                <a:gd name="connsiteY7" fmla="*/ 839871 h 1134377"/>
                <a:gd name="connsiteX8" fmla="*/ 980166 w 1127308"/>
                <a:gd name="connsiteY8" fmla="*/ 838931 h 1134377"/>
                <a:gd name="connsiteX9" fmla="*/ 984804 w 1127308"/>
                <a:gd name="connsiteY9" fmla="*/ 839871 h 1134377"/>
                <a:gd name="connsiteX10" fmla="*/ 996306 w 1127308"/>
                <a:gd name="connsiteY10" fmla="*/ 839871 h 1134377"/>
                <a:gd name="connsiteX11" fmla="*/ 996306 w 1127308"/>
                <a:gd name="connsiteY11" fmla="*/ 842203 h 1134377"/>
                <a:gd name="connsiteX12" fmla="*/ 1037440 w 1127308"/>
                <a:gd name="connsiteY12" fmla="*/ 850540 h 1134377"/>
                <a:gd name="connsiteX13" fmla="*/ 1127308 w 1127308"/>
                <a:gd name="connsiteY13" fmla="*/ 986654 h 1134377"/>
                <a:gd name="connsiteX14" fmla="*/ 1037440 w 1127308"/>
                <a:gd name="connsiteY14" fmla="*/ 1122768 h 1134377"/>
                <a:gd name="connsiteX15" fmla="*/ 996306 w 1127308"/>
                <a:gd name="connsiteY15" fmla="*/ 1131106 h 1134377"/>
                <a:gd name="connsiteX16" fmla="*/ 996306 w 1127308"/>
                <a:gd name="connsiteY16" fmla="*/ 1132649 h 1134377"/>
                <a:gd name="connsiteX17" fmla="*/ 988692 w 1127308"/>
                <a:gd name="connsiteY17" fmla="*/ 1132649 h 1134377"/>
                <a:gd name="connsiteX18" fmla="*/ 980166 w 1127308"/>
                <a:gd name="connsiteY18" fmla="*/ 1134377 h 1134377"/>
                <a:gd name="connsiteX19" fmla="*/ 971641 w 1127308"/>
                <a:gd name="connsiteY19" fmla="*/ 1132649 h 1134377"/>
                <a:gd name="connsiteX20" fmla="*/ 1 w 1127308"/>
                <a:gd name="connsiteY20" fmla="*/ 1132649 h 1134377"/>
                <a:gd name="connsiteX21" fmla="*/ 1 w 1127308"/>
                <a:gd name="connsiteY21" fmla="*/ 147147 h 1134377"/>
                <a:gd name="connsiteX22" fmla="*/ 0 w 1127308"/>
                <a:gd name="connsiteY22" fmla="*/ 147142 h 1134377"/>
                <a:gd name="connsiteX23" fmla="*/ 1 w 1127308"/>
                <a:gd name="connsiteY23" fmla="*/ 147137 h 1134377"/>
                <a:gd name="connsiteX24" fmla="*/ 1 w 1127308"/>
                <a:gd name="connsiteY24" fmla="*/ 136344 h 1134377"/>
                <a:gd name="connsiteX25" fmla="*/ 2180 w 1127308"/>
                <a:gd name="connsiteY25" fmla="*/ 136344 h 1134377"/>
                <a:gd name="connsiteX26" fmla="*/ 11563 w 1127308"/>
                <a:gd name="connsiteY26" fmla="*/ 89868 h 1134377"/>
                <a:gd name="connsiteX27" fmla="*/ 147142 w 1127308"/>
                <a:gd name="connsiteY27"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147316 h 1134377"/>
                <a:gd name="connsiteX6" fmla="*/ 294249 w 1127308"/>
                <a:gd name="connsiteY6" fmla="*/ 839871 h 1134377"/>
                <a:gd name="connsiteX7" fmla="*/ 975529 w 1127308"/>
                <a:gd name="connsiteY7" fmla="*/ 839871 h 1134377"/>
                <a:gd name="connsiteX8" fmla="*/ 980166 w 1127308"/>
                <a:gd name="connsiteY8" fmla="*/ 838931 h 1134377"/>
                <a:gd name="connsiteX9" fmla="*/ 984804 w 1127308"/>
                <a:gd name="connsiteY9" fmla="*/ 839871 h 1134377"/>
                <a:gd name="connsiteX10" fmla="*/ 996306 w 1127308"/>
                <a:gd name="connsiteY10" fmla="*/ 839871 h 1134377"/>
                <a:gd name="connsiteX11" fmla="*/ 996306 w 1127308"/>
                <a:gd name="connsiteY11" fmla="*/ 842203 h 1134377"/>
                <a:gd name="connsiteX12" fmla="*/ 1037440 w 1127308"/>
                <a:gd name="connsiteY12" fmla="*/ 850540 h 1134377"/>
                <a:gd name="connsiteX13" fmla="*/ 1127308 w 1127308"/>
                <a:gd name="connsiteY13" fmla="*/ 986654 h 1134377"/>
                <a:gd name="connsiteX14" fmla="*/ 1037440 w 1127308"/>
                <a:gd name="connsiteY14" fmla="*/ 1122768 h 1134377"/>
                <a:gd name="connsiteX15" fmla="*/ 996306 w 1127308"/>
                <a:gd name="connsiteY15" fmla="*/ 1131106 h 1134377"/>
                <a:gd name="connsiteX16" fmla="*/ 996306 w 1127308"/>
                <a:gd name="connsiteY16" fmla="*/ 1132649 h 1134377"/>
                <a:gd name="connsiteX17" fmla="*/ 988692 w 1127308"/>
                <a:gd name="connsiteY17" fmla="*/ 1132649 h 1134377"/>
                <a:gd name="connsiteX18" fmla="*/ 980166 w 1127308"/>
                <a:gd name="connsiteY18" fmla="*/ 1134377 h 1134377"/>
                <a:gd name="connsiteX19" fmla="*/ 971641 w 1127308"/>
                <a:gd name="connsiteY19" fmla="*/ 1132649 h 1134377"/>
                <a:gd name="connsiteX20" fmla="*/ 1 w 1127308"/>
                <a:gd name="connsiteY20" fmla="*/ 1132649 h 1134377"/>
                <a:gd name="connsiteX21" fmla="*/ 1 w 1127308"/>
                <a:gd name="connsiteY21" fmla="*/ 147147 h 1134377"/>
                <a:gd name="connsiteX22" fmla="*/ 0 w 1127308"/>
                <a:gd name="connsiteY22" fmla="*/ 147142 h 1134377"/>
                <a:gd name="connsiteX23" fmla="*/ 1 w 1127308"/>
                <a:gd name="connsiteY23" fmla="*/ 147137 h 1134377"/>
                <a:gd name="connsiteX24" fmla="*/ 1 w 1127308"/>
                <a:gd name="connsiteY24" fmla="*/ 136344 h 1134377"/>
                <a:gd name="connsiteX25" fmla="*/ 11563 w 1127308"/>
                <a:gd name="connsiteY25" fmla="*/ 89868 h 1134377"/>
                <a:gd name="connsiteX26" fmla="*/ 147142 w 1127308"/>
                <a:gd name="connsiteY26"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147316 h 1134377"/>
                <a:gd name="connsiteX6" fmla="*/ 294249 w 1127308"/>
                <a:gd name="connsiteY6" fmla="*/ 839871 h 1134377"/>
                <a:gd name="connsiteX7" fmla="*/ 975529 w 1127308"/>
                <a:gd name="connsiteY7" fmla="*/ 839871 h 1134377"/>
                <a:gd name="connsiteX8" fmla="*/ 980166 w 1127308"/>
                <a:gd name="connsiteY8" fmla="*/ 838931 h 1134377"/>
                <a:gd name="connsiteX9" fmla="*/ 984804 w 1127308"/>
                <a:gd name="connsiteY9" fmla="*/ 839871 h 1134377"/>
                <a:gd name="connsiteX10" fmla="*/ 996306 w 1127308"/>
                <a:gd name="connsiteY10" fmla="*/ 839871 h 1134377"/>
                <a:gd name="connsiteX11" fmla="*/ 996306 w 1127308"/>
                <a:gd name="connsiteY11" fmla="*/ 842203 h 1134377"/>
                <a:gd name="connsiteX12" fmla="*/ 1037440 w 1127308"/>
                <a:gd name="connsiteY12" fmla="*/ 850540 h 1134377"/>
                <a:gd name="connsiteX13" fmla="*/ 1127308 w 1127308"/>
                <a:gd name="connsiteY13" fmla="*/ 986654 h 1134377"/>
                <a:gd name="connsiteX14" fmla="*/ 1037440 w 1127308"/>
                <a:gd name="connsiteY14" fmla="*/ 1122768 h 1134377"/>
                <a:gd name="connsiteX15" fmla="*/ 996306 w 1127308"/>
                <a:gd name="connsiteY15" fmla="*/ 1131106 h 1134377"/>
                <a:gd name="connsiteX16" fmla="*/ 996306 w 1127308"/>
                <a:gd name="connsiteY16" fmla="*/ 1132649 h 1134377"/>
                <a:gd name="connsiteX17" fmla="*/ 988692 w 1127308"/>
                <a:gd name="connsiteY17" fmla="*/ 1132649 h 1134377"/>
                <a:gd name="connsiteX18" fmla="*/ 980166 w 1127308"/>
                <a:gd name="connsiteY18" fmla="*/ 1134377 h 1134377"/>
                <a:gd name="connsiteX19" fmla="*/ 971641 w 1127308"/>
                <a:gd name="connsiteY19" fmla="*/ 1132649 h 1134377"/>
                <a:gd name="connsiteX20" fmla="*/ 1 w 1127308"/>
                <a:gd name="connsiteY20" fmla="*/ 1132649 h 1134377"/>
                <a:gd name="connsiteX21" fmla="*/ 1 w 1127308"/>
                <a:gd name="connsiteY21" fmla="*/ 147147 h 1134377"/>
                <a:gd name="connsiteX22" fmla="*/ 0 w 1127308"/>
                <a:gd name="connsiteY22" fmla="*/ 147142 h 1134377"/>
                <a:gd name="connsiteX23" fmla="*/ 1 w 1127308"/>
                <a:gd name="connsiteY23" fmla="*/ 147137 h 1134377"/>
                <a:gd name="connsiteX24" fmla="*/ 11563 w 1127308"/>
                <a:gd name="connsiteY24" fmla="*/ 89868 h 1134377"/>
                <a:gd name="connsiteX25" fmla="*/ 147142 w 1127308"/>
                <a:gd name="connsiteY25"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839871 h 1134377"/>
                <a:gd name="connsiteX6" fmla="*/ 975529 w 1127308"/>
                <a:gd name="connsiteY6" fmla="*/ 839871 h 1134377"/>
                <a:gd name="connsiteX7" fmla="*/ 980166 w 1127308"/>
                <a:gd name="connsiteY7" fmla="*/ 838931 h 1134377"/>
                <a:gd name="connsiteX8" fmla="*/ 984804 w 1127308"/>
                <a:gd name="connsiteY8" fmla="*/ 839871 h 1134377"/>
                <a:gd name="connsiteX9" fmla="*/ 996306 w 1127308"/>
                <a:gd name="connsiteY9" fmla="*/ 839871 h 1134377"/>
                <a:gd name="connsiteX10" fmla="*/ 996306 w 1127308"/>
                <a:gd name="connsiteY10" fmla="*/ 842203 h 1134377"/>
                <a:gd name="connsiteX11" fmla="*/ 1037440 w 1127308"/>
                <a:gd name="connsiteY11" fmla="*/ 850540 h 1134377"/>
                <a:gd name="connsiteX12" fmla="*/ 1127308 w 1127308"/>
                <a:gd name="connsiteY12" fmla="*/ 986654 h 1134377"/>
                <a:gd name="connsiteX13" fmla="*/ 1037440 w 1127308"/>
                <a:gd name="connsiteY13" fmla="*/ 1122768 h 1134377"/>
                <a:gd name="connsiteX14" fmla="*/ 996306 w 1127308"/>
                <a:gd name="connsiteY14" fmla="*/ 1131106 h 1134377"/>
                <a:gd name="connsiteX15" fmla="*/ 996306 w 1127308"/>
                <a:gd name="connsiteY15" fmla="*/ 1132649 h 1134377"/>
                <a:gd name="connsiteX16" fmla="*/ 988692 w 1127308"/>
                <a:gd name="connsiteY16" fmla="*/ 1132649 h 1134377"/>
                <a:gd name="connsiteX17" fmla="*/ 980166 w 1127308"/>
                <a:gd name="connsiteY17" fmla="*/ 1134377 h 1134377"/>
                <a:gd name="connsiteX18" fmla="*/ 971641 w 1127308"/>
                <a:gd name="connsiteY18" fmla="*/ 1132649 h 1134377"/>
                <a:gd name="connsiteX19" fmla="*/ 1 w 1127308"/>
                <a:gd name="connsiteY19" fmla="*/ 1132649 h 1134377"/>
                <a:gd name="connsiteX20" fmla="*/ 1 w 1127308"/>
                <a:gd name="connsiteY20" fmla="*/ 147147 h 1134377"/>
                <a:gd name="connsiteX21" fmla="*/ 0 w 1127308"/>
                <a:gd name="connsiteY21" fmla="*/ 147142 h 1134377"/>
                <a:gd name="connsiteX22" fmla="*/ 1 w 1127308"/>
                <a:gd name="connsiteY22" fmla="*/ 147137 h 1134377"/>
                <a:gd name="connsiteX23" fmla="*/ 11563 w 1127308"/>
                <a:gd name="connsiteY23" fmla="*/ 89868 h 1134377"/>
                <a:gd name="connsiteX24" fmla="*/ 147142 w 1127308"/>
                <a:gd name="connsiteY24"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49 w 1127308"/>
                <a:gd name="connsiteY4" fmla="*/ 839871 h 1134377"/>
                <a:gd name="connsiteX5" fmla="*/ 975529 w 1127308"/>
                <a:gd name="connsiteY5" fmla="*/ 839871 h 1134377"/>
                <a:gd name="connsiteX6" fmla="*/ 980166 w 1127308"/>
                <a:gd name="connsiteY6" fmla="*/ 838931 h 1134377"/>
                <a:gd name="connsiteX7" fmla="*/ 984804 w 1127308"/>
                <a:gd name="connsiteY7" fmla="*/ 839871 h 1134377"/>
                <a:gd name="connsiteX8" fmla="*/ 996306 w 1127308"/>
                <a:gd name="connsiteY8" fmla="*/ 839871 h 1134377"/>
                <a:gd name="connsiteX9" fmla="*/ 996306 w 1127308"/>
                <a:gd name="connsiteY9" fmla="*/ 842203 h 1134377"/>
                <a:gd name="connsiteX10" fmla="*/ 1037440 w 1127308"/>
                <a:gd name="connsiteY10" fmla="*/ 850540 h 1134377"/>
                <a:gd name="connsiteX11" fmla="*/ 1127308 w 1127308"/>
                <a:gd name="connsiteY11" fmla="*/ 986654 h 1134377"/>
                <a:gd name="connsiteX12" fmla="*/ 1037440 w 1127308"/>
                <a:gd name="connsiteY12" fmla="*/ 1122768 h 1134377"/>
                <a:gd name="connsiteX13" fmla="*/ 996306 w 1127308"/>
                <a:gd name="connsiteY13" fmla="*/ 1131106 h 1134377"/>
                <a:gd name="connsiteX14" fmla="*/ 996306 w 1127308"/>
                <a:gd name="connsiteY14" fmla="*/ 1132649 h 1134377"/>
                <a:gd name="connsiteX15" fmla="*/ 988692 w 1127308"/>
                <a:gd name="connsiteY15" fmla="*/ 1132649 h 1134377"/>
                <a:gd name="connsiteX16" fmla="*/ 980166 w 1127308"/>
                <a:gd name="connsiteY16" fmla="*/ 1134377 h 1134377"/>
                <a:gd name="connsiteX17" fmla="*/ 971641 w 1127308"/>
                <a:gd name="connsiteY17" fmla="*/ 1132649 h 1134377"/>
                <a:gd name="connsiteX18" fmla="*/ 1 w 1127308"/>
                <a:gd name="connsiteY18" fmla="*/ 1132649 h 1134377"/>
                <a:gd name="connsiteX19" fmla="*/ 1 w 1127308"/>
                <a:gd name="connsiteY19" fmla="*/ 147147 h 1134377"/>
                <a:gd name="connsiteX20" fmla="*/ 0 w 1127308"/>
                <a:gd name="connsiteY20" fmla="*/ 147142 h 1134377"/>
                <a:gd name="connsiteX21" fmla="*/ 1 w 1127308"/>
                <a:gd name="connsiteY21" fmla="*/ 147137 h 1134377"/>
                <a:gd name="connsiteX22" fmla="*/ 11563 w 1127308"/>
                <a:gd name="connsiteY22" fmla="*/ 89868 h 1134377"/>
                <a:gd name="connsiteX23" fmla="*/ 147142 w 1127308"/>
                <a:gd name="connsiteY23"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984804 w 1127308"/>
                <a:gd name="connsiteY6" fmla="*/ 839871 h 1134377"/>
                <a:gd name="connsiteX7" fmla="*/ 996306 w 1127308"/>
                <a:gd name="connsiteY7" fmla="*/ 839871 h 1134377"/>
                <a:gd name="connsiteX8" fmla="*/ 996306 w 1127308"/>
                <a:gd name="connsiteY8" fmla="*/ 842203 h 1134377"/>
                <a:gd name="connsiteX9" fmla="*/ 1037440 w 1127308"/>
                <a:gd name="connsiteY9" fmla="*/ 850540 h 1134377"/>
                <a:gd name="connsiteX10" fmla="*/ 1127308 w 1127308"/>
                <a:gd name="connsiteY10" fmla="*/ 986654 h 1134377"/>
                <a:gd name="connsiteX11" fmla="*/ 1037440 w 1127308"/>
                <a:gd name="connsiteY11" fmla="*/ 1122768 h 1134377"/>
                <a:gd name="connsiteX12" fmla="*/ 996306 w 1127308"/>
                <a:gd name="connsiteY12" fmla="*/ 1131106 h 1134377"/>
                <a:gd name="connsiteX13" fmla="*/ 996306 w 1127308"/>
                <a:gd name="connsiteY13" fmla="*/ 1132649 h 1134377"/>
                <a:gd name="connsiteX14" fmla="*/ 988692 w 1127308"/>
                <a:gd name="connsiteY14" fmla="*/ 1132649 h 1134377"/>
                <a:gd name="connsiteX15" fmla="*/ 980166 w 1127308"/>
                <a:gd name="connsiteY15" fmla="*/ 1134377 h 1134377"/>
                <a:gd name="connsiteX16" fmla="*/ 971641 w 1127308"/>
                <a:gd name="connsiteY16" fmla="*/ 1132649 h 1134377"/>
                <a:gd name="connsiteX17" fmla="*/ 1 w 1127308"/>
                <a:gd name="connsiteY17" fmla="*/ 1132649 h 1134377"/>
                <a:gd name="connsiteX18" fmla="*/ 1 w 1127308"/>
                <a:gd name="connsiteY18" fmla="*/ 147147 h 1134377"/>
                <a:gd name="connsiteX19" fmla="*/ 0 w 1127308"/>
                <a:gd name="connsiteY19" fmla="*/ 147142 h 1134377"/>
                <a:gd name="connsiteX20" fmla="*/ 1 w 1127308"/>
                <a:gd name="connsiteY20" fmla="*/ 147137 h 1134377"/>
                <a:gd name="connsiteX21" fmla="*/ 11563 w 1127308"/>
                <a:gd name="connsiteY21" fmla="*/ 89868 h 1134377"/>
                <a:gd name="connsiteX22" fmla="*/ 147142 w 1127308"/>
                <a:gd name="connsiteY22"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984804 w 1127308"/>
                <a:gd name="connsiteY6" fmla="*/ 839871 h 1134377"/>
                <a:gd name="connsiteX7" fmla="*/ 996306 w 1127308"/>
                <a:gd name="connsiteY7" fmla="*/ 839871 h 1134377"/>
                <a:gd name="connsiteX8" fmla="*/ 1037440 w 1127308"/>
                <a:gd name="connsiteY8" fmla="*/ 850540 h 1134377"/>
                <a:gd name="connsiteX9" fmla="*/ 1127308 w 1127308"/>
                <a:gd name="connsiteY9" fmla="*/ 986654 h 1134377"/>
                <a:gd name="connsiteX10" fmla="*/ 1037440 w 1127308"/>
                <a:gd name="connsiteY10" fmla="*/ 1122768 h 1134377"/>
                <a:gd name="connsiteX11" fmla="*/ 996306 w 1127308"/>
                <a:gd name="connsiteY11" fmla="*/ 1131106 h 1134377"/>
                <a:gd name="connsiteX12" fmla="*/ 996306 w 1127308"/>
                <a:gd name="connsiteY12" fmla="*/ 1132649 h 1134377"/>
                <a:gd name="connsiteX13" fmla="*/ 988692 w 1127308"/>
                <a:gd name="connsiteY13" fmla="*/ 1132649 h 1134377"/>
                <a:gd name="connsiteX14" fmla="*/ 980166 w 1127308"/>
                <a:gd name="connsiteY14" fmla="*/ 1134377 h 1134377"/>
                <a:gd name="connsiteX15" fmla="*/ 971641 w 1127308"/>
                <a:gd name="connsiteY15" fmla="*/ 1132649 h 1134377"/>
                <a:gd name="connsiteX16" fmla="*/ 1 w 1127308"/>
                <a:gd name="connsiteY16" fmla="*/ 1132649 h 1134377"/>
                <a:gd name="connsiteX17" fmla="*/ 1 w 1127308"/>
                <a:gd name="connsiteY17" fmla="*/ 147147 h 1134377"/>
                <a:gd name="connsiteX18" fmla="*/ 0 w 1127308"/>
                <a:gd name="connsiteY18" fmla="*/ 147142 h 1134377"/>
                <a:gd name="connsiteX19" fmla="*/ 1 w 1127308"/>
                <a:gd name="connsiteY19" fmla="*/ 147137 h 1134377"/>
                <a:gd name="connsiteX20" fmla="*/ 11563 w 1127308"/>
                <a:gd name="connsiteY20" fmla="*/ 89868 h 1134377"/>
                <a:gd name="connsiteX21" fmla="*/ 147142 w 1127308"/>
                <a:gd name="connsiteY21"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984804 w 1127308"/>
                <a:gd name="connsiteY6" fmla="*/ 839871 h 1134377"/>
                <a:gd name="connsiteX7" fmla="*/ 1037440 w 1127308"/>
                <a:gd name="connsiteY7" fmla="*/ 850540 h 1134377"/>
                <a:gd name="connsiteX8" fmla="*/ 1127308 w 1127308"/>
                <a:gd name="connsiteY8" fmla="*/ 986654 h 1134377"/>
                <a:gd name="connsiteX9" fmla="*/ 1037440 w 1127308"/>
                <a:gd name="connsiteY9" fmla="*/ 1122768 h 1134377"/>
                <a:gd name="connsiteX10" fmla="*/ 996306 w 1127308"/>
                <a:gd name="connsiteY10" fmla="*/ 1131106 h 1134377"/>
                <a:gd name="connsiteX11" fmla="*/ 996306 w 1127308"/>
                <a:gd name="connsiteY11" fmla="*/ 1132649 h 1134377"/>
                <a:gd name="connsiteX12" fmla="*/ 988692 w 1127308"/>
                <a:gd name="connsiteY12" fmla="*/ 1132649 h 1134377"/>
                <a:gd name="connsiteX13" fmla="*/ 980166 w 1127308"/>
                <a:gd name="connsiteY13" fmla="*/ 1134377 h 1134377"/>
                <a:gd name="connsiteX14" fmla="*/ 971641 w 1127308"/>
                <a:gd name="connsiteY14" fmla="*/ 1132649 h 1134377"/>
                <a:gd name="connsiteX15" fmla="*/ 1 w 1127308"/>
                <a:gd name="connsiteY15" fmla="*/ 1132649 h 1134377"/>
                <a:gd name="connsiteX16" fmla="*/ 1 w 1127308"/>
                <a:gd name="connsiteY16" fmla="*/ 147147 h 1134377"/>
                <a:gd name="connsiteX17" fmla="*/ 0 w 1127308"/>
                <a:gd name="connsiteY17" fmla="*/ 147142 h 1134377"/>
                <a:gd name="connsiteX18" fmla="*/ 1 w 1127308"/>
                <a:gd name="connsiteY18" fmla="*/ 147137 h 1134377"/>
                <a:gd name="connsiteX19" fmla="*/ 11563 w 1127308"/>
                <a:gd name="connsiteY19" fmla="*/ 89868 h 1134377"/>
                <a:gd name="connsiteX20" fmla="*/ 147142 w 1127308"/>
                <a:gd name="connsiteY20"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1037440 w 1127308"/>
                <a:gd name="connsiteY6" fmla="*/ 850540 h 1134377"/>
                <a:gd name="connsiteX7" fmla="*/ 1127308 w 1127308"/>
                <a:gd name="connsiteY7" fmla="*/ 986654 h 1134377"/>
                <a:gd name="connsiteX8" fmla="*/ 1037440 w 1127308"/>
                <a:gd name="connsiteY8" fmla="*/ 1122768 h 1134377"/>
                <a:gd name="connsiteX9" fmla="*/ 996306 w 1127308"/>
                <a:gd name="connsiteY9" fmla="*/ 1131106 h 1134377"/>
                <a:gd name="connsiteX10" fmla="*/ 996306 w 1127308"/>
                <a:gd name="connsiteY10" fmla="*/ 1132649 h 1134377"/>
                <a:gd name="connsiteX11" fmla="*/ 988692 w 1127308"/>
                <a:gd name="connsiteY11" fmla="*/ 1132649 h 1134377"/>
                <a:gd name="connsiteX12" fmla="*/ 980166 w 1127308"/>
                <a:gd name="connsiteY12" fmla="*/ 1134377 h 1134377"/>
                <a:gd name="connsiteX13" fmla="*/ 971641 w 1127308"/>
                <a:gd name="connsiteY13" fmla="*/ 1132649 h 1134377"/>
                <a:gd name="connsiteX14" fmla="*/ 1 w 1127308"/>
                <a:gd name="connsiteY14" fmla="*/ 1132649 h 1134377"/>
                <a:gd name="connsiteX15" fmla="*/ 1 w 1127308"/>
                <a:gd name="connsiteY15" fmla="*/ 147147 h 1134377"/>
                <a:gd name="connsiteX16" fmla="*/ 0 w 1127308"/>
                <a:gd name="connsiteY16" fmla="*/ 147142 h 1134377"/>
                <a:gd name="connsiteX17" fmla="*/ 1 w 1127308"/>
                <a:gd name="connsiteY17" fmla="*/ 147137 h 1134377"/>
                <a:gd name="connsiteX18" fmla="*/ 11563 w 1127308"/>
                <a:gd name="connsiteY18" fmla="*/ 89868 h 1134377"/>
                <a:gd name="connsiteX19" fmla="*/ 147142 w 1127308"/>
                <a:gd name="connsiteY19"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96306 w 1127308"/>
                <a:gd name="connsiteY9" fmla="*/ 1132649 h 1134377"/>
                <a:gd name="connsiteX10" fmla="*/ 988692 w 1127308"/>
                <a:gd name="connsiteY10" fmla="*/ 1132649 h 1134377"/>
                <a:gd name="connsiteX11" fmla="*/ 980166 w 1127308"/>
                <a:gd name="connsiteY11" fmla="*/ 1134377 h 1134377"/>
                <a:gd name="connsiteX12" fmla="*/ 971641 w 1127308"/>
                <a:gd name="connsiteY12" fmla="*/ 1132649 h 1134377"/>
                <a:gd name="connsiteX13" fmla="*/ 1 w 1127308"/>
                <a:gd name="connsiteY13" fmla="*/ 1132649 h 1134377"/>
                <a:gd name="connsiteX14" fmla="*/ 1 w 1127308"/>
                <a:gd name="connsiteY14" fmla="*/ 147147 h 1134377"/>
                <a:gd name="connsiteX15" fmla="*/ 0 w 1127308"/>
                <a:gd name="connsiteY15" fmla="*/ 147142 h 1134377"/>
                <a:gd name="connsiteX16" fmla="*/ 1 w 1127308"/>
                <a:gd name="connsiteY16" fmla="*/ 147137 h 1134377"/>
                <a:gd name="connsiteX17" fmla="*/ 11563 w 1127308"/>
                <a:gd name="connsiteY17" fmla="*/ 89868 h 1134377"/>
                <a:gd name="connsiteX18" fmla="*/ 147142 w 1127308"/>
                <a:gd name="connsiteY18"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96306 w 1127308"/>
                <a:gd name="connsiteY9" fmla="*/ 1132649 h 1134377"/>
                <a:gd name="connsiteX10" fmla="*/ 980166 w 1127308"/>
                <a:gd name="connsiteY10" fmla="*/ 1134377 h 1134377"/>
                <a:gd name="connsiteX11" fmla="*/ 971641 w 1127308"/>
                <a:gd name="connsiteY11" fmla="*/ 1132649 h 1134377"/>
                <a:gd name="connsiteX12" fmla="*/ 1 w 1127308"/>
                <a:gd name="connsiteY12" fmla="*/ 1132649 h 1134377"/>
                <a:gd name="connsiteX13" fmla="*/ 1 w 1127308"/>
                <a:gd name="connsiteY13" fmla="*/ 147147 h 1134377"/>
                <a:gd name="connsiteX14" fmla="*/ 0 w 1127308"/>
                <a:gd name="connsiteY14" fmla="*/ 147142 h 1134377"/>
                <a:gd name="connsiteX15" fmla="*/ 1 w 1127308"/>
                <a:gd name="connsiteY15" fmla="*/ 147137 h 1134377"/>
                <a:gd name="connsiteX16" fmla="*/ 11563 w 1127308"/>
                <a:gd name="connsiteY16" fmla="*/ 89868 h 1134377"/>
                <a:gd name="connsiteX17" fmla="*/ 147142 w 1127308"/>
                <a:gd name="connsiteY17"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96306 w 1127308"/>
                <a:gd name="connsiteY9" fmla="*/ 1132649 h 1134377"/>
                <a:gd name="connsiteX10" fmla="*/ 980166 w 1127308"/>
                <a:gd name="connsiteY10" fmla="*/ 1134377 h 1134377"/>
                <a:gd name="connsiteX11" fmla="*/ 1 w 1127308"/>
                <a:gd name="connsiteY11" fmla="*/ 1132649 h 1134377"/>
                <a:gd name="connsiteX12" fmla="*/ 1 w 1127308"/>
                <a:gd name="connsiteY12" fmla="*/ 147147 h 1134377"/>
                <a:gd name="connsiteX13" fmla="*/ 0 w 1127308"/>
                <a:gd name="connsiteY13" fmla="*/ 147142 h 1134377"/>
                <a:gd name="connsiteX14" fmla="*/ 1 w 1127308"/>
                <a:gd name="connsiteY14" fmla="*/ 147137 h 1134377"/>
                <a:gd name="connsiteX15" fmla="*/ 11563 w 1127308"/>
                <a:gd name="connsiteY15" fmla="*/ 89868 h 1134377"/>
                <a:gd name="connsiteX16" fmla="*/ 147142 w 1127308"/>
                <a:gd name="connsiteY16"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80166 w 1127308"/>
                <a:gd name="connsiteY9" fmla="*/ 1134377 h 1134377"/>
                <a:gd name="connsiteX10" fmla="*/ 1 w 1127308"/>
                <a:gd name="connsiteY10" fmla="*/ 1132649 h 1134377"/>
                <a:gd name="connsiteX11" fmla="*/ 1 w 1127308"/>
                <a:gd name="connsiteY11" fmla="*/ 147147 h 1134377"/>
                <a:gd name="connsiteX12" fmla="*/ 0 w 1127308"/>
                <a:gd name="connsiteY12" fmla="*/ 147142 h 1134377"/>
                <a:gd name="connsiteX13" fmla="*/ 1 w 1127308"/>
                <a:gd name="connsiteY13" fmla="*/ 147137 h 1134377"/>
                <a:gd name="connsiteX14" fmla="*/ 11563 w 1127308"/>
                <a:gd name="connsiteY14" fmla="*/ 89868 h 1134377"/>
                <a:gd name="connsiteX15" fmla="*/ 147142 w 1127308"/>
                <a:gd name="connsiteY15" fmla="*/ 0 h 1134377"/>
                <a:gd name="connsiteX0" fmla="*/ 147142 w 1127308"/>
                <a:gd name="connsiteY0" fmla="*/ 0 h 1132649"/>
                <a:gd name="connsiteX1" fmla="*/ 282721 w 1127308"/>
                <a:gd name="connsiteY1" fmla="*/ 89868 h 1132649"/>
                <a:gd name="connsiteX2" fmla="*/ 292104 w 1127308"/>
                <a:gd name="connsiteY2" fmla="*/ 136344 h 1132649"/>
                <a:gd name="connsiteX3" fmla="*/ 294249 w 1127308"/>
                <a:gd name="connsiteY3" fmla="*/ 839871 h 1132649"/>
                <a:gd name="connsiteX4" fmla="*/ 975529 w 1127308"/>
                <a:gd name="connsiteY4" fmla="*/ 839871 h 1132649"/>
                <a:gd name="connsiteX5" fmla="*/ 1037440 w 1127308"/>
                <a:gd name="connsiteY5" fmla="*/ 850540 h 1132649"/>
                <a:gd name="connsiteX6" fmla="*/ 1127308 w 1127308"/>
                <a:gd name="connsiteY6" fmla="*/ 986654 h 1132649"/>
                <a:gd name="connsiteX7" fmla="*/ 1037440 w 1127308"/>
                <a:gd name="connsiteY7" fmla="*/ 1122768 h 1132649"/>
                <a:gd name="connsiteX8" fmla="*/ 996306 w 1127308"/>
                <a:gd name="connsiteY8" fmla="*/ 1131106 h 1132649"/>
                <a:gd name="connsiteX9" fmla="*/ 1 w 1127308"/>
                <a:gd name="connsiteY9" fmla="*/ 1132649 h 1132649"/>
                <a:gd name="connsiteX10" fmla="*/ 1 w 1127308"/>
                <a:gd name="connsiteY10" fmla="*/ 147147 h 1132649"/>
                <a:gd name="connsiteX11" fmla="*/ 0 w 1127308"/>
                <a:gd name="connsiteY11" fmla="*/ 147142 h 1132649"/>
                <a:gd name="connsiteX12" fmla="*/ 1 w 1127308"/>
                <a:gd name="connsiteY12" fmla="*/ 147137 h 1132649"/>
                <a:gd name="connsiteX13" fmla="*/ 11563 w 1127308"/>
                <a:gd name="connsiteY13" fmla="*/ 89868 h 1132649"/>
                <a:gd name="connsiteX14" fmla="*/ 147142 w 1127308"/>
                <a:gd name="connsiteY14" fmla="*/ 0 h 11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7308" h="1132649">
                  <a:moveTo>
                    <a:pt x="147142" y="0"/>
                  </a:moveTo>
                  <a:cubicBezTo>
                    <a:pt x="208090" y="0"/>
                    <a:pt x="260384" y="37057"/>
                    <a:pt x="282721" y="89868"/>
                  </a:cubicBezTo>
                  <a:lnTo>
                    <a:pt x="292104" y="136344"/>
                  </a:lnTo>
                  <a:lnTo>
                    <a:pt x="294249" y="839871"/>
                  </a:lnTo>
                  <a:lnTo>
                    <a:pt x="975529" y="839871"/>
                  </a:lnTo>
                  <a:lnTo>
                    <a:pt x="1037440" y="850540"/>
                  </a:lnTo>
                  <a:cubicBezTo>
                    <a:pt x="1090252" y="872966"/>
                    <a:pt x="1127308" y="925465"/>
                    <a:pt x="1127308" y="986654"/>
                  </a:cubicBezTo>
                  <a:cubicBezTo>
                    <a:pt x="1127308" y="1047843"/>
                    <a:pt x="1090252" y="1100343"/>
                    <a:pt x="1037440" y="1122768"/>
                  </a:cubicBezTo>
                  <a:lnTo>
                    <a:pt x="996306" y="1131106"/>
                  </a:lnTo>
                  <a:lnTo>
                    <a:pt x="1" y="1132649"/>
                  </a:lnTo>
                  <a:lnTo>
                    <a:pt x="1" y="147147"/>
                  </a:lnTo>
                  <a:cubicBezTo>
                    <a:pt x="1" y="147145"/>
                    <a:pt x="0" y="147144"/>
                    <a:pt x="0" y="147142"/>
                  </a:cubicBezTo>
                  <a:cubicBezTo>
                    <a:pt x="0" y="147140"/>
                    <a:pt x="1" y="147139"/>
                    <a:pt x="1" y="147137"/>
                  </a:cubicBezTo>
                  <a:lnTo>
                    <a:pt x="11563" y="89868"/>
                  </a:lnTo>
                  <a:cubicBezTo>
                    <a:pt x="33901" y="37057"/>
                    <a:pt x="86194" y="0"/>
                    <a:pt x="147142" y="0"/>
                  </a:cubicBezTo>
                  <a:close/>
                </a:path>
              </a:pathLst>
            </a:custGeom>
            <a:solidFill>
              <a:srgbClr val="8F7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8946202" flipH="1">
              <a:off x="11311446" y="5990198"/>
              <a:ext cx="282529" cy="302760"/>
            </a:xfrm>
            <a:custGeom>
              <a:avLst/>
              <a:gdLst>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36344 h 1134377"/>
                <a:gd name="connsiteX4" fmla="*/ 294249 w 1127308"/>
                <a:gd name="connsiteY4" fmla="*/ 146969 h 1134377"/>
                <a:gd name="connsiteX5" fmla="*/ 294284 w 1127308"/>
                <a:gd name="connsiteY5" fmla="*/ 147142 h 1134377"/>
                <a:gd name="connsiteX6" fmla="*/ 294249 w 1127308"/>
                <a:gd name="connsiteY6" fmla="*/ 147316 h 1134377"/>
                <a:gd name="connsiteX7" fmla="*/ 294249 w 1127308"/>
                <a:gd name="connsiteY7" fmla="*/ 839871 h 1134377"/>
                <a:gd name="connsiteX8" fmla="*/ 975529 w 1127308"/>
                <a:gd name="connsiteY8" fmla="*/ 839871 h 1134377"/>
                <a:gd name="connsiteX9" fmla="*/ 980166 w 1127308"/>
                <a:gd name="connsiteY9" fmla="*/ 838931 h 1134377"/>
                <a:gd name="connsiteX10" fmla="*/ 984804 w 1127308"/>
                <a:gd name="connsiteY10" fmla="*/ 839871 h 1134377"/>
                <a:gd name="connsiteX11" fmla="*/ 996306 w 1127308"/>
                <a:gd name="connsiteY11" fmla="*/ 839871 h 1134377"/>
                <a:gd name="connsiteX12" fmla="*/ 996306 w 1127308"/>
                <a:gd name="connsiteY12" fmla="*/ 842203 h 1134377"/>
                <a:gd name="connsiteX13" fmla="*/ 1037440 w 1127308"/>
                <a:gd name="connsiteY13" fmla="*/ 850540 h 1134377"/>
                <a:gd name="connsiteX14" fmla="*/ 1127308 w 1127308"/>
                <a:gd name="connsiteY14" fmla="*/ 986654 h 1134377"/>
                <a:gd name="connsiteX15" fmla="*/ 1037440 w 1127308"/>
                <a:gd name="connsiteY15" fmla="*/ 1122768 h 1134377"/>
                <a:gd name="connsiteX16" fmla="*/ 996306 w 1127308"/>
                <a:gd name="connsiteY16" fmla="*/ 1131106 h 1134377"/>
                <a:gd name="connsiteX17" fmla="*/ 996306 w 1127308"/>
                <a:gd name="connsiteY17" fmla="*/ 1132649 h 1134377"/>
                <a:gd name="connsiteX18" fmla="*/ 988692 w 1127308"/>
                <a:gd name="connsiteY18" fmla="*/ 1132649 h 1134377"/>
                <a:gd name="connsiteX19" fmla="*/ 980166 w 1127308"/>
                <a:gd name="connsiteY19" fmla="*/ 1134377 h 1134377"/>
                <a:gd name="connsiteX20" fmla="*/ 971641 w 1127308"/>
                <a:gd name="connsiteY20" fmla="*/ 1132649 h 1134377"/>
                <a:gd name="connsiteX21" fmla="*/ 1 w 1127308"/>
                <a:gd name="connsiteY21" fmla="*/ 1132649 h 1134377"/>
                <a:gd name="connsiteX22" fmla="*/ 1 w 1127308"/>
                <a:gd name="connsiteY22" fmla="*/ 147147 h 1134377"/>
                <a:gd name="connsiteX23" fmla="*/ 0 w 1127308"/>
                <a:gd name="connsiteY23" fmla="*/ 147142 h 1134377"/>
                <a:gd name="connsiteX24" fmla="*/ 1 w 1127308"/>
                <a:gd name="connsiteY24" fmla="*/ 147137 h 1134377"/>
                <a:gd name="connsiteX25" fmla="*/ 1 w 1127308"/>
                <a:gd name="connsiteY25" fmla="*/ 136344 h 1134377"/>
                <a:gd name="connsiteX26" fmla="*/ 2180 w 1127308"/>
                <a:gd name="connsiteY26" fmla="*/ 136344 h 1134377"/>
                <a:gd name="connsiteX27" fmla="*/ 11563 w 1127308"/>
                <a:gd name="connsiteY27" fmla="*/ 89868 h 1134377"/>
                <a:gd name="connsiteX28" fmla="*/ 147142 w 1127308"/>
                <a:gd name="connsiteY28"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147316 h 1134377"/>
                <a:gd name="connsiteX6" fmla="*/ 294249 w 1127308"/>
                <a:gd name="connsiteY6" fmla="*/ 839871 h 1134377"/>
                <a:gd name="connsiteX7" fmla="*/ 975529 w 1127308"/>
                <a:gd name="connsiteY7" fmla="*/ 839871 h 1134377"/>
                <a:gd name="connsiteX8" fmla="*/ 980166 w 1127308"/>
                <a:gd name="connsiteY8" fmla="*/ 838931 h 1134377"/>
                <a:gd name="connsiteX9" fmla="*/ 984804 w 1127308"/>
                <a:gd name="connsiteY9" fmla="*/ 839871 h 1134377"/>
                <a:gd name="connsiteX10" fmla="*/ 996306 w 1127308"/>
                <a:gd name="connsiteY10" fmla="*/ 839871 h 1134377"/>
                <a:gd name="connsiteX11" fmla="*/ 996306 w 1127308"/>
                <a:gd name="connsiteY11" fmla="*/ 842203 h 1134377"/>
                <a:gd name="connsiteX12" fmla="*/ 1037440 w 1127308"/>
                <a:gd name="connsiteY12" fmla="*/ 850540 h 1134377"/>
                <a:gd name="connsiteX13" fmla="*/ 1127308 w 1127308"/>
                <a:gd name="connsiteY13" fmla="*/ 986654 h 1134377"/>
                <a:gd name="connsiteX14" fmla="*/ 1037440 w 1127308"/>
                <a:gd name="connsiteY14" fmla="*/ 1122768 h 1134377"/>
                <a:gd name="connsiteX15" fmla="*/ 996306 w 1127308"/>
                <a:gd name="connsiteY15" fmla="*/ 1131106 h 1134377"/>
                <a:gd name="connsiteX16" fmla="*/ 996306 w 1127308"/>
                <a:gd name="connsiteY16" fmla="*/ 1132649 h 1134377"/>
                <a:gd name="connsiteX17" fmla="*/ 988692 w 1127308"/>
                <a:gd name="connsiteY17" fmla="*/ 1132649 h 1134377"/>
                <a:gd name="connsiteX18" fmla="*/ 980166 w 1127308"/>
                <a:gd name="connsiteY18" fmla="*/ 1134377 h 1134377"/>
                <a:gd name="connsiteX19" fmla="*/ 971641 w 1127308"/>
                <a:gd name="connsiteY19" fmla="*/ 1132649 h 1134377"/>
                <a:gd name="connsiteX20" fmla="*/ 1 w 1127308"/>
                <a:gd name="connsiteY20" fmla="*/ 1132649 h 1134377"/>
                <a:gd name="connsiteX21" fmla="*/ 1 w 1127308"/>
                <a:gd name="connsiteY21" fmla="*/ 147147 h 1134377"/>
                <a:gd name="connsiteX22" fmla="*/ 0 w 1127308"/>
                <a:gd name="connsiteY22" fmla="*/ 147142 h 1134377"/>
                <a:gd name="connsiteX23" fmla="*/ 1 w 1127308"/>
                <a:gd name="connsiteY23" fmla="*/ 147137 h 1134377"/>
                <a:gd name="connsiteX24" fmla="*/ 1 w 1127308"/>
                <a:gd name="connsiteY24" fmla="*/ 136344 h 1134377"/>
                <a:gd name="connsiteX25" fmla="*/ 2180 w 1127308"/>
                <a:gd name="connsiteY25" fmla="*/ 136344 h 1134377"/>
                <a:gd name="connsiteX26" fmla="*/ 11563 w 1127308"/>
                <a:gd name="connsiteY26" fmla="*/ 89868 h 1134377"/>
                <a:gd name="connsiteX27" fmla="*/ 147142 w 1127308"/>
                <a:gd name="connsiteY27"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147316 h 1134377"/>
                <a:gd name="connsiteX6" fmla="*/ 294249 w 1127308"/>
                <a:gd name="connsiteY6" fmla="*/ 839871 h 1134377"/>
                <a:gd name="connsiteX7" fmla="*/ 975529 w 1127308"/>
                <a:gd name="connsiteY7" fmla="*/ 839871 h 1134377"/>
                <a:gd name="connsiteX8" fmla="*/ 980166 w 1127308"/>
                <a:gd name="connsiteY8" fmla="*/ 838931 h 1134377"/>
                <a:gd name="connsiteX9" fmla="*/ 984804 w 1127308"/>
                <a:gd name="connsiteY9" fmla="*/ 839871 h 1134377"/>
                <a:gd name="connsiteX10" fmla="*/ 996306 w 1127308"/>
                <a:gd name="connsiteY10" fmla="*/ 839871 h 1134377"/>
                <a:gd name="connsiteX11" fmla="*/ 996306 w 1127308"/>
                <a:gd name="connsiteY11" fmla="*/ 842203 h 1134377"/>
                <a:gd name="connsiteX12" fmla="*/ 1037440 w 1127308"/>
                <a:gd name="connsiteY12" fmla="*/ 850540 h 1134377"/>
                <a:gd name="connsiteX13" fmla="*/ 1127308 w 1127308"/>
                <a:gd name="connsiteY13" fmla="*/ 986654 h 1134377"/>
                <a:gd name="connsiteX14" fmla="*/ 1037440 w 1127308"/>
                <a:gd name="connsiteY14" fmla="*/ 1122768 h 1134377"/>
                <a:gd name="connsiteX15" fmla="*/ 996306 w 1127308"/>
                <a:gd name="connsiteY15" fmla="*/ 1131106 h 1134377"/>
                <a:gd name="connsiteX16" fmla="*/ 996306 w 1127308"/>
                <a:gd name="connsiteY16" fmla="*/ 1132649 h 1134377"/>
                <a:gd name="connsiteX17" fmla="*/ 988692 w 1127308"/>
                <a:gd name="connsiteY17" fmla="*/ 1132649 h 1134377"/>
                <a:gd name="connsiteX18" fmla="*/ 980166 w 1127308"/>
                <a:gd name="connsiteY18" fmla="*/ 1134377 h 1134377"/>
                <a:gd name="connsiteX19" fmla="*/ 971641 w 1127308"/>
                <a:gd name="connsiteY19" fmla="*/ 1132649 h 1134377"/>
                <a:gd name="connsiteX20" fmla="*/ 1 w 1127308"/>
                <a:gd name="connsiteY20" fmla="*/ 1132649 h 1134377"/>
                <a:gd name="connsiteX21" fmla="*/ 1 w 1127308"/>
                <a:gd name="connsiteY21" fmla="*/ 147147 h 1134377"/>
                <a:gd name="connsiteX22" fmla="*/ 0 w 1127308"/>
                <a:gd name="connsiteY22" fmla="*/ 147142 h 1134377"/>
                <a:gd name="connsiteX23" fmla="*/ 1 w 1127308"/>
                <a:gd name="connsiteY23" fmla="*/ 147137 h 1134377"/>
                <a:gd name="connsiteX24" fmla="*/ 1 w 1127308"/>
                <a:gd name="connsiteY24" fmla="*/ 136344 h 1134377"/>
                <a:gd name="connsiteX25" fmla="*/ 11563 w 1127308"/>
                <a:gd name="connsiteY25" fmla="*/ 89868 h 1134377"/>
                <a:gd name="connsiteX26" fmla="*/ 147142 w 1127308"/>
                <a:gd name="connsiteY26"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147316 h 1134377"/>
                <a:gd name="connsiteX6" fmla="*/ 294249 w 1127308"/>
                <a:gd name="connsiteY6" fmla="*/ 839871 h 1134377"/>
                <a:gd name="connsiteX7" fmla="*/ 975529 w 1127308"/>
                <a:gd name="connsiteY7" fmla="*/ 839871 h 1134377"/>
                <a:gd name="connsiteX8" fmla="*/ 980166 w 1127308"/>
                <a:gd name="connsiteY8" fmla="*/ 838931 h 1134377"/>
                <a:gd name="connsiteX9" fmla="*/ 984804 w 1127308"/>
                <a:gd name="connsiteY9" fmla="*/ 839871 h 1134377"/>
                <a:gd name="connsiteX10" fmla="*/ 996306 w 1127308"/>
                <a:gd name="connsiteY10" fmla="*/ 839871 h 1134377"/>
                <a:gd name="connsiteX11" fmla="*/ 996306 w 1127308"/>
                <a:gd name="connsiteY11" fmla="*/ 842203 h 1134377"/>
                <a:gd name="connsiteX12" fmla="*/ 1037440 w 1127308"/>
                <a:gd name="connsiteY12" fmla="*/ 850540 h 1134377"/>
                <a:gd name="connsiteX13" fmla="*/ 1127308 w 1127308"/>
                <a:gd name="connsiteY13" fmla="*/ 986654 h 1134377"/>
                <a:gd name="connsiteX14" fmla="*/ 1037440 w 1127308"/>
                <a:gd name="connsiteY14" fmla="*/ 1122768 h 1134377"/>
                <a:gd name="connsiteX15" fmla="*/ 996306 w 1127308"/>
                <a:gd name="connsiteY15" fmla="*/ 1131106 h 1134377"/>
                <a:gd name="connsiteX16" fmla="*/ 996306 w 1127308"/>
                <a:gd name="connsiteY16" fmla="*/ 1132649 h 1134377"/>
                <a:gd name="connsiteX17" fmla="*/ 988692 w 1127308"/>
                <a:gd name="connsiteY17" fmla="*/ 1132649 h 1134377"/>
                <a:gd name="connsiteX18" fmla="*/ 980166 w 1127308"/>
                <a:gd name="connsiteY18" fmla="*/ 1134377 h 1134377"/>
                <a:gd name="connsiteX19" fmla="*/ 971641 w 1127308"/>
                <a:gd name="connsiteY19" fmla="*/ 1132649 h 1134377"/>
                <a:gd name="connsiteX20" fmla="*/ 1 w 1127308"/>
                <a:gd name="connsiteY20" fmla="*/ 1132649 h 1134377"/>
                <a:gd name="connsiteX21" fmla="*/ 1 w 1127308"/>
                <a:gd name="connsiteY21" fmla="*/ 147147 h 1134377"/>
                <a:gd name="connsiteX22" fmla="*/ 0 w 1127308"/>
                <a:gd name="connsiteY22" fmla="*/ 147142 h 1134377"/>
                <a:gd name="connsiteX23" fmla="*/ 1 w 1127308"/>
                <a:gd name="connsiteY23" fmla="*/ 147137 h 1134377"/>
                <a:gd name="connsiteX24" fmla="*/ 11563 w 1127308"/>
                <a:gd name="connsiteY24" fmla="*/ 89868 h 1134377"/>
                <a:gd name="connsiteX25" fmla="*/ 147142 w 1127308"/>
                <a:gd name="connsiteY25"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839871 h 1134377"/>
                <a:gd name="connsiteX6" fmla="*/ 975529 w 1127308"/>
                <a:gd name="connsiteY6" fmla="*/ 839871 h 1134377"/>
                <a:gd name="connsiteX7" fmla="*/ 980166 w 1127308"/>
                <a:gd name="connsiteY7" fmla="*/ 838931 h 1134377"/>
                <a:gd name="connsiteX8" fmla="*/ 984804 w 1127308"/>
                <a:gd name="connsiteY8" fmla="*/ 839871 h 1134377"/>
                <a:gd name="connsiteX9" fmla="*/ 996306 w 1127308"/>
                <a:gd name="connsiteY9" fmla="*/ 839871 h 1134377"/>
                <a:gd name="connsiteX10" fmla="*/ 996306 w 1127308"/>
                <a:gd name="connsiteY10" fmla="*/ 842203 h 1134377"/>
                <a:gd name="connsiteX11" fmla="*/ 1037440 w 1127308"/>
                <a:gd name="connsiteY11" fmla="*/ 850540 h 1134377"/>
                <a:gd name="connsiteX12" fmla="*/ 1127308 w 1127308"/>
                <a:gd name="connsiteY12" fmla="*/ 986654 h 1134377"/>
                <a:gd name="connsiteX13" fmla="*/ 1037440 w 1127308"/>
                <a:gd name="connsiteY13" fmla="*/ 1122768 h 1134377"/>
                <a:gd name="connsiteX14" fmla="*/ 996306 w 1127308"/>
                <a:gd name="connsiteY14" fmla="*/ 1131106 h 1134377"/>
                <a:gd name="connsiteX15" fmla="*/ 996306 w 1127308"/>
                <a:gd name="connsiteY15" fmla="*/ 1132649 h 1134377"/>
                <a:gd name="connsiteX16" fmla="*/ 988692 w 1127308"/>
                <a:gd name="connsiteY16" fmla="*/ 1132649 h 1134377"/>
                <a:gd name="connsiteX17" fmla="*/ 980166 w 1127308"/>
                <a:gd name="connsiteY17" fmla="*/ 1134377 h 1134377"/>
                <a:gd name="connsiteX18" fmla="*/ 971641 w 1127308"/>
                <a:gd name="connsiteY18" fmla="*/ 1132649 h 1134377"/>
                <a:gd name="connsiteX19" fmla="*/ 1 w 1127308"/>
                <a:gd name="connsiteY19" fmla="*/ 1132649 h 1134377"/>
                <a:gd name="connsiteX20" fmla="*/ 1 w 1127308"/>
                <a:gd name="connsiteY20" fmla="*/ 147147 h 1134377"/>
                <a:gd name="connsiteX21" fmla="*/ 0 w 1127308"/>
                <a:gd name="connsiteY21" fmla="*/ 147142 h 1134377"/>
                <a:gd name="connsiteX22" fmla="*/ 1 w 1127308"/>
                <a:gd name="connsiteY22" fmla="*/ 147137 h 1134377"/>
                <a:gd name="connsiteX23" fmla="*/ 11563 w 1127308"/>
                <a:gd name="connsiteY23" fmla="*/ 89868 h 1134377"/>
                <a:gd name="connsiteX24" fmla="*/ 147142 w 1127308"/>
                <a:gd name="connsiteY24"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49 w 1127308"/>
                <a:gd name="connsiteY4" fmla="*/ 839871 h 1134377"/>
                <a:gd name="connsiteX5" fmla="*/ 975529 w 1127308"/>
                <a:gd name="connsiteY5" fmla="*/ 839871 h 1134377"/>
                <a:gd name="connsiteX6" fmla="*/ 980166 w 1127308"/>
                <a:gd name="connsiteY6" fmla="*/ 838931 h 1134377"/>
                <a:gd name="connsiteX7" fmla="*/ 984804 w 1127308"/>
                <a:gd name="connsiteY7" fmla="*/ 839871 h 1134377"/>
                <a:gd name="connsiteX8" fmla="*/ 996306 w 1127308"/>
                <a:gd name="connsiteY8" fmla="*/ 839871 h 1134377"/>
                <a:gd name="connsiteX9" fmla="*/ 996306 w 1127308"/>
                <a:gd name="connsiteY9" fmla="*/ 842203 h 1134377"/>
                <a:gd name="connsiteX10" fmla="*/ 1037440 w 1127308"/>
                <a:gd name="connsiteY10" fmla="*/ 850540 h 1134377"/>
                <a:gd name="connsiteX11" fmla="*/ 1127308 w 1127308"/>
                <a:gd name="connsiteY11" fmla="*/ 986654 h 1134377"/>
                <a:gd name="connsiteX12" fmla="*/ 1037440 w 1127308"/>
                <a:gd name="connsiteY12" fmla="*/ 1122768 h 1134377"/>
                <a:gd name="connsiteX13" fmla="*/ 996306 w 1127308"/>
                <a:gd name="connsiteY13" fmla="*/ 1131106 h 1134377"/>
                <a:gd name="connsiteX14" fmla="*/ 996306 w 1127308"/>
                <a:gd name="connsiteY14" fmla="*/ 1132649 h 1134377"/>
                <a:gd name="connsiteX15" fmla="*/ 988692 w 1127308"/>
                <a:gd name="connsiteY15" fmla="*/ 1132649 h 1134377"/>
                <a:gd name="connsiteX16" fmla="*/ 980166 w 1127308"/>
                <a:gd name="connsiteY16" fmla="*/ 1134377 h 1134377"/>
                <a:gd name="connsiteX17" fmla="*/ 971641 w 1127308"/>
                <a:gd name="connsiteY17" fmla="*/ 1132649 h 1134377"/>
                <a:gd name="connsiteX18" fmla="*/ 1 w 1127308"/>
                <a:gd name="connsiteY18" fmla="*/ 1132649 h 1134377"/>
                <a:gd name="connsiteX19" fmla="*/ 1 w 1127308"/>
                <a:gd name="connsiteY19" fmla="*/ 147147 h 1134377"/>
                <a:gd name="connsiteX20" fmla="*/ 0 w 1127308"/>
                <a:gd name="connsiteY20" fmla="*/ 147142 h 1134377"/>
                <a:gd name="connsiteX21" fmla="*/ 1 w 1127308"/>
                <a:gd name="connsiteY21" fmla="*/ 147137 h 1134377"/>
                <a:gd name="connsiteX22" fmla="*/ 11563 w 1127308"/>
                <a:gd name="connsiteY22" fmla="*/ 89868 h 1134377"/>
                <a:gd name="connsiteX23" fmla="*/ 147142 w 1127308"/>
                <a:gd name="connsiteY23"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984804 w 1127308"/>
                <a:gd name="connsiteY6" fmla="*/ 839871 h 1134377"/>
                <a:gd name="connsiteX7" fmla="*/ 996306 w 1127308"/>
                <a:gd name="connsiteY7" fmla="*/ 839871 h 1134377"/>
                <a:gd name="connsiteX8" fmla="*/ 996306 w 1127308"/>
                <a:gd name="connsiteY8" fmla="*/ 842203 h 1134377"/>
                <a:gd name="connsiteX9" fmla="*/ 1037440 w 1127308"/>
                <a:gd name="connsiteY9" fmla="*/ 850540 h 1134377"/>
                <a:gd name="connsiteX10" fmla="*/ 1127308 w 1127308"/>
                <a:gd name="connsiteY10" fmla="*/ 986654 h 1134377"/>
                <a:gd name="connsiteX11" fmla="*/ 1037440 w 1127308"/>
                <a:gd name="connsiteY11" fmla="*/ 1122768 h 1134377"/>
                <a:gd name="connsiteX12" fmla="*/ 996306 w 1127308"/>
                <a:gd name="connsiteY12" fmla="*/ 1131106 h 1134377"/>
                <a:gd name="connsiteX13" fmla="*/ 996306 w 1127308"/>
                <a:gd name="connsiteY13" fmla="*/ 1132649 h 1134377"/>
                <a:gd name="connsiteX14" fmla="*/ 988692 w 1127308"/>
                <a:gd name="connsiteY14" fmla="*/ 1132649 h 1134377"/>
                <a:gd name="connsiteX15" fmla="*/ 980166 w 1127308"/>
                <a:gd name="connsiteY15" fmla="*/ 1134377 h 1134377"/>
                <a:gd name="connsiteX16" fmla="*/ 971641 w 1127308"/>
                <a:gd name="connsiteY16" fmla="*/ 1132649 h 1134377"/>
                <a:gd name="connsiteX17" fmla="*/ 1 w 1127308"/>
                <a:gd name="connsiteY17" fmla="*/ 1132649 h 1134377"/>
                <a:gd name="connsiteX18" fmla="*/ 1 w 1127308"/>
                <a:gd name="connsiteY18" fmla="*/ 147147 h 1134377"/>
                <a:gd name="connsiteX19" fmla="*/ 0 w 1127308"/>
                <a:gd name="connsiteY19" fmla="*/ 147142 h 1134377"/>
                <a:gd name="connsiteX20" fmla="*/ 1 w 1127308"/>
                <a:gd name="connsiteY20" fmla="*/ 147137 h 1134377"/>
                <a:gd name="connsiteX21" fmla="*/ 11563 w 1127308"/>
                <a:gd name="connsiteY21" fmla="*/ 89868 h 1134377"/>
                <a:gd name="connsiteX22" fmla="*/ 147142 w 1127308"/>
                <a:gd name="connsiteY22"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984804 w 1127308"/>
                <a:gd name="connsiteY6" fmla="*/ 839871 h 1134377"/>
                <a:gd name="connsiteX7" fmla="*/ 996306 w 1127308"/>
                <a:gd name="connsiteY7" fmla="*/ 839871 h 1134377"/>
                <a:gd name="connsiteX8" fmla="*/ 1037440 w 1127308"/>
                <a:gd name="connsiteY8" fmla="*/ 850540 h 1134377"/>
                <a:gd name="connsiteX9" fmla="*/ 1127308 w 1127308"/>
                <a:gd name="connsiteY9" fmla="*/ 986654 h 1134377"/>
                <a:gd name="connsiteX10" fmla="*/ 1037440 w 1127308"/>
                <a:gd name="connsiteY10" fmla="*/ 1122768 h 1134377"/>
                <a:gd name="connsiteX11" fmla="*/ 996306 w 1127308"/>
                <a:gd name="connsiteY11" fmla="*/ 1131106 h 1134377"/>
                <a:gd name="connsiteX12" fmla="*/ 996306 w 1127308"/>
                <a:gd name="connsiteY12" fmla="*/ 1132649 h 1134377"/>
                <a:gd name="connsiteX13" fmla="*/ 988692 w 1127308"/>
                <a:gd name="connsiteY13" fmla="*/ 1132649 h 1134377"/>
                <a:gd name="connsiteX14" fmla="*/ 980166 w 1127308"/>
                <a:gd name="connsiteY14" fmla="*/ 1134377 h 1134377"/>
                <a:gd name="connsiteX15" fmla="*/ 971641 w 1127308"/>
                <a:gd name="connsiteY15" fmla="*/ 1132649 h 1134377"/>
                <a:gd name="connsiteX16" fmla="*/ 1 w 1127308"/>
                <a:gd name="connsiteY16" fmla="*/ 1132649 h 1134377"/>
                <a:gd name="connsiteX17" fmla="*/ 1 w 1127308"/>
                <a:gd name="connsiteY17" fmla="*/ 147147 h 1134377"/>
                <a:gd name="connsiteX18" fmla="*/ 0 w 1127308"/>
                <a:gd name="connsiteY18" fmla="*/ 147142 h 1134377"/>
                <a:gd name="connsiteX19" fmla="*/ 1 w 1127308"/>
                <a:gd name="connsiteY19" fmla="*/ 147137 h 1134377"/>
                <a:gd name="connsiteX20" fmla="*/ 11563 w 1127308"/>
                <a:gd name="connsiteY20" fmla="*/ 89868 h 1134377"/>
                <a:gd name="connsiteX21" fmla="*/ 147142 w 1127308"/>
                <a:gd name="connsiteY21"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984804 w 1127308"/>
                <a:gd name="connsiteY6" fmla="*/ 839871 h 1134377"/>
                <a:gd name="connsiteX7" fmla="*/ 1037440 w 1127308"/>
                <a:gd name="connsiteY7" fmla="*/ 850540 h 1134377"/>
                <a:gd name="connsiteX8" fmla="*/ 1127308 w 1127308"/>
                <a:gd name="connsiteY8" fmla="*/ 986654 h 1134377"/>
                <a:gd name="connsiteX9" fmla="*/ 1037440 w 1127308"/>
                <a:gd name="connsiteY9" fmla="*/ 1122768 h 1134377"/>
                <a:gd name="connsiteX10" fmla="*/ 996306 w 1127308"/>
                <a:gd name="connsiteY10" fmla="*/ 1131106 h 1134377"/>
                <a:gd name="connsiteX11" fmla="*/ 996306 w 1127308"/>
                <a:gd name="connsiteY11" fmla="*/ 1132649 h 1134377"/>
                <a:gd name="connsiteX12" fmla="*/ 988692 w 1127308"/>
                <a:gd name="connsiteY12" fmla="*/ 1132649 h 1134377"/>
                <a:gd name="connsiteX13" fmla="*/ 980166 w 1127308"/>
                <a:gd name="connsiteY13" fmla="*/ 1134377 h 1134377"/>
                <a:gd name="connsiteX14" fmla="*/ 971641 w 1127308"/>
                <a:gd name="connsiteY14" fmla="*/ 1132649 h 1134377"/>
                <a:gd name="connsiteX15" fmla="*/ 1 w 1127308"/>
                <a:gd name="connsiteY15" fmla="*/ 1132649 h 1134377"/>
                <a:gd name="connsiteX16" fmla="*/ 1 w 1127308"/>
                <a:gd name="connsiteY16" fmla="*/ 147147 h 1134377"/>
                <a:gd name="connsiteX17" fmla="*/ 0 w 1127308"/>
                <a:gd name="connsiteY17" fmla="*/ 147142 h 1134377"/>
                <a:gd name="connsiteX18" fmla="*/ 1 w 1127308"/>
                <a:gd name="connsiteY18" fmla="*/ 147137 h 1134377"/>
                <a:gd name="connsiteX19" fmla="*/ 11563 w 1127308"/>
                <a:gd name="connsiteY19" fmla="*/ 89868 h 1134377"/>
                <a:gd name="connsiteX20" fmla="*/ 147142 w 1127308"/>
                <a:gd name="connsiteY20"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1037440 w 1127308"/>
                <a:gd name="connsiteY6" fmla="*/ 850540 h 1134377"/>
                <a:gd name="connsiteX7" fmla="*/ 1127308 w 1127308"/>
                <a:gd name="connsiteY7" fmla="*/ 986654 h 1134377"/>
                <a:gd name="connsiteX8" fmla="*/ 1037440 w 1127308"/>
                <a:gd name="connsiteY8" fmla="*/ 1122768 h 1134377"/>
                <a:gd name="connsiteX9" fmla="*/ 996306 w 1127308"/>
                <a:gd name="connsiteY9" fmla="*/ 1131106 h 1134377"/>
                <a:gd name="connsiteX10" fmla="*/ 996306 w 1127308"/>
                <a:gd name="connsiteY10" fmla="*/ 1132649 h 1134377"/>
                <a:gd name="connsiteX11" fmla="*/ 988692 w 1127308"/>
                <a:gd name="connsiteY11" fmla="*/ 1132649 h 1134377"/>
                <a:gd name="connsiteX12" fmla="*/ 980166 w 1127308"/>
                <a:gd name="connsiteY12" fmla="*/ 1134377 h 1134377"/>
                <a:gd name="connsiteX13" fmla="*/ 971641 w 1127308"/>
                <a:gd name="connsiteY13" fmla="*/ 1132649 h 1134377"/>
                <a:gd name="connsiteX14" fmla="*/ 1 w 1127308"/>
                <a:gd name="connsiteY14" fmla="*/ 1132649 h 1134377"/>
                <a:gd name="connsiteX15" fmla="*/ 1 w 1127308"/>
                <a:gd name="connsiteY15" fmla="*/ 147147 h 1134377"/>
                <a:gd name="connsiteX16" fmla="*/ 0 w 1127308"/>
                <a:gd name="connsiteY16" fmla="*/ 147142 h 1134377"/>
                <a:gd name="connsiteX17" fmla="*/ 1 w 1127308"/>
                <a:gd name="connsiteY17" fmla="*/ 147137 h 1134377"/>
                <a:gd name="connsiteX18" fmla="*/ 11563 w 1127308"/>
                <a:gd name="connsiteY18" fmla="*/ 89868 h 1134377"/>
                <a:gd name="connsiteX19" fmla="*/ 147142 w 1127308"/>
                <a:gd name="connsiteY19"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96306 w 1127308"/>
                <a:gd name="connsiteY9" fmla="*/ 1132649 h 1134377"/>
                <a:gd name="connsiteX10" fmla="*/ 988692 w 1127308"/>
                <a:gd name="connsiteY10" fmla="*/ 1132649 h 1134377"/>
                <a:gd name="connsiteX11" fmla="*/ 980166 w 1127308"/>
                <a:gd name="connsiteY11" fmla="*/ 1134377 h 1134377"/>
                <a:gd name="connsiteX12" fmla="*/ 971641 w 1127308"/>
                <a:gd name="connsiteY12" fmla="*/ 1132649 h 1134377"/>
                <a:gd name="connsiteX13" fmla="*/ 1 w 1127308"/>
                <a:gd name="connsiteY13" fmla="*/ 1132649 h 1134377"/>
                <a:gd name="connsiteX14" fmla="*/ 1 w 1127308"/>
                <a:gd name="connsiteY14" fmla="*/ 147147 h 1134377"/>
                <a:gd name="connsiteX15" fmla="*/ 0 w 1127308"/>
                <a:gd name="connsiteY15" fmla="*/ 147142 h 1134377"/>
                <a:gd name="connsiteX16" fmla="*/ 1 w 1127308"/>
                <a:gd name="connsiteY16" fmla="*/ 147137 h 1134377"/>
                <a:gd name="connsiteX17" fmla="*/ 11563 w 1127308"/>
                <a:gd name="connsiteY17" fmla="*/ 89868 h 1134377"/>
                <a:gd name="connsiteX18" fmla="*/ 147142 w 1127308"/>
                <a:gd name="connsiteY18"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96306 w 1127308"/>
                <a:gd name="connsiteY9" fmla="*/ 1132649 h 1134377"/>
                <a:gd name="connsiteX10" fmla="*/ 980166 w 1127308"/>
                <a:gd name="connsiteY10" fmla="*/ 1134377 h 1134377"/>
                <a:gd name="connsiteX11" fmla="*/ 971641 w 1127308"/>
                <a:gd name="connsiteY11" fmla="*/ 1132649 h 1134377"/>
                <a:gd name="connsiteX12" fmla="*/ 1 w 1127308"/>
                <a:gd name="connsiteY12" fmla="*/ 1132649 h 1134377"/>
                <a:gd name="connsiteX13" fmla="*/ 1 w 1127308"/>
                <a:gd name="connsiteY13" fmla="*/ 147147 h 1134377"/>
                <a:gd name="connsiteX14" fmla="*/ 0 w 1127308"/>
                <a:gd name="connsiteY14" fmla="*/ 147142 h 1134377"/>
                <a:gd name="connsiteX15" fmla="*/ 1 w 1127308"/>
                <a:gd name="connsiteY15" fmla="*/ 147137 h 1134377"/>
                <a:gd name="connsiteX16" fmla="*/ 11563 w 1127308"/>
                <a:gd name="connsiteY16" fmla="*/ 89868 h 1134377"/>
                <a:gd name="connsiteX17" fmla="*/ 147142 w 1127308"/>
                <a:gd name="connsiteY17"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96306 w 1127308"/>
                <a:gd name="connsiteY9" fmla="*/ 1132649 h 1134377"/>
                <a:gd name="connsiteX10" fmla="*/ 980166 w 1127308"/>
                <a:gd name="connsiteY10" fmla="*/ 1134377 h 1134377"/>
                <a:gd name="connsiteX11" fmla="*/ 1 w 1127308"/>
                <a:gd name="connsiteY11" fmla="*/ 1132649 h 1134377"/>
                <a:gd name="connsiteX12" fmla="*/ 1 w 1127308"/>
                <a:gd name="connsiteY12" fmla="*/ 147147 h 1134377"/>
                <a:gd name="connsiteX13" fmla="*/ 0 w 1127308"/>
                <a:gd name="connsiteY13" fmla="*/ 147142 h 1134377"/>
                <a:gd name="connsiteX14" fmla="*/ 1 w 1127308"/>
                <a:gd name="connsiteY14" fmla="*/ 147137 h 1134377"/>
                <a:gd name="connsiteX15" fmla="*/ 11563 w 1127308"/>
                <a:gd name="connsiteY15" fmla="*/ 89868 h 1134377"/>
                <a:gd name="connsiteX16" fmla="*/ 147142 w 1127308"/>
                <a:gd name="connsiteY16"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80166 w 1127308"/>
                <a:gd name="connsiteY9" fmla="*/ 1134377 h 1134377"/>
                <a:gd name="connsiteX10" fmla="*/ 1 w 1127308"/>
                <a:gd name="connsiteY10" fmla="*/ 1132649 h 1134377"/>
                <a:gd name="connsiteX11" fmla="*/ 1 w 1127308"/>
                <a:gd name="connsiteY11" fmla="*/ 147147 h 1134377"/>
                <a:gd name="connsiteX12" fmla="*/ 0 w 1127308"/>
                <a:gd name="connsiteY12" fmla="*/ 147142 h 1134377"/>
                <a:gd name="connsiteX13" fmla="*/ 1 w 1127308"/>
                <a:gd name="connsiteY13" fmla="*/ 147137 h 1134377"/>
                <a:gd name="connsiteX14" fmla="*/ 11563 w 1127308"/>
                <a:gd name="connsiteY14" fmla="*/ 89868 h 1134377"/>
                <a:gd name="connsiteX15" fmla="*/ 147142 w 1127308"/>
                <a:gd name="connsiteY15" fmla="*/ 0 h 1134377"/>
                <a:gd name="connsiteX0" fmla="*/ 147142 w 1127308"/>
                <a:gd name="connsiteY0" fmla="*/ 0 h 1132649"/>
                <a:gd name="connsiteX1" fmla="*/ 282721 w 1127308"/>
                <a:gd name="connsiteY1" fmla="*/ 89868 h 1132649"/>
                <a:gd name="connsiteX2" fmla="*/ 292104 w 1127308"/>
                <a:gd name="connsiteY2" fmla="*/ 136344 h 1132649"/>
                <a:gd name="connsiteX3" fmla="*/ 294249 w 1127308"/>
                <a:gd name="connsiteY3" fmla="*/ 839871 h 1132649"/>
                <a:gd name="connsiteX4" fmla="*/ 975529 w 1127308"/>
                <a:gd name="connsiteY4" fmla="*/ 839871 h 1132649"/>
                <a:gd name="connsiteX5" fmla="*/ 1037440 w 1127308"/>
                <a:gd name="connsiteY5" fmla="*/ 850540 h 1132649"/>
                <a:gd name="connsiteX6" fmla="*/ 1127308 w 1127308"/>
                <a:gd name="connsiteY6" fmla="*/ 986654 h 1132649"/>
                <a:gd name="connsiteX7" fmla="*/ 1037440 w 1127308"/>
                <a:gd name="connsiteY7" fmla="*/ 1122768 h 1132649"/>
                <a:gd name="connsiteX8" fmla="*/ 996306 w 1127308"/>
                <a:gd name="connsiteY8" fmla="*/ 1131106 h 1132649"/>
                <a:gd name="connsiteX9" fmla="*/ 1 w 1127308"/>
                <a:gd name="connsiteY9" fmla="*/ 1132649 h 1132649"/>
                <a:gd name="connsiteX10" fmla="*/ 1 w 1127308"/>
                <a:gd name="connsiteY10" fmla="*/ 147147 h 1132649"/>
                <a:gd name="connsiteX11" fmla="*/ 0 w 1127308"/>
                <a:gd name="connsiteY11" fmla="*/ 147142 h 1132649"/>
                <a:gd name="connsiteX12" fmla="*/ 1 w 1127308"/>
                <a:gd name="connsiteY12" fmla="*/ 147137 h 1132649"/>
                <a:gd name="connsiteX13" fmla="*/ 11563 w 1127308"/>
                <a:gd name="connsiteY13" fmla="*/ 89868 h 1132649"/>
                <a:gd name="connsiteX14" fmla="*/ 147142 w 1127308"/>
                <a:gd name="connsiteY14" fmla="*/ 0 h 11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7308" h="1132649">
                  <a:moveTo>
                    <a:pt x="147142" y="0"/>
                  </a:moveTo>
                  <a:cubicBezTo>
                    <a:pt x="208090" y="0"/>
                    <a:pt x="260384" y="37057"/>
                    <a:pt x="282721" y="89868"/>
                  </a:cubicBezTo>
                  <a:lnTo>
                    <a:pt x="292104" y="136344"/>
                  </a:lnTo>
                  <a:lnTo>
                    <a:pt x="294249" y="839871"/>
                  </a:lnTo>
                  <a:lnTo>
                    <a:pt x="975529" y="839871"/>
                  </a:lnTo>
                  <a:lnTo>
                    <a:pt x="1037440" y="850540"/>
                  </a:lnTo>
                  <a:cubicBezTo>
                    <a:pt x="1090252" y="872966"/>
                    <a:pt x="1127308" y="925465"/>
                    <a:pt x="1127308" y="986654"/>
                  </a:cubicBezTo>
                  <a:cubicBezTo>
                    <a:pt x="1127308" y="1047843"/>
                    <a:pt x="1090252" y="1100343"/>
                    <a:pt x="1037440" y="1122768"/>
                  </a:cubicBezTo>
                  <a:lnTo>
                    <a:pt x="996306" y="1131106"/>
                  </a:lnTo>
                  <a:lnTo>
                    <a:pt x="1" y="1132649"/>
                  </a:lnTo>
                  <a:lnTo>
                    <a:pt x="1" y="147147"/>
                  </a:lnTo>
                  <a:cubicBezTo>
                    <a:pt x="1" y="147145"/>
                    <a:pt x="0" y="147144"/>
                    <a:pt x="0" y="147142"/>
                  </a:cubicBezTo>
                  <a:cubicBezTo>
                    <a:pt x="0" y="147140"/>
                    <a:pt x="1" y="147139"/>
                    <a:pt x="1" y="147137"/>
                  </a:cubicBezTo>
                  <a:lnTo>
                    <a:pt x="11563" y="89868"/>
                  </a:lnTo>
                  <a:cubicBezTo>
                    <a:pt x="33901" y="37057"/>
                    <a:pt x="86194" y="0"/>
                    <a:pt x="147142" y="0"/>
                  </a:cubicBezTo>
                  <a:close/>
                </a:path>
              </a:pathLst>
            </a:custGeom>
            <a:solidFill>
              <a:srgbClr val="2B8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7" name="组合 106"/>
            <p:cNvGrpSpPr/>
            <p:nvPr/>
          </p:nvGrpSpPr>
          <p:grpSpPr>
            <a:xfrm>
              <a:off x="355026" y="2817180"/>
              <a:ext cx="11504000" cy="1044000"/>
              <a:chOff x="1367386" y="3065859"/>
              <a:chExt cx="11504000" cy="1044000"/>
            </a:xfrm>
          </p:grpSpPr>
          <p:sp>
            <p:nvSpPr>
              <p:cNvPr id="15" name="任意多边形 28"/>
              <p:cNvSpPr/>
              <p:nvPr/>
            </p:nvSpPr>
            <p:spPr>
              <a:xfrm flipH="1">
                <a:off x="1367386" y="3065859"/>
                <a:ext cx="11504000" cy="1044000"/>
              </a:xfrm>
              <a:prstGeom prst="hexagon">
                <a:avLst/>
              </a:prstGeom>
              <a:solidFill>
                <a:srgbClr val="E19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8"/>
              <p:cNvSpPr/>
              <p:nvPr/>
            </p:nvSpPr>
            <p:spPr>
              <a:xfrm flipH="1">
                <a:off x="1422864" y="3132334"/>
                <a:ext cx="11340000" cy="900000"/>
              </a:xfrm>
              <a:prstGeom prst="hexagon">
                <a:avLst/>
              </a:prstGeom>
              <a:gradFill flip="none" rotWithShape="1">
                <a:gsLst>
                  <a:gs pos="25000">
                    <a:schemeClr val="bg1">
                      <a:lumMod val="95000"/>
                    </a:schemeClr>
                  </a:gs>
                  <a:gs pos="75000">
                    <a:schemeClr val="bg1">
                      <a:lumMod val="85000"/>
                    </a:schemeClr>
                  </a:gs>
                </a:gsLst>
                <a:lin ang="189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rot="19022158" flipH="1">
                <a:off x="12324076" y="3419922"/>
                <a:ext cx="282529" cy="302760"/>
              </a:xfrm>
              <a:custGeom>
                <a:avLst/>
                <a:gdLst>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36344 h 1134377"/>
                  <a:gd name="connsiteX4" fmla="*/ 294249 w 1127308"/>
                  <a:gd name="connsiteY4" fmla="*/ 146969 h 1134377"/>
                  <a:gd name="connsiteX5" fmla="*/ 294284 w 1127308"/>
                  <a:gd name="connsiteY5" fmla="*/ 147142 h 1134377"/>
                  <a:gd name="connsiteX6" fmla="*/ 294249 w 1127308"/>
                  <a:gd name="connsiteY6" fmla="*/ 147316 h 1134377"/>
                  <a:gd name="connsiteX7" fmla="*/ 294249 w 1127308"/>
                  <a:gd name="connsiteY7" fmla="*/ 839871 h 1134377"/>
                  <a:gd name="connsiteX8" fmla="*/ 975529 w 1127308"/>
                  <a:gd name="connsiteY8" fmla="*/ 839871 h 1134377"/>
                  <a:gd name="connsiteX9" fmla="*/ 980166 w 1127308"/>
                  <a:gd name="connsiteY9" fmla="*/ 838931 h 1134377"/>
                  <a:gd name="connsiteX10" fmla="*/ 984804 w 1127308"/>
                  <a:gd name="connsiteY10" fmla="*/ 839871 h 1134377"/>
                  <a:gd name="connsiteX11" fmla="*/ 996306 w 1127308"/>
                  <a:gd name="connsiteY11" fmla="*/ 839871 h 1134377"/>
                  <a:gd name="connsiteX12" fmla="*/ 996306 w 1127308"/>
                  <a:gd name="connsiteY12" fmla="*/ 842203 h 1134377"/>
                  <a:gd name="connsiteX13" fmla="*/ 1037440 w 1127308"/>
                  <a:gd name="connsiteY13" fmla="*/ 850540 h 1134377"/>
                  <a:gd name="connsiteX14" fmla="*/ 1127308 w 1127308"/>
                  <a:gd name="connsiteY14" fmla="*/ 986654 h 1134377"/>
                  <a:gd name="connsiteX15" fmla="*/ 1037440 w 1127308"/>
                  <a:gd name="connsiteY15" fmla="*/ 1122768 h 1134377"/>
                  <a:gd name="connsiteX16" fmla="*/ 996306 w 1127308"/>
                  <a:gd name="connsiteY16" fmla="*/ 1131106 h 1134377"/>
                  <a:gd name="connsiteX17" fmla="*/ 996306 w 1127308"/>
                  <a:gd name="connsiteY17" fmla="*/ 1132649 h 1134377"/>
                  <a:gd name="connsiteX18" fmla="*/ 988692 w 1127308"/>
                  <a:gd name="connsiteY18" fmla="*/ 1132649 h 1134377"/>
                  <a:gd name="connsiteX19" fmla="*/ 980166 w 1127308"/>
                  <a:gd name="connsiteY19" fmla="*/ 1134377 h 1134377"/>
                  <a:gd name="connsiteX20" fmla="*/ 971641 w 1127308"/>
                  <a:gd name="connsiteY20" fmla="*/ 1132649 h 1134377"/>
                  <a:gd name="connsiteX21" fmla="*/ 1 w 1127308"/>
                  <a:gd name="connsiteY21" fmla="*/ 1132649 h 1134377"/>
                  <a:gd name="connsiteX22" fmla="*/ 1 w 1127308"/>
                  <a:gd name="connsiteY22" fmla="*/ 147147 h 1134377"/>
                  <a:gd name="connsiteX23" fmla="*/ 0 w 1127308"/>
                  <a:gd name="connsiteY23" fmla="*/ 147142 h 1134377"/>
                  <a:gd name="connsiteX24" fmla="*/ 1 w 1127308"/>
                  <a:gd name="connsiteY24" fmla="*/ 147137 h 1134377"/>
                  <a:gd name="connsiteX25" fmla="*/ 1 w 1127308"/>
                  <a:gd name="connsiteY25" fmla="*/ 136344 h 1134377"/>
                  <a:gd name="connsiteX26" fmla="*/ 2180 w 1127308"/>
                  <a:gd name="connsiteY26" fmla="*/ 136344 h 1134377"/>
                  <a:gd name="connsiteX27" fmla="*/ 11563 w 1127308"/>
                  <a:gd name="connsiteY27" fmla="*/ 89868 h 1134377"/>
                  <a:gd name="connsiteX28" fmla="*/ 147142 w 1127308"/>
                  <a:gd name="connsiteY28"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147316 h 1134377"/>
                  <a:gd name="connsiteX6" fmla="*/ 294249 w 1127308"/>
                  <a:gd name="connsiteY6" fmla="*/ 839871 h 1134377"/>
                  <a:gd name="connsiteX7" fmla="*/ 975529 w 1127308"/>
                  <a:gd name="connsiteY7" fmla="*/ 839871 h 1134377"/>
                  <a:gd name="connsiteX8" fmla="*/ 980166 w 1127308"/>
                  <a:gd name="connsiteY8" fmla="*/ 838931 h 1134377"/>
                  <a:gd name="connsiteX9" fmla="*/ 984804 w 1127308"/>
                  <a:gd name="connsiteY9" fmla="*/ 839871 h 1134377"/>
                  <a:gd name="connsiteX10" fmla="*/ 996306 w 1127308"/>
                  <a:gd name="connsiteY10" fmla="*/ 839871 h 1134377"/>
                  <a:gd name="connsiteX11" fmla="*/ 996306 w 1127308"/>
                  <a:gd name="connsiteY11" fmla="*/ 842203 h 1134377"/>
                  <a:gd name="connsiteX12" fmla="*/ 1037440 w 1127308"/>
                  <a:gd name="connsiteY12" fmla="*/ 850540 h 1134377"/>
                  <a:gd name="connsiteX13" fmla="*/ 1127308 w 1127308"/>
                  <a:gd name="connsiteY13" fmla="*/ 986654 h 1134377"/>
                  <a:gd name="connsiteX14" fmla="*/ 1037440 w 1127308"/>
                  <a:gd name="connsiteY14" fmla="*/ 1122768 h 1134377"/>
                  <a:gd name="connsiteX15" fmla="*/ 996306 w 1127308"/>
                  <a:gd name="connsiteY15" fmla="*/ 1131106 h 1134377"/>
                  <a:gd name="connsiteX16" fmla="*/ 996306 w 1127308"/>
                  <a:gd name="connsiteY16" fmla="*/ 1132649 h 1134377"/>
                  <a:gd name="connsiteX17" fmla="*/ 988692 w 1127308"/>
                  <a:gd name="connsiteY17" fmla="*/ 1132649 h 1134377"/>
                  <a:gd name="connsiteX18" fmla="*/ 980166 w 1127308"/>
                  <a:gd name="connsiteY18" fmla="*/ 1134377 h 1134377"/>
                  <a:gd name="connsiteX19" fmla="*/ 971641 w 1127308"/>
                  <a:gd name="connsiteY19" fmla="*/ 1132649 h 1134377"/>
                  <a:gd name="connsiteX20" fmla="*/ 1 w 1127308"/>
                  <a:gd name="connsiteY20" fmla="*/ 1132649 h 1134377"/>
                  <a:gd name="connsiteX21" fmla="*/ 1 w 1127308"/>
                  <a:gd name="connsiteY21" fmla="*/ 147147 h 1134377"/>
                  <a:gd name="connsiteX22" fmla="*/ 0 w 1127308"/>
                  <a:gd name="connsiteY22" fmla="*/ 147142 h 1134377"/>
                  <a:gd name="connsiteX23" fmla="*/ 1 w 1127308"/>
                  <a:gd name="connsiteY23" fmla="*/ 147137 h 1134377"/>
                  <a:gd name="connsiteX24" fmla="*/ 1 w 1127308"/>
                  <a:gd name="connsiteY24" fmla="*/ 136344 h 1134377"/>
                  <a:gd name="connsiteX25" fmla="*/ 2180 w 1127308"/>
                  <a:gd name="connsiteY25" fmla="*/ 136344 h 1134377"/>
                  <a:gd name="connsiteX26" fmla="*/ 11563 w 1127308"/>
                  <a:gd name="connsiteY26" fmla="*/ 89868 h 1134377"/>
                  <a:gd name="connsiteX27" fmla="*/ 147142 w 1127308"/>
                  <a:gd name="connsiteY27"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147316 h 1134377"/>
                  <a:gd name="connsiteX6" fmla="*/ 294249 w 1127308"/>
                  <a:gd name="connsiteY6" fmla="*/ 839871 h 1134377"/>
                  <a:gd name="connsiteX7" fmla="*/ 975529 w 1127308"/>
                  <a:gd name="connsiteY7" fmla="*/ 839871 h 1134377"/>
                  <a:gd name="connsiteX8" fmla="*/ 980166 w 1127308"/>
                  <a:gd name="connsiteY8" fmla="*/ 838931 h 1134377"/>
                  <a:gd name="connsiteX9" fmla="*/ 984804 w 1127308"/>
                  <a:gd name="connsiteY9" fmla="*/ 839871 h 1134377"/>
                  <a:gd name="connsiteX10" fmla="*/ 996306 w 1127308"/>
                  <a:gd name="connsiteY10" fmla="*/ 839871 h 1134377"/>
                  <a:gd name="connsiteX11" fmla="*/ 996306 w 1127308"/>
                  <a:gd name="connsiteY11" fmla="*/ 842203 h 1134377"/>
                  <a:gd name="connsiteX12" fmla="*/ 1037440 w 1127308"/>
                  <a:gd name="connsiteY12" fmla="*/ 850540 h 1134377"/>
                  <a:gd name="connsiteX13" fmla="*/ 1127308 w 1127308"/>
                  <a:gd name="connsiteY13" fmla="*/ 986654 h 1134377"/>
                  <a:gd name="connsiteX14" fmla="*/ 1037440 w 1127308"/>
                  <a:gd name="connsiteY14" fmla="*/ 1122768 h 1134377"/>
                  <a:gd name="connsiteX15" fmla="*/ 996306 w 1127308"/>
                  <a:gd name="connsiteY15" fmla="*/ 1131106 h 1134377"/>
                  <a:gd name="connsiteX16" fmla="*/ 996306 w 1127308"/>
                  <a:gd name="connsiteY16" fmla="*/ 1132649 h 1134377"/>
                  <a:gd name="connsiteX17" fmla="*/ 988692 w 1127308"/>
                  <a:gd name="connsiteY17" fmla="*/ 1132649 h 1134377"/>
                  <a:gd name="connsiteX18" fmla="*/ 980166 w 1127308"/>
                  <a:gd name="connsiteY18" fmla="*/ 1134377 h 1134377"/>
                  <a:gd name="connsiteX19" fmla="*/ 971641 w 1127308"/>
                  <a:gd name="connsiteY19" fmla="*/ 1132649 h 1134377"/>
                  <a:gd name="connsiteX20" fmla="*/ 1 w 1127308"/>
                  <a:gd name="connsiteY20" fmla="*/ 1132649 h 1134377"/>
                  <a:gd name="connsiteX21" fmla="*/ 1 w 1127308"/>
                  <a:gd name="connsiteY21" fmla="*/ 147147 h 1134377"/>
                  <a:gd name="connsiteX22" fmla="*/ 0 w 1127308"/>
                  <a:gd name="connsiteY22" fmla="*/ 147142 h 1134377"/>
                  <a:gd name="connsiteX23" fmla="*/ 1 w 1127308"/>
                  <a:gd name="connsiteY23" fmla="*/ 147137 h 1134377"/>
                  <a:gd name="connsiteX24" fmla="*/ 1 w 1127308"/>
                  <a:gd name="connsiteY24" fmla="*/ 136344 h 1134377"/>
                  <a:gd name="connsiteX25" fmla="*/ 11563 w 1127308"/>
                  <a:gd name="connsiteY25" fmla="*/ 89868 h 1134377"/>
                  <a:gd name="connsiteX26" fmla="*/ 147142 w 1127308"/>
                  <a:gd name="connsiteY26"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147316 h 1134377"/>
                  <a:gd name="connsiteX6" fmla="*/ 294249 w 1127308"/>
                  <a:gd name="connsiteY6" fmla="*/ 839871 h 1134377"/>
                  <a:gd name="connsiteX7" fmla="*/ 975529 w 1127308"/>
                  <a:gd name="connsiteY7" fmla="*/ 839871 h 1134377"/>
                  <a:gd name="connsiteX8" fmla="*/ 980166 w 1127308"/>
                  <a:gd name="connsiteY8" fmla="*/ 838931 h 1134377"/>
                  <a:gd name="connsiteX9" fmla="*/ 984804 w 1127308"/>
                  <a:gd name="connsiteY9" fmla="*/ 839871 h 1134377"/>
                  <a:gd name="connsiteX10" fmla="*/ 996306 w 1127308"/>
                  <a:gd name="connsiteY10" fmla="*/ 839871 h 1134377"/>
                  <a:gd name="connsiteX11" fmla="*/ 996306 w 1127308"/>
                  <a:gd name="connsiteY11" fmla="*/ 842203 h 1134377"/>
                  <a:gd name="connsiteX12" fmla="*/ 1037440 w 1127308"/>
                  <a:gd name="connsiteY12" fmla="*/ 850540 h 1134377"/>
                  <a:gd name="connsiteX13" fmla="*/ 1127308 w 1127308"/>
                  <a:gd name="connsiteY13" fmla="*/ 986654 h 1134377"/>
                  <a:gd name="connsiteX14" fmla="*/ 1037440 w 1127308"/>
                  <a:gd name="connsiteY14" fmla="*/ 1122768 h 1134377"/>
                  <a:gd name="connsiteX15" fmla="*/ 996306 w 1127308"/>
                  <a:gd name="connsiteY15" fmla="*/ 1131106 h 1134377"/>
                  <a:gd name="connsiteX16" fmla="*/ 996306 w 1127308"/>
                  <a:gd name="connsiteY16" fmla="*/ 1132649 h 1134377"/>
                  <a:gd name="connsiteX17" fmla="*/ 988692 w 1127308"/>
                  <a:gd name="connsiteY17" fmla="*/ 1132649 h 1134377"/>
                  <a:gd name="connsiteX18" fmla="*/ 980166 w 1127308"/>
                  <a:gd name="connsiteY18" fmla="*/ 1134377 h 1134377"/>
                  <a:gd name="connsiteX19" fmla="*/ 971641 w 1127308"/>
                  <a:gd name="connsiteY19" fmla="*/ 1132649 h 1134377"/>
                  <a:gd name="connsiteX20" fmla="*/ 1 w 1127308"/>
                  <a:gd name="connsiteY20" fmla="*/ 1132649 h 1134377"/>
                  <a:gd name="connsiteX21" fmla="*/ 1 w 1127308"/>
                  <a:gd name="connsiteY21" fmla="*/ 147147 h 1134377"/>
                  <a:gd name="connsiteX22" fmla="*/ 0 w 1127308"/>
                  <a:gd name="connsiteY22" fmla="*/ 147142 h 1134377"/>
                  <a:gd name="connsiteX23" fmla="*/ 1 w 1127308"/>
                  <a:gd name="connsiteY23" fmla="*/ 147137 h 1134377"/>
                  <a:gd name="connsiteX24" fmla="*/ 11563 w 1127308"/>
                  <a:gd name="connsiteY24" fmla="*/ 89868 h 1134377"/>
                  <a:gd name="connsiteX25" fmla="*/ 147142 w 1127308"/>
                  <a:gd name="connsiteY25"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84 w 1127308"/>
                  <a:gd name="connsiteY4" fmla="*/ 147142 h 1134377"/>
                  <a:gd name="connsiteX5" fmla="*/ 294249 w 1127308"/>
                  <a:gd name="connsiteY5" fmla="*/ 839871 h 1134377"/>
                  <a:gd name="connsiteX6" fmla="*/ 975529 w 1127308"/>
                  <a:gd name="connsiteY6" fmla="*/ 839871 h 1134377"/>
                  <a:gd name="connsiteX7" fmla="*/ 980166 w 1127308"/>
                  <a:gd name="connsiteY7" fmla="*/ 838931 h 1134377"/>
                  <a:gd name="connsiteX8" fmla="*/ 984804 w 1127308"/>
                  <a:gd name="connsiteY8" fmla="*/ 839871 h 1134377"/>
                  <a:gd name="connsiteX9" fmla="*/ 996306 w 1127308"/>
                  <a:gd name="connsiteY9" fmla="*/ 839871 h 1134377"/>
                  <a:gd name="connsiteX10" fmla="*/ 996306 w 1127308"/>
                  <a:gd name="connsiteY10" fmla="*/ 842203 h 1134377"/>
                  <a:gd name="connsiteX11" fmla="*/ 1037440 w 1127308"/>
                  <a:gd name="connsiteY11" fmla="*/ 850540 h 1134377"/>
                  <a:gd name="connsiteX12" fmla="*/ 1127308 w 1127308"/>
                  <a:gd name="connsiteY12" fmla="*/ 986654 h 1134377"/>
                  <a:gd name="connsiteX13" fmla="*/ 1037440 w 1127308"/>
                  <a:gd name="connsiteY13" fmla="*/ 1122768 h 1134377"/>
                  <a:gd name="connsiteX14" fmla="*/ 996306 w 1127308"/>
                  <a:gd name="connsiteY14" fmla="*/ 1131106 h 1134377"/>
                  <a:gd name="connsiteX15" fmla="*/ 996306 w 1127308"/>
                  <a:gd name="connsiteY15" fmla="*/ 1132649 h 1134377"/>
                  <a:gd name="connsiteX16" fmla="*/ 988692 w 1127308"/>
                  <a:gd name="connsiteY16" fmla="*/ 1132649 h 1134377"/>
                  <a:gd name="connsiteX17" fmla="*/ 980166 w 1127308"/>
                  <a:gd name="connsiteY17" fmla="*/ 1134377 h 1134377"/>
                  <a:gd name="connsiteX18" fmla="*/ 971641 w 1127308"/>
                  <a:gd name="connsiteY18" fmla="*/ 1132649 h 1134377"/>
                  <a:gd name="connsiteX19" fmla="*/ 1 w 1127308"/>
                  <a:gd name="connsiteY19" fmla="*/ 1132649 h 1134377"/>
                  <a:gd name="connsiteX20" fmla="*/ 1 w 1127308"/>
                  <a:gd name="connsiteY20" fmla="*/ 147147 h 1134377"/>
                  <a:gd name="connsiteX21" fmla="*/ 0 w 1127308"/>
                  <a:gd name="connsiteY21" fmla="*/ 147142 h 1134377"/>
                  <a:gd name="connsiteX22" fmla="*/ 1 w 1127308"/>
                  <a:gd name="connsiteY22" fmla="*/ 147137 h 1134377"/>
                  <a:gd name="connsiteX23" fmla="*/ 11563 w 1127308"/>
                  <a:gd name="connsiteY23" fmla="*/ 89868 h 1134377"/>
                  <a:gd name="connsiteX24" fmla="*/ 147142 w 1127308"/>
                  <a:gd name="connsiteY24"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146969 h 1134377"/>
                  <a:gd name="connsiteX4" fmla="*/ 294249 w 1127308"/>
                  <a:gd name="connsiteY4" fmla="*/ 839871 h 1134377"/>
                  <a:gd name="connsiteX5" fmla="*/ 975529 w 1127308"/>
                  <a:gd name="connsiteY5" fmla="*/ 839871 h 1134377"/>
                  <a:gd name="connsiteX6" fmla="*/ 980166 w 1127308"/>
                  <a:gd name="connsiteY6" fmla="*/ 838931 h 1134377"/>
                  <a:gd name="connsiteX7" fmla="*/ 984804 w 1127308"/>
                  <a:gd name="connsiteY7" fmla="*/ 839871 h 1134377"/>
                  <a:gd name="connsiteX8" fmla="*/ 996306 w 1127308"/>
                  <a:gd name="connsiteY8" fmla="*/ 839871 h 1134377"/>
                  <a:gd name="connsiteX9" fmla="*/ 996306 w 1127308"/>
                  <a:gd name="connsiteY9" fmla="*/ 842203 h 1134377"/>
                  <a:gd name="connsiteX10" fmla="*/ 1037440 w 1127308"/>
                  <a:gd name="connsiteY10" fmla="*/ 850540 h 1134377"/>
                  <a:gd name="connsiteX11" fmla="*/ 1127308 w 1127308"/>
                  <a:gd name="connsiteY11" fmla="*/ 986654 h 1134377"/>
                  <a:gd name="connsiteX12" fmla="*/ 1037440 w 1127308"/>
                  <a:gd name="connsiteY12" fmla="*/ 1122768 h 1134377"/>
                  <a:gd name="connsiteX13" fmla="*/ 996306 w 1127308"/>
                  <a:gd name="connsiteY13" fmla="*/ 1131106 h 1134377"/>
                  <a:gd name="connsiteX14" fmla="*/ 996306 w 1127308"/>
                  <a:gd name="connsiteY14" fmla="*/ 1132649 h 1134377"/>
                  <a:gd name="connsiteX15" fmla="*/ 988692 w 1127308"/>
                  <a:gd name="connsiteY15" fmla="*/ 1132649 h 1134377"/>
                  <a:gd name="connsiteX16" fmla="*/ 980166 w 1127308"/>
                  <a:gd name="connsiteY16" fmla="*/ 1134377 h 1134377"/>
                  <a:gd name="connsiteX17" fmla="*/ 971641 w 1127308"/>
                  <a:gd name="connsiteY17" fmla="*/ 1132649 h 1134377"/>
                  <a:gd name="connsiteX18" fmla="*/ 1 w 1127308"/>
                  <a:gd name="connsiteY18" fmla="*/ 1132649 h 1134377"/>
                  <a:gd name="connsiteX19" fmla="*/ 1 w 1127308"/>
                  <a:gd name="connsiteY19" fmla="*/ 147147 h 1134377"/>
                  <a:gd name="connsiteX20" fmla="*/ 0 w 1127308"/>
                  <a:gd name="connsiteY20" fmla="*/ 147142 h 1134377"/>
                  <a:gd name="connsiteX21" fmla="*/ 1 w 1127308"/>
                  <a:gd name="connsiteY21" fmla="*/ 147137 h 1134377"/>
                  <a:gd name="connsiteX22" fmla="*/ 11563 w 1127308"/>
                  <a:gd name="connsiteY22" fmla="*/ 89868 h 1134377"/>
                  <a:gd name="connsiteX23" fmla="*/ 147142 w 1127308"/>
                  <a:gd name="connsiteY23"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984804 w 1127308"/>
                  <a:gd name="connsiteY6" fmla="*/ 839871 h 1134377"/>
                  <a:gd name="connsiteX7" fmla="*/ 996306 w 1127308"/>
                  <a:gd name="connsiteY7" fmla="*/ 839871 h 1134377"/>
                  <a:gd name="connsiteX8" fmla="*/ 996306 w 1127308"/>
                  <a:gd name="connsiteY8" fmla="*/ 842203 h 1134377"/>
                  <a:gd name="connsiteX9" fmla="*/ 1037440 w 1127308"/>
                  <a:gd name="connsiteY9" fmla="*/ 850540 h 1134377"/>
                  <a:gd name="connsiteX10" fmla="*/ 1127308 w 1127308"/>
                  <a:gd name="connsiteY10" fmla="*/ 986654 h 1134377"/>
                  <a:gd name="connsiteX11" fmla="*/ 1037440 w 1127308"/>
                  <a:gd name="connsiteY11" fmla="*/ 1122768 h 1134377"/>
                  <a:gd name="connsiteX12" fmla="*/ 996306 w 1127308"/>
                  <a:gd name="connsiteY12" fmla="*/ 1131106 h 1134377"/>
                  <a:gd name="connsiteX13" fmla="*/ 996306 w 1127308"/>
                  <a:gd name="connsiteY13" fmla="*/ 1132649 h 1134377"/>
                  <a:gd name="connsiteX14" fmla="*/ 988692 w 1127308"/>
                  <a:gd name="connsiteY14" fmla="*/ 1132649 h 1134377"/>
                  <a:gd name="connsiteX15" fmla="*/ 980166 w 1127308"/>
                  <a:gd name="connsiteY15" fmla="*/ 1134377 h 1134377"/>
                  <a:gd name="connsiteX16" fmla="*/ 971641 w 1127308"/>
                  <a:gd name="connsiteY16" fmla="*/ 1132649 h 1134377"/>
                  <a:gd name="connsiteX17" fmla="*/ 1 w 1127308"/>
                  <a:gd name="connsiteY17" fmla="*/ 1132649 h 1134377"/>
                  <a:gd name="connsiteX18" fmla="*/ 1 w 1127308"/>
                  <a:gd name="connsiteY18" fmla="*/ 147147 h 1134377"/>
                  <a:gd name="connsiteX19" fmla="*/ 0 w 1127308"/>
                  <a:gd name="connsiteY19" fmla="*/ 147142 h 1134377"/>
                  <a:gd name="connsiteX20" fmla="*/ 1 w 1127308"/>
                  <a:gd name="connsiteY20" fmla="*/ 147137 h 1134377"/>
                  <a:gd name="connsiteX21" fmla="*/ 11563 w 1127308"/>
                  <a:gd name="connsiteY21" fmla="*/ 89868 h 1134377"/>
                  <a:gd name="connsiteX22" fmla="*/ 147142 w 1127308"/>
                  <a:gd name="connsiteY22"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984804 w 1127308"/>
                  <a:gd name="connsiteY6" fmla="*/ 839871 h 1134377"/>
                  <a:gd name="connsiteX7" fmla="*/ 996306 w 1127308"/>
                  <a:gd name="connsiteY7" fmla="*/ 839871 h 1134377"/>
                  <a:gd name="connsiteX8" fmla="*/ 1037440 w 1127308"/>
                  <a:gd name="connsiteY8" fmla="*/ 850540 h 1134377"/>
                  <a:gd name="connsiteX9" fmla="*/ 1127308 w 1127308"/>
                  <a:gd name="connsiteY9" fmla="*/ 986654 h 1134377"/>
                  <a:gd name="connsiteX10" fmla="*/ 1037440 w 1127308"/>
                  <a:gd name="connsiteY10" fmla="*/ 1122768 h 1134377"/>
                  <a:gd name="connsiteX11" fmla="*/ 996306 w 1127308"/>
                  <a:gd name="connsiteY11" fmla="*/ 1131106 h 1134377"/>
                  <a:gd name="connsiteX12" fmla="*/ 996306 w 1127308"/>
                  <a:gd name="connsiteY12" fmla="*/ 1132649 h 1134377"/>
                  <a:gd name="connsiteX13" fmla="*/ 988692 w 1127308"/>
                  <a:gd name="connsiteY13" fmla="*/ 1132649 h 1134377"/>
                  <a:gd name="connsiteX14" fmla="*/ 980166 w 1127308"/>
                  <a:gd name="connsiteY14" fmla="*/ 1134377 h 1134377"/>
                  <a:gd name="connsiteX15" fmla="*/ 971641 w 1127308"/>
                  <a:gd name="connsiteY15" fmla="*/ 1132649 h 1134377"/>
                  <a:gd name="connsiteX16" fmla="*/ 1 w 1127308"/>
                  <a:gd name="connsiteY16" fmla="*/ 1132649 h 1134377"/>
                  <a:gd name="connsiteX17" fmla="*/ 1 w 1127308"/>
                  <a:gd name="connsiteY17" fmla="*/ 147147 h 1134377"/>
                  <a:gd name="connsiteX18" fmla="*/ 0 w 1127308"/>
                  <a:gd name="connsiteY18" fmla="*/ 147142 h 1134377"/>
                  <a:gd name="connsiteX19" fmla="*/ 1 w 1127308"/>
                  <a:gd name="connsiteY19" fmla="*/ 147137 h 1134377"/>
                  <a:gd name="connsiteX20" fmla="*/ 11563 w 1127308"/>
                  <a:gd name="connsiteY20" fmla="*/ 89868 h 1134377"/>
                  <a:gd name="connsiteX21" fmla="*/ 147142 w 1127308"/>
                  <a:gd name="connsiteY21"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984804 w 1127308"/>
                  <a:gd name="connsiteY6" fmla="*/ 839871 h 1134377"/>
                  <a:gd name="connsiteX7" fmla="*/ 1037440 w 1127308"/>
                  <a:gd name="connsiteY7" fmla="*/ 850540 h 1134377"/>
                  <a:gd name="connsiteX8" fmla="*/ 1127308 w 1127308"/>
                  <a:gd name="connsiteY8" fmla="*/ 986654 h 1134377"/>
                  <a:gd name="connsiteX9" fmla="*/ 1037440 w 1127308"/>
                  <a:gd name="connsiteY9" fmla="*/ 1122768 h 1134377"/>
                  <a:gd name="connsiteX10" fmla="*/ 996306 w 1127308"/>
                  <a:gd name="connsiteY10" fmla="*/ 1131106 h 1134377"/>
                  <a:gd name="connsiteX11" fmla="*/ 996306 w 1127308"/>
                  <a:gd name="connsiteY11" fmla="*/ 1132649 h 1134377"/>
                  <a:gd name="connsiteX12" fmla="*/ 988692 w 1127308"/>
                  <a:gd name="connsiteY12" fmla="*/ 1132649 h 1134377"/>
                  <a:gd name="connsiteX13" fmla="*/ 980166 w 1127308"/>
                  <a:gd name="connsiteY13" fmla="*/ 1134377 h 1134377"/>
                  <a:gd name="connsiteX14" fmla="*/ 971641 w 1127308"/>
                  <a:gd name="connsiteY14" fmla="*/ 1132649 h 1134377"/>
                  <a:gd name="connsiteX15" fmla="*/ 1 w 1127308"/>
                  <a:gd name="connsiteY15" fmla="*/ 1132649 h 1134377"/>
                  <a:gd name="connsiteX16" fmla="*/ 1 w 1127308"/>
                  <a:gd name="connsiteY16" fmla="*/ 147147 h 1134377"/>
                  <a:gd name="connsiteX17" fmla="*/ 0 w 1127308"/>
                  <a:gd name="connsiteY17" fmla="*/ 147142 h 1134377"/>
                  <a:gd name="connsiteX18" fmla="*/ 1 w 1127308"/>
                  <a:gd name="connsiteY18" fmla="*/ 147137 h 1134377"/>
                  <a:gd name="connsiteX19" fmla="*/ 11563 w 1127308"/>
                  <a:gd name="connsiteY19" fmla="*/ 89868 h 1134377"/>
                  <a:gd name="connsiteX20" fmla="*/ 147142 w 1127308"/>
                  <a:gd name="connsiteY20"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980166 w 1127308"/>
                  <a:gd name="connsiteY5" fmla="*/ 838931 h 1134377"/>
                  <a:gd name="connsiteX6" fmla="*/ 1037440 w 1127308"/>
                  <a:gd name="connsiteY6" fmla="*/ 850540 h 1134377"/>
                  <a:gd name="connsiteX7" fmla="*/ 1127308 w 1127308"/>
                  <a:gd name="connsiteY7" fmla="*/ 986654 h 1134377"/>
                  <a:gd name="connsiteX8" fmla="*/ 1037440 w 1127308"/>
                  <a:gd name="connsiteY8" fmla="*/ 1122768 h 1134377"/>
                  <a:gd name="connsiteX9" fmla="*/ 996306 w 1127308"/>
                  <a:gd name="connsiteY9" fmla="*/ 1131106 h 1134377"/>
                  <a:gd name="connsiteX10" fmla="*/ 996306 w 1127308"/>
                  <a:gd name="connsiteY10" fmla="*/ 1132649 h 1134377"/>
                  <a:gd name="connsiteX11" fmla="*/ 988692 w 1127308"/>
                  <a:gd name="connsiteY11" fmla="*/ 1132649 h 1134377"/>
                  <a:gd name="connsiteX12" fmla="*/ 980166 w 1127308"/>
                  <a:gd name="connsiteY12" fmla="*/ 1134377 h 1134377"/>
                  <a:gd name="connsiteX13" fmla="*/ 971641 w 1127308"/>
                  <a:gd name="connsiteY13" fmla="*/ 1132649 h 1134377"/>
                  <a:gd name="connsiteX14" fmla="*/ 1 w 1127308"/>
                  <a:gd name="connsiteY14" fmla="*/ 1132649 h 1134377"/>
                  <a:gd name="connsiteX15" fmla="*/ 1 w 1127308"/>
                  <a:gd name="connsiteY15" fmla="*/ 147147 h 1134377"/>
                  <a:gd name="connsiteX16" fmla="*/ 0 w 1127308"/>
                  <a:gd name="connsiteY16" fmla="*/ 147142 h 1134377"/>
                  <a:gd name="connsiteX17" fmla="*/ 1 w 1127308"/>
                  <a:gd name="connsiteY17" fmla="*/ 147137 h 1134377"/>
                  <a:gd name="connsiteX18" fmla="*/ 11563 w 1127308"/>
                  <a:gd name="connsiteY18" fmla="*/ 89868 h 1134377"/>
                  <a:gd name="connsiteX19" fmla="*/ 147142 w 1127308"/>
                  <a:gd name="connsiteY19"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96306 w 1127308"/>
                  <a:gd name="connsiteY9" fmla="*/ 1132649 h 1134377"/>
                  <a:gd name="connsiteX10" fmla="*/ 988692 w 1127308"/>
                  <a:gd name="connsiteY10" fmla="*/ 1132649 h 1134377"/>
                  <a:gd name="connsiteX11" fmla="*/ 980166 w 1127308"/>
                  <a:gd name="connsiteY11" fmla="*/ 1134377 h 1134377"/>
                  <a:gd name="connsiteX12" fmla="*/ 971641 w 1127308"/>
                  <a:gd name="connsiteY12" fmla="*/ 1132649 h 1134377"/>
                  <a:gd name="connsiteX13" fmla="*/ 1 w 1127308"/>
                  <a:gd name="connsiteY13" fmla="*/ 1132649 h 1134377"/>
                  <a:gd name="connsiteX14" fmla="*/ 1 w 1127308"/>
                  <a:gd name="connsiteY14" fmla="*/ 147147 h 1134377"/>
                  <a:gd name="connsiteX15" fmla="*/ 0 w 1127308"/>
                  <a:gd name="connsiteY15" fmla="*/ 147142 h 1134377"/>
                  <a:gd name="connsiteX16" fmla="*/ 1 w 1127308"/>
                  <a:gd name="connsiteY16" fmla="*/ 147137 h 1134377"/>
                  <a:gd name="connsiteX17" fmla="*/ 11563 w 1127308"/>
                  <a:gd name="connsiteY17" fmla="*/ 89868 h 1134377"/>
                  <a:gd name="connsiteX18" fmla="*/ 147142 w 1127308"/>
                  <a:gd name="connsiteY18"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96306 w 1127308"/>
                  <a:gd name="connsiteY9" fmla="*/ 1132649 h 1134377"/>
                  <a:gd name="connsiteX10" fmla="*/ 980166 w 1127308"/>
                  <a:gd name="connsiteY10" fmla="*/ 1134377 h 1134377"/>
                  <a:gd name="connsiteX11" fmla="*/ 971641 w 1127308"/>
                  <a:gd name="connsiteY11" fmla="*/ 1132649 h 1134377"/>
                  <a:gd name="connsiteX12" fmla="*/ 1 w 1127308"/>
                  <a:gd name="connsiteY12" fmla="*/ 1132649 h 1134377"/>
                  <a:gd name="connsiteX13" fmla="*/ 1 w 1127308"/>
                  <a:gd name="connsiteY13" fmla="*/ 147147 h 1134377"/>
                  <a:gd name="connsiteX14" fmla="*/ 0 w 1127308"/>
                  <a:gd name="connsiteY14" fmla="*/ 147142 h 1134377"/>
                  <a:gd name="connsiteX15" fmla="*/ 1 w 1127308"/>
                  <a:gd name="connsiteY15" fmla="*/ 147137 h 1134377"/>
                  <a:gd name="connsiteX16" fmla="*/ 11563 w 1127308"/>
                  <a:gd name="connsiteY16" fmla="*/ 89868 h 1134377"/>
                  <a:gd name="connsiteX17" fmla="*/ 147142 w 1127308"/>
                  <a:gd name="connsiteY17"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96306 w 1127308"/>
                  <a:gd name="connsiteY9" fmla="*/ 1132649 h 1134377"/>
                  <a:gd name="connsiteX10" fmla="*/ 980166 w 1127308"/>
                  <a:gd name="connsiteY10" fmla="*/ 1134377 h 1134377"/>
                  <a:gd name="connsiteX11" fmla="*/ 1 w 1127308"/>
                  <a:gd name="connsiteY11" fmla="*/ 1132649 h 1134377"/>
                  <a:gd name="connsiteX12" fmla="*/ 1 w 1127308"/>
                  <a:gd name="connsiteY12" fmla="*/ 147147 h 1134377"/>
                  <a:gd name="connsiteX13" fmla="*/ 0 w 1127308"/>
                  <a:gd name="connsiteY13" fmla="*/ 147142 h 1134377"/>
                  <a:gd name="connsiteX14" fmla="*/ 1 w 1127308"/>
                  <a:gd name="connsiteY14" fmla="*/ 147137 h 1134377"/>
                  <a:gd name="connsiteX15" fmla="*/ 11563 w 1127308"/>
                  <a:gd name="connsiteY15" fmla="*/ 89868 h 1134377"/>
                  <a:gd name="connsiteX16" fmla="*/ 147142 w 1127308"/>
                  <a:gd name="connsiteY16" fmla="*/ 0 h 1134377"/>
                  <a:gd name="connsiteX0" fmla="*/ 147142 w 1127308"/>
                  <a:gd name="connsiteY0" fmla="*/ 0 h 1134377"/>
                  <a:gd name="connsiteX1" fmla="*/ 282721 w 1127308"/>
                  <a:gd name="connsiteY1" fmla="*/ 89868 h 1134377"/>
                  <a:gd name="connsiteX2" fmla="*/ 292104 w 1127308"/>
                  <a:gd name="connsiteY2" fmla="*/ 136344 h 1134377"/>
                  <a:gd name="connsiteX3" fmla="*/ 294249 w 1127308"/>
                  <a:gd name="connsiteY3" fmla="*/ 839871 h 1134377"/>
                  <a:gd name="connsiteX4" fmla="*/ 975529 w 1127308"/>
                  <a:gd name="connsiteY4" fmla="*/ 839871 h 1134377"/>
                  <a:gd name="connsiteX5" fmla="*/ 1037440 w 1127308"/>
                  <a:gd name="connsiteY5" fmla="*/ 850540 h 1134377"/>
                  <a:gd name="connsiteX6" fmla="*/ 1127308 w 1127308"/>
                  <a:gd name="connsiteY6" fmla="*/ 986654 h 1134377"/>
                  <a:gd name="connsiteX7" fmla="*/ 1037440 w 1127308"/>
                  <a:gd name="connsiteY7" fmla="*/ 1122768 h 1134377"/>
                  <a:gd name="connsiteX8" fmla="*/ 996306 w 1127308"/>
                  <a:gd name="connsiteY8" fmla="*/ 1131106 h 1134377"/>
                  <a:gd name="connsiteX9" fmla="*/ 980166 w 1127308"/>
                  <a:gd name="connsiteY9" fmla="*/ 1134377 h 1134377"/>
                  <a:gd name="connsiteX10" fmla="*/ 1 w 1127308"/>
                  <a:gd name="connsiteY10" fmla="*/ 1132649 h 1134377"/>
                  <a:gd name="connsiteX11" fmla="*/ 1 w 1127308"/>
                  <a:gd name="connsiteY11" fmla="*/ 147147 h 1134377"/>
                  <a:gd name="connsiteX12" fmla="*/ 0 w 1127308"/>
                  <a:gd name="connsiteY12" fmla="*/ 147142 h 1134377"/>
                  <a:gd name="connsiteX13" fmla="*/ 1 w 1127308"/>
                  <a:gd name="connsiteY13" fmla="*/ 147137 h 1134377"/>
                  <a:gd name="connsiteX14" fmla="*/ 11563 w 1127308"/>
                  <a:gd name="connsiteY14" fmla="*/ 89868 h 1134377"/>
                  <a:gd name="connsiteX15" fmla="*/ 147142 w 1127308"/>
                  <a:gd name="connsiteY15" fmla="*/ 0 h 1134377"/>
                  <a:gd name="connsiteX0" fmla="*/ 147142 w 1127308"/>
                  <a:gd name="connsiteY0" fmla="*/ 0 h 1132649"/>
                  <a:gd name="connsiteX1" fmla="*/ 282721 w 1127308"/>
                  <a:gd name="connsiteY1" fmla="*/ 89868 h 1132649"/>
                  <a:gd name="connsiteX2" fmla="*/ 292104 w 1127308"/>
                  <a:gd name="connsiteY2" fmla="*/ 136344 h 1132649"/>
                  <a:gd name="connsiteX3" fmla="*/ 294249 w 1127308"/>
                  <a:gd name="connsiteY3" fmla="*/ 839871 h 1132649"/>
                  <a:gd name="connsiteX4" fmla="*/ 975529 w 1127308"/>
                  <a:gd name="connsiteY4" fmla="*/ 839871 h 1132649"/>
                  <a:gd name="connsiteX5" fmla="*/ 1037440 w 1127308"/>
                  <a:gd name="connsiteY5" fmla="*/ 850540 h 1132649"/>
                  <a:gd name="connsiteX6" fmla="*/ 1127308 w 1127308"/>
                  <a:gd name="connsiteY6" fmla="*/ 986654 h 1132649"/>
                  <a:gd name="connsiteX7" fmla="*/ 1037440 w 1127308"/>
                  <a:gd name="connsiteY7" fmla="*/ 1122768 h 1132649"/>
                  <a:gd name="connsiteX8" fmla="*/ 996306 w 1127308"/>
                  <a:gd name="connsiteY8" fmla="*/ 1131106 h 1132649"/>
                  <a:gd name="connsiteX9" fmla="*/ 1 w 1127308"/>
                  <a:gd name="connsiteY9" fmla="*/ 1132649 h 1132649"/>
                  <a:gd name="connsiteX10" fmla="*/ 1 w 1127308"/>
                  <a:gd name="connsiteY10" fmla="*/ 147147 h 1132649"/>
                  <a:gd name="connsiteX11" fmla="*/ 0 w 1127308"/>
                  <a:gd name="connsiteY11" fmla="*/ 147142 h 1132649"/>
                  <a:gd name="connsiteX12" fmla="*/ 1 w 1127308"/>
                  <a:gd name="connsiteY12" fmla="*/ 147137 h 1132649"/>
                  <a:gd name="connsiteX13" fmla="*/ 11563 w 1127308"/>
                  <a:gd name="connsiteY13" fmla="*/ 89868 h 1132649"/>
                  <a:gd name="connsiteX14" fmla="*/ 147142 w 1127308"/>
                  <a:gd name="connsiteY14" fmla="*/ 0 h 11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7308" h="1132649">
                    <a:moveTo>
                      <a:pt x="147142" y="0"/>
                    </a:moveTo>
                    <a:cubicBezTo>
                      <a:pt x="208090" y="0"/>
                      <a:pt x="260384" y="37057"/>
                      <a:pt x="282721" y="89868"/>
                    </a:cubicBezTo>
                    <a:lnTo>
                      <a:pt x="292104" y="136344"/>
                    </a:lnTo>
                    <a:lnTo>
                      <a:pt x="294249" y="839871"/>
                    </a:lnTo>
                    <a:lnTo>
                      <a:pt x="975529" y="839871"/>
                    </a:lnTo>
                    <a:lnTo>
                      <a:pt x="1037440" y="850540"/>
                    </a:lnTo>
                    <a:cubicBezTo>
                      <a:pt x="1090252" y="872966"/>
                      <a:pt x="1127308" y="925465"/>
                      <a:pt x="1127308" y="986654"/>
                    </a:cubicBezTo>
                    <a:cubicBezTo>
                      <a:pt x="1127308" y="1047843"/>
                      <a:pt x="1090252" y="1100343"/>
                      <a:pt x="1037440" y="1122768"/>
                    </a:cubicBezTo>
                    <a:lnTo>
                      <a:pt x="996306" y="1131106"/>
                    </a:lnTo>
                    <a:lnTo>
                      <a:pt x="1" y="1132649"/>
                    </a:lnTo>
                    <a:lnTo>
                      <a:pt x="1" y="147147"/>
                    </a:lnTo>
                    <a:cubicBezTo>
                      <a:pt x="1" y="147145"/>
                      <a:pt x="0" y="147144"/>
                      <a:pt x="0" y="147142"/>
                    </a:cubicBezTo>
                    <a:cubicBezTo>
                      <a:pt x="0" y="147140"/>
                      <a:pt x="1" y="147139"/>
                      <a:pt x="1" y="147137"/>
                    </a:cubicBezTo>
                    <a:lnTo>
                      <a:pt x="11563" y="89868"/>
                    </a:lnTo>
                    <a:cubicBezTo>
                      <a:pt x="33901" y="37057"/>
                      <a:pt x="86194" y="0"/>
                      <a:pt x="147142" y="0"/>
                    </a:cubicBezTo>
                    <a:close/>
                  </a:path>
                </a:pathLst>
              </a:custGeom>
              <a:solidFill>
                <a:srgbClr val="E19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文本框 101"/>
              <p:cNvSpPr txBox="1"/>
              <p:nvPr/>
            </p:nvSpPr>
            <p:spPr>
              <a:xfrm>
                <a:off x="1788624" y="3175223"/>
                <a:ext cx="10492306" cy="861774"/>
              </a:xfrm>
              <a:prstGeom prst="rect">
                <a:avLst/>
              </a:prstGeom>
              <a:noFill/>
            </p:spPr>
            <p:txBody>
              <a:bodyPr wrap="square" rtlCol="0">
                <a:spAutoFit/>
              </a:bodyPr>
              <a:lstStyle/>
              <a:p>
                <a:pPr indent="576000">
                  <a:lnSpc>
                    <a:spcPts val="3000"/>
                  </a:lnSpc>
                </a:pPr>
                <a:r>
                  <a:rPr lang="en-US" altLang="zh-CN" sz="2200" b="1" dirty="0">
                    <a:latin typeface="华文中宋" panose="02010600040101010101" pitchFamily="2" charset="-122"/>
                    <a:ea typeface="华文中宋" panose="02010600040101010101" pitchFamily="2" charset="-122"/>
                  </a:rPr>
                  <a:t>1</a:t>
                </a:r>
                <a:r>
                  <a:rPr lang="zh-CN" altLang="en-US" sz="2200" b="1" dirty="0">
                    <a:latin typeface="华文中宋" panose="02010600040101010101" pitchFamily="2" charset="-122"/>
                    <a:ea typeface="华文中宋" panose="02010600040101010101" pitchFamily="2" charset="-122"/>
                  </a:rPr>
                  <a:t>．提前预习，做到有准备地听课。通过预习，能够整理出问题和难点，这是保证课堂效果的必要条件。</a:t>
                </a:r>
              </a:p>
            </p:txBody>
          </p:sp>
        </p:grpSp>
        <p:sp>
          <p:nvSpPr>
            <p:cNvPr id="104" name="文本框 103"/>
            <p:cNvSpPr txBox="1"/>
            <p:nvPr/>
          </p:nvSpPr>
          <p:spPr>
            <a:xfrm>
              <a:off x="776264" y="4090179"/>
              <a:ext cx="10488892" cy="1246495"/>
            </a:xfrm>
            <a:prstGeom prst="rect">
              <a:avLst/>
            </a:prstGeom>
            <a:noFill/>
          </p:spPr>
          <p:txBody>
            <a:bodyPr wrap="square" rtlCol="0">
              <a:spAutoFit/>
            </a:bodyPr>
            <a:lstStyle/>
            <a:p>
              <a:pPr indent="576000">
                <a:lnSpc>
                  <a:spcPts val="3000"/>
                </a:lnSpc>
              </a:pPr>
              <a:r>
                <a:rPr lang="en-US" altLang="zh-CN" sz="2400" b="1" dirty="0">
                  <a:latin typeface="华文中宋" panose="02010600040101010101" pitchFamily="2" charset="-122"/>
                  <a:ea typeface="华文中宋" panose="02010600040101010101" pitchFamily="2" charset="-122"/>
                </a:rPr>
                <a:t>2</a:t>
              </a:r>
              <a:r>
                <a:rPr lang="zh-CN" altLang="en-US" sz="2400" b="1" dirty="0">
                  <a:latin typeface="华文中宋" panose="02010600040101010101" pitchFamily="2" charset="-122"/>
                  <a:ea typeface="华文中宋" panose="02010600040101010101" pitchFamily="2" charset="-122"/>
                </a:rPr>
                <a:t>．实行“以问题为主线”的学习。带着问题走进课堂</a:t>
              </a:r>
              <a:r>
                <a:rPr lang="en-US" altLang="zh-CN" sz="2400" b="1" dirty="0">
                  <a:latin typeface="华文中宋" panose="02010600040101010101" pitchFamily="2" charset="-122"/>
                  <a:ea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rPr>
                <a:t>通过听课与思考</a:t>
              </a:r>
              <a:r>
                <a:rPr lang="en-US" altLang="zh-CN" sz="2400" b="1" dirty="0">
                  <a:latin typeface="华文中宋" panose="02010600040101010101" pitchFamily="2" charset="-122"/>
                  <a:ea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rPr>
                <a:t>解决了一些问题</a:t>
              </a:r>
              <a:r>
                <a:rPr lang="en-US" altLang="zh-CN" sz="2400" b="1" dirty="0">
                  <a:latin typeface="华文中宋" panose="02010600040101010101" pitchFamily="2" charset="-122"/>
                  <a:ea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rPr>
                <a:t>又带着新的问题走出课堂</a:t>
              </a:r>
              <a:r>
                <a:rPr lang="en-US" altLang="zh-CN" sz="2400" b="1" dirty="0">
                  <a:latin typeface="华文中宋" panose="02010600040101010101" pitchFamily="2" charset="-122"/>
                  <a:ea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rPr>
                <a:t>这是开动自己大脑的最好驱动力，是学习向前推进的最好方式，是创新学习的最好抓手。</a:t>
              </a:r>
            </a:p>
          </p:txBody>
        </p:sp>
        <p:sp>
          <p:nvSpPr>
            <p:cNvPr id="106" name="文本框 105"/>
            <p:cNvSpPr txBox="1"/>
            <p:nvPr/>
          </p:nvSpPr>
          <p:spPr>
            <a:xfrm>
              <a:off x="776264" y="5717147"/>
              <a:ext cx="10362124" cy="861774"/>
            </a:xfrm>
            <a:prstGeom prst="rect">
              <a:avLst/>
            </a:prstGeom>
            <a:noFill/>
          </p:spPr>
          <p:txBody>
            <a:bodyPr wrap="square" rtlCol="0">
              <a:spAutoFit/>
            </a:bodyPr>
            <a:lstStyle/>
            <a:p>
              <a:pPr indent="576000">
                <a:lnSpc>
                  <a:spcPts val="3000"/>
                </a:lnSpc>
              </a:pPr>
              <a:r>
                <a:rPr lang="en-US" altLang="zh-CN" sz="2400" b="1" dirty="0">
                  <a:latin typeface="华文中宋" panose="02010600040101010101" pitchFamily="2" charset="-122"/>
                  <a:ea typeface="华文中宋" panose="02010600040101010101" pitchFamily="2" charset="-122"/>
                </a:rPr>
                <a:t>3</a:t>
              </a:r>
              <a:r>
                <a:rPr lang="zh-CN" altLang="en-US" sz="2400" b="1" dirty="0">
                  <a:latin typeface="华文中宋" panose="02010600040101010101" pitchFamily="2" charset="-122"/>
                  <a:ea typeface="华文中宋" panose="02010600040101010101" pitchFamily="2" charset="-122"/>
                </a:rPr>
                <a:t>．养成记笔记的好习惯。在多媒体教学的环境下，很多同学都不记笔记了，只做“听客”，但是“谁记谁得”，动笔加动脑才是最好的多媒体。</a:t>
              </a:r>
            </a:p>
          </p:txBody>
        </p:sp>
      </p:grpSp>
    </p:spTree>
    <p:extLst>
      <p:ext uri="{BB962C8B-B14F-4D97-AF65-F5344CB8AC3E}">
        <p14:creationId xmlns="" xmlns:p14="http://schemas.microsoft.com/office/powerpoint/2010/main" val="50084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64162" y="2676610"/>
            <a:ext cx="7674937" cy="4131900"/>
          </a:xfrm>
          <a:prstGeom prst="rect">
            <a:avLst/>
          </a:prstGeom>
        </p:spPr>
        <p:txBody>
          <a:bodyPr wrap="square">
            <a:spAutoFit/>
          </a:bodyPr>
          <a:lstStyle/>
          <a:p>
            <a:pPr lvl="0" indent="576000">
              <a:lnSpc>
                <a:spcPts val="3500"/>
              </a:lnSpc>
            </a:pPr>
            <a:r>
              <a:rPr lang="en-US" altLang="zh-CN" sz="2400" dirty="0">
                <a:solidFill>
                  <a:prstClr val="black"/>
                </a:solidFill>
                <a:latin typeface="华文中宋" panose="02010600040101010101" pitchFamily="2" charset="-122"/>
                <a:ea typeface="华文中宋" panose="02010600040101010101" pitchFamily="2" charset="-122"/>
              </a:rPr>
              <a:t>4</a:t>
            </a:r>
            <a:r>
              <a:rPr lang="zh-CN" altLang="zh-CN" sz="2400" dirty="0">
                <a:solidFill>
                  <a:prstClr val="black"/>
                </a:solidFill>
                <a:latin typeface="华文中宋" panose="02010600040101010101" pitchFamily="2" charset="-122"/>
                <a:ea typeface="华文中宋" panose="02010600040101010101" pitchFamily="2" charset="-122"/>
              </a:rPr>
              <a:t>．学习重在“习”。“学习”两个字也可以分开。“学”，是指看书、听课，是从书本上、从老师那里接受知识，“习”是指学习者的预习、复习、练习，特别是做作业、做实验，主要是自己的劳动，是使知识消化巩固的过程。“习”的功夫不到，是不可能把别人的知识变成自己的知识的，所以，学习重在“习”。指望听一次课就能把知识学到手，对正常人来说是难以做到的。预习、听课、复习、练习这些环节结合起来才可能使知识由了解到掌握，由掌握到巩固。 </a:t>
            </a:r>
          </a:p>
        </p:txBody>
      </p:sp>
      <p:sp>
        <p:nvSpPr>
          <p:cNvPr id="4"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5" name="直接箭头连接符 4"/>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7" name="矩形 6"/>
          <p:cNvSpPr/>
          <p:nvPr/>
        </p:nvSpPr>
        <p:spPr>
          <a:xfrm>
            <a:off x="1319372" y="1721015"/>
            <a:ext cx="2339102"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（一）课程学习</a:t>
            </a:r>
          </a:p>
        </p:txBody>
      </p:sp>
      <p:sp>
        <p:nvSpPr>
          <p:cNvPr id="8" name="矩形 7"/>
          <p:cNvSpPr/>
          <p:nvPr/>
        </p:nvSpPr>
        <p:spPr>
          <a:xfrm>
            <a:off x="1206854" y="2302149"/>
            <a:ext cx="2129109" cy="374461"/>
          </a:xfrm>
          <a:prstGeom prst="rect">
            <a:avLst/>
          </a:prstGeom>
        </p:spPr>
        <p:txBody>
          <a:bodyPr wrap="none">
            <a:spAutoFit/>
          </a:bodyPr>
          <a:lstStyle/>
          <a:p>
            <a:pPr lvl="0" indent="371475">
              <a:lnSpc>
                <a:spcPts val="2200"/>
              </a:lnSpc>
            </a:pPr>
            <a:r>
              <a:rPr lang="zh-CN" altLang="en-US" sz="2300" dirty="0">
                <a:solidFill>
                  <a:prstClr val="black"/>
                </a:solidFill>
                <a:latin typeface="华文中宋" panose="02010600040101010101" pitchFamily="2" charset="-122"/>
                <a:ea typeface="华文中宋" panose="02010600040101010101" pitchFamily="2" charset="-122"/>
              </a:rPr>
              <a:t>要素与规律</a:t>
            </a:r>
            <a:r>
              <a:rPr lang="en-US" altLang="zh-CN" sz="2300" dirty="0">
                <a:solidFill>
                  <a:prstClr val="black"/>
                </a:solidFill>
                <a:latin typeface="华文中宋" panose="02010600040101010101" pitchFamily="2" charset="-122"/>
                <a:ea typeface="华文中宋" panose="02010600040101010101" pitchFamily="2" charset="-122"/>
              </a:rPr>
              <a:t>:</a:t>
            </a:r>
          </a:p>
        </p:txBody>
      </p:sp>
      <p:grpSp>
        <p:nvGrpSpPr>
          <p:cNvPr id="2" name="组合 1"/>
          <p:cNvGrpSpPr/>
          <p:nvPr/>
        </p:nvGrpSpPr>
        <p:grpSpPr>
          <a:xfrm>
            <a:off x="8355012" y="2027714"/>
            <a:ext cx="3836988" cy="4830286"/>
            <a:chOff x="8355012" y="2027714"/>
            <a:chExt cx="3836988" cy="4830286"/>
          </a:xfrm>
        </p:grpSpPr>
        <p:cxnSp>
          <p:nvCxnSpPr>
            <p:cNvPr id="11" name="直接箭头连接符 10"/>
            <p:cNvCxnSpPr/>
            <p:nvPr/>
          </p:nvCxnSpPr>
          <p:spPr>
            <a:xfrm flipH="1" flipV="1">
              <a:off x="9086396" y="4020030"/>
              <a:ext cx="1486807" cy="860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flipV="1">
              <a:off x="10271102" y="2990850"/>
              <a:ext cx="513014" cy="11522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Picture 2" descr="F:\新建文件夹\GoldMan_007014.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8396" r="31893"/>
            <a:stretch/>
          </p:blipFill>
          <p:spPr bwMode="auto">
            <a:xfrm>
              <a:off x="9376228" y="2786063"/>
              <a:ext cx="2815772" cy="40719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文本框 16"/>
            <p:cNvSpPr txBox="1"/>
            <p:nvPr/>
          </p:nvSpPr>
          <p:spPr>
            <a:xfrm>
              <a:off x="8355012" y="3360852"/>
              <a:ext cx="876300" cy="923330"/>
            </a:xfrm>
            <a:prstGeom prst="rect">
              <a:avLst/>
            </a:prstGeom>
            <a:noFill/>
          </p:spPr>
          <p:txBody>
            <a:bodyPr wrap="square" rtlCol="0">
              <a:spAutoFit/>
            </a:bodyPr>
            <a:lstStyle/>
            <a:p>
              <a:r>
                <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学</a:t>
              </a:r>
            </a:p>
          </p:txBody>
        </p:sp>
        <p:sp>
          <p:nvSpPr>
            <p:cNvPr id="18" name="矩形 17"/>
            <p:cNvSpPr/>
            <p:nvPr/>
          </p:nvSpPr>
          <p:spPr>
            <a:xfrm>
              <a:off x="9696040" y="2027714"/>
              <a:ext cx="877163" cy="923330"/>
            </a:xfrm>
            <a:prstGeom prst="rect">
              <a:avLst/>
            </a:prstGeom>
          </p:spPr>
          <p:txBody>
            <a:bodyPr wrap="none">
              <a:spAutoFit/>
            </a:bodyPr>
            <a:lstStyle/>
            <a:p>
              <a:r>
                <a:rPr lang="zh-CN"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习</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p:txBody>
        </p:sp>
      </p:grpSp>
    </p:spTree>
    <p:extLst>
      <p:ext uri="{BB962C8B-B14F-4D97-AF65-F5344CB8AC3E}">
        <p14:creationId xmlns="" xmlns:p14="http://schemas.microsoft.com/office/powerpoint/2010/main" val="311845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319372" y="1721015"/>
            <a:ext cx="2339102"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（一）课程学习</a:t>
            </a:r>
          </a:p>
        </p:txBody>
      </p:sp>
      <p:sp>
        <p:nvSpPr>
          <p:cNvPr id="6" name="矩形 5"/>
          <p:cNvSpPr/>
          <p:nvPr/>
        </p:nvSpPr>
        <p:spPr>
          <a:xfrm>
            <a:off x="1206854" y="2302149"/>
            <a:ext cx="2329484" cy="374461"/>
          </a:xfrm>
          <a:prstGeom prst="rect">
            <a:avLst/>
          </a:prstGeom>
        </p:spPr>
        <p:txBody>
          <a:bodyPr wrap="none">
            <a:spAutoFit/>
          </a:bodyPr>
          <a:lstStyle/>
          <a:p>
            <a:pPr lvl="0" indent="371475">
              <a:lnSpc>
                <a:spcPts val="2200"/>
              </a:lnSpc>
            </a:pPr>
            <a:r>
              <a:rPr lang="zh-CN" altLang="en-US" sz="2300" dirty="0">
                <a:solidFill>
                  <a:prstClr val="black"/>
                </a:solidFill>
                <a:latin typeface="华文中宋" panose="02010600040101010101" pitchFamily="2" charset="-122"/>
                <a:ea typeface="华文中宋" panose="02010600040101010101" pitchFamily="2" charset="-122"/>
              </a:rPr>
              <a:t>自问自答题：</a:t>
            </a:r>
          </a:p>
        </p:txBody>
      </p:sp>
      <p:pic>
        <p:nvPicPr>
          <p:cNvPr id="10" name="Picture 44" descr="问号2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5674" t="11230" r="5713" b="15674"/>
          <a:stretch>
            <a:fillRect/>
          </a:stretch>
        </p:blipFill>
        <p:spPr bwMode="auto">
          <a:xfrm>
            <a:off x="1319372" y="2979771"/>
            <a:ext cx="3154468" cy="341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组合 6"/>
          <p:cNvGrpSpPr/>
          <p:nvPr/>
        </p:nvGrpSpPr>
        <p:grpSpPr>
          <a:xfrm>
            <a:off x="4716019" y="2979771"/>
            <a:ext cx="7233755" cy="3413256"/>
            <a:chOff x="4716019" y="2979771"/>
            <a:chExt cx="7233755" cy="3413256"/>
          </a:xfrm>
        </p:grpSpPr>
        <p:grpSp>
          <p:nvGrpSpPr>
            <p:cNvPr id="11" name="组合 10"/>
            <p:cNvGrpSpPr>
              <a:grpSpLocks/>
            </p:cNvGrpSpPr>
            <p:nvPr/>
          </p:nvGrpSpPr>
          <p:grpSpPr bwMode="auto">
            <a:xfrm>
              <a:off x="4716019" y="2979771"/>
              <a:ext cx="7209280" cy="970290"/>
              <a:chOff x="1849115" y="1724843"/>
              <a:chExt cx="7949427" cy="1071006"/>
            </a:xfrm>
          </p:grpSpPr>
          <p:grpSp>
            <p:nvGrpSpPr>
              <p:cNvPr id="40" name="组合 47"/>
              <p:cNvGrpSpPr>
                <a:grpSpLocks/>
              </p:cNvGrpSpPr>
              <p:nvPr/>
            </p:nvGrpSpPr>
            <p:grpSpPr bwMode="auto">
              <a:xfrm>
                <a:off x="2576142" y="1724843"/>
                <a:ext cx="7222400" cy="700761"/>
                <a:chOff x="2160397" y="1391026"/>
                <a:chExt cx="9296522" cy="590604"/>
              </a:xfrm>
            </p:grpSpPr>
            <p:sp>
              <p:nvSpPr>
                <p:cNvPr id="44" name="任意多边形 43"/>
                <p:cNvSpPr/>
                <p:nvPr/>
              </p:nvSpPr>
              <p:spPr>
                <a:xfrm>
                  <a:off x="2160397" y="1391026"/>
                  <a:ext cx="9296521" cy="590604"/>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pPr lvl="1">
                    <a:defRPr/>
                  </a:pPr>
                  <a:endParaRPr lang="zh-CN" altLang="en-US" sz="1600">
                    <a:solidFill>
                      <a:srgbClr val="888888"/>
                    </a:solidFill>
                    <a:latin typeface="微软雅黑" pitchFamily="34" charset="-122"/>
                  </a:endParaRPr>
                </a:p>
                <a:p>
                  <a:pPr lvl="1">
                    <a:defRPr/>
                  </a:pPr>
                  <a:endParaRPr lang="zh-CN" altLang="en-US" sz="1600" dirty="0">
                    <a:solidFill>
                      <a:srgbClr val="888888"/>
                    </a:solidFill>
                    <a:latin typeface="微软雅黑" pitchFamily="34" charset="-122"/>
                  </a:endParaRPr>
                </a:p>
              </p:txBody>
            </p:sp>
            <p:sp>
              <p:nvSpPr>
                <p:cNvPr id="45" name="任意多边形 39"/>
                <p:cNvSpPr>
                  <a:spLocks noChangeArrowheads="1"/>
                </p:cNvSpPr>
                <p:nvPr/>
              </p:nvSpPr>
              <p:spPr bwMode="auto">
                <a:xfrm>
                  <a:off x="2184916" y="1403079"/>
                  <a:ext cx="9272003" cy="566499"/>
                </a:xfrm>
                <a:custGeom>
                  <a:avLst/>
                  <a:gdLst>
                    <a:gd name="T0" fmla="*/ 695090569 w 590103"/>
                    <a:gd name="T1" fmla="*/ 0 h 5460503"/>
                    <a:gd name="T2" fmla="*/ 2147483647 w 590103"/>
                    <a:gd name="T3" fmla="*/ 0 h 5460503"/>
                    <a:gd name="T4" fmla="*/ 2147483647 w 590103"/>
                    <a:gd name="T5" fmla="*/ 11 h 5460503"/>
                    <a:gd name="T6" fmla="*/ 2147483647 w 590103"/>
                    <a:gd name="T7" fmla="*/ 633 h 5460503"/>
                    <a:gd name="T8" fmla="*/ 2147483647 w 590103"/>
                    <a:gd name="T9" fmla="*/ 633 h 5460503"/>
                    <a:gd name="T10" fmla="*/ 0 w 590103"/>
                    <a:gd name="T11" fmla="*/ 633 h 5460503"/>
                    <a:gd name="T12" fmla="*/ 0 w 590103"/>
                    <a:gd name="T13" fmla="*/ 633 h 5460503"/>
                    <a:gd name="T14" fmla="*/ 0 w 590103"/>
                    <a:gd name="T15" fmla="*/ 11 h 5460503"/>
                    <a:gd name="T16" fmla="*/ 695090569 w 590103"/>
                    <a:gd name="T17" fmla="*/ 0 h 54605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103"/>
                    <a:gd name="T28" fmla="*/ 0 h 5460503"/>
                    <a:gd name="T29" fmla="*/ 590103 w 590103"/>
                    <a:gd name="T30" fmla="*/ 5460503 h 54605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gradFill rotWithShape="1">
                  <a:gsLst>
                    <a:gs pos="0">
                      <a:srgbClr val="F8F8F8"/>
                    </a:gs>
                    <a:gs pos="8000">
                      <a:srgbClr val="F8F8F8"/>
                    </a:gs>
                    <a:gs pos="50000">
                      <a:srgbClr val="ECECEC"/>
                    </a:gs>
                    <a:gs pos="51657">
                      <a:srgbClr val="E8E8E8"/>
                    </a:gs>
                    <a:gs pos="98000">
                      <a:srgbClr val="F9F9F9"/>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lvl="0"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如何制定自己的课程学习计划？</a:t>
                  </a:r>
                </a:p>
              </p:txBody>
            </p:sp>
          </p:grpSp>
          <p:grpSp>
            <p:nvGrpSpPr>
              <p:cNvPr id="41" name="组合 39"/>
              <p:cNvGrpSpPr>
                <a:grpSpLocks/>
              </p:cNvGrpSpPr>
              <p:nvPr/>
            </p:nvGrpSpPr>
            <p:grpSpPr bwMode="auto">
              <a:xfrm>
                <a:off x="1849115" y="1724843"/>
                <a:ext cx="719152" cy="1071006"/>
                <a:chOff x="1523998" y="1398178"/>
                <a:chExt cx="1039020" cy="1484313"/>
              </a:xfrm>
            </p:grpSpPr>
            <p:sp>
              <p:nvSpPr>
                <p:cNvPr id="42" name="任意多边形 41"/>
                <p:cNvSpPr/>
                <p:nvPr/>
              </p:nvSpPr>
              <p:spPr>
                <a:xfrm>
                  <a:off x="1523998" y="1398178"/>
                  <a:ext cx="1038932" cy="1484313"/>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a:gsLst>
                    <a:gs pos="100000">
                      <a:srgbClr val="6DAA2D">
                        <a:lumMod val="20000"/>
                        <a:lumOff val="80000"/>
                      </a:srgbClr>
                    </a:gs>
                    <a:gs pos="51657">
                      <a:srgbClr val="6DAA2D">
                        <a:lumMod val="60000"/>
                        <a:lumOff val="40000"/>
                      </a:srgbClr>
                    </a:gs>
                    <a:gs pos="0">
                      <a:srgbClr val="6DAA2D">
                        <a:lumMod val="20000"/>
                        <a:lumOff val="80000"/>
                      </a:srgbClr>
                    </a:gs>
                  </a:gsLst>
                  <a:lin ang="5400000" scaled="1"/>
                </a:gradFill>
                <a:ln w="9525">
                  <a:solidFill>
                    <a:srgbClr val="6DAA2D">
                      <a:lumMod val="60000"/>
                      <a:lumOff val="40000"/>
                    </a:srgbClr>
                  </a:solidFill>
                  <a:round/>
                  <a:headEnd/>
                  <a:tailEnd/>
                </a:ln>
                <a:effectLst>
                  <a:outerShdw blurRad="63500" sx="101000" sy="101000" algn="ctr" rotWithShape="0">
                    <a:prstClr val="black">
                      <a:alpha val="18000"/>
                    </a:prstClr>
                  </a:outerShdw>
                </a:effectLst>
              </p:spPr>
              <p:txBody>
                <a:bodyPr lIns="17146" tIns="180000" rIns="17146" bIns="536654" spcCol="127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00150">
                    <a:lnSpc>
                      <a:spcPct val="90000"/>
                    </a:lnSpc>
                    <a:spcBef>
                      <a:spcPct val="0"/>
                    </a:spcBef>
                    <a:spcAft>
                      <a:spcPct val="35000"/>
                    </a:spcAft>
                    <a:defRPr/>
                  </a:pPr>
                  <a:endParaRPr lang="zh-CN" altLang="en-US" sz="2800" dirty="0">
                    <a:solidFill>
                      <a:sysClr val="windowText" lastClr="000000"/>
                    </a:solidFill>
                    <a:latin typeface="Impact" pitchFamily="34" charset="0"/>
                    <a:ea typeface="微软雅黑" pitchFamily="34" charset="-122"/>
                  </a:endParaRPr>
                </a:p>
              </p:txBody>
            </p:sp>
            <p:sp>
              <p:nvSpPr>
                <p:cNvPr id="43" name="任意多边形 42"/>
                <p:cNvSpPr/>
                <p:nvPr/>
              </p:nvSpPr>
              <p:spPr>
                <a:xfrm>
                  <a:off x="1549398" y="1466850"/>
                  <a:ext cx="988220" cy="1374776"/>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rotWithShape="1">
                  <a:gsLst>
                    <a:gs pos="98000">
                      <a:srgbClr val="6DAA2D">
                        <a:lumMod val="60000"/>
                        <a:lumOff val="40000"/>
                      </a:srgbClr>
                    </a:gs>
                    <a:gs pos="100000">
                      <a:srgbClr val="6DAA2D">
                        <a:lumMod val="40000"/>
                        <a:lumOff val="60000"/>
                      </a:srgbClr>
                    </a:gs>
                    <a:gs pos="51657">
                      <a:srgbClr val="6DAA2D"/>
                    </a:gs>
                    <a:gs pos="50000">
                      <a:srgbClr val="6DAA2D">
                        <a:alpha val="70000"/>
                      </a:srgbClr>
                    </a:gs>
                    <a:gs pos="8000">
                      <a:srgbClr val="6DAA2D">
                        <a:lumMod val="60000"/>
                        <a:lumOff val="40000"/>
                      </a:srgbClr>
                    </a:gs>
                  </a:gsLst>
                  <a:lin ang="5400000" scaled="1"/>
                </a:gradFill>
                <a:ln w="9525">
                  <a:noFill/>
                  <a:round/>
                  <a:headEnd/>
                  <a:tailEnd/>
                </a:ln>
              </p:spPr>
              <p:txBody>
                <a:bodyPr tIns="180000" anchor="ctr"/>
                <a:lstStyle/>
                <a:p>
                  <a:pPr algn="ctr">
                    <a:defRPr/>
                  </a:pPr>
                  <a:endParaRPr lang="zh-CN" altLang="en-US" sz="2800" kern="0" dirty="0">
                    <a:solidFill>
                      <a:srgbClr val="FFFFFF"/>
                    </a:solidFill>
                    <a:latin typeface="Impact" pitchFamily="34" charset="0"/>
                    <a:cs typeface="Arial" charset="0"/>
                  </a:endParaRPr>
                </a:p>
              </p:txBody>
            </p:sp>
          </p:grpSp>
        </p:grpSp>
        <p:grpSp>
          <p:nvGrpSpPr>
            <p:cNvPr id="12" name="组合 2"/>
            <p:cNvGrpSpPr>
              <a:grpSpLocks/>
            </p:cNvGrpSpPr>
            <p:nvPr/>
          </p:nvGrpSpPr>
          <p:grpSpPr bwMode="auto">
            <a:xfrm>
              <a:off x="4716019" y="3764352"/>
              <a:ext cx="7233755" cy="971730"/>
              <a:chOff x="1849115" y="2585210"/>
              <a:chExt cx="7976415" cy="1071006"/>
            </a:xfrm>
          </p:grpSpPr>
          <p:grpSp>
            <p:nvGrpSpPr>
              <p:cNvPr id="34" name="组合 48"/>
              <p:cNvGrpSpPr>
                <a:grpSpLocks/>
              </p:cNvGrpSpPr>
              <p:nvPr/>
            </p:nvGrpSpPr>
            <p:grpSpPr bwMode="auto">
              <a:xfrm>
                <a:off x="2576143" y="2585210"/>
                <a:ext cx="7249387" cy="699724"/>
                <a:chOff x="2160398" y="2179213"/>
                <a:chExt cx="9331259" cy="589730"/>
              </a:xfrm>
            </p:grpSpPr>
            <p:sp>
              <p:nvSpPr>
                <p:cNvPr id="38" name="任意多边形 37"/>
                <p:cNvSpPr/>
                <p:nvPr/>
              </p:nvSpPr>
              <p:spPr>
                <a:xfrm>
                  <a:off x="2160398" y="2179213"/>
                  <a:ext cx="9331259" cy="589730"/>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pPr lvl="1">
                    <a:defRPr/>
                  </a:pPr>
                  <a:endParaRPr lang="zh-CN" altLang="en-US" sz="1600">
                    <a:solidFill>
                      <a:srgbClr val="888888"/>
                    </a:solidFill>
                    <a:latin typeface="微软雅黑" pitchFamily="34" charset="-122"/>
                  </a:endParaRPr>
                </a:p>
                <a:p>
                  <a:pPr lvl="1">
                    <a:defRPr/>
                  </a:pPr>
                  <a:endParaRPr lang="zh-CN" altLang="en-US" sz="1600">
                    <a:solidFill>
                      <a:srgbClr val="888888"/>
                    </a:solidFill>
                    <a:latin typeface="微软雅黑" pitchFamily="34" charset="-122"/>
                  </a:endParaRPr>
                </a:p>
              </p:txBody>
            </p:sp>
            <p:sp>
              <p:nvSpPr>
                <p:cNvPr id="39" name="任意多边形 75"/>
                <p:cNvSpPr>
                  <a:spLocks noChangeArrowheads="1"/>
                </p:cNvSpPr>
                <p:nvPr/>
              </p:nvSpPr>
              <p:spPr bwMode="auto">
                <a:xfrm>
                  <a:off x="2184918" y="2191249"/>
                  <a:ext cx="9272002" cy="565659"/>
                </a:xfrm>
                <a:custGeom>
                  <a:avLst/>
                  <a:gdLst>
                    <a:gd name="T0" fmla="*/ 695090569 w 590103"/>
                    <a:gd name="T1" fmla="*/ 0 h 5460503"/>
                    <a:gd name="T2" fmla="*/ 2147483647 w 590103"/>
                    <a:gd name="T3" fmla="*/ 0 h 5460503"/>
                    <a:gd name="T4" fmla="*/ 2147483647 w 590103"/>
                    <a:gd name="T5" fmla="*/ 11 h 5460503"/>
                    <a:gd name="T6" fmla="*/ 2147483647 w 590103"/>
                    <a:gd name="T7" fmla="*/ 629 h 5460503"/>
                    <a:gd name="T8" fmla="*/ 2147483647 w 590103"/>
                    <a:gd name="T9" fmla="*/ 629 h 5460503"/>
                    <a:gd name="T10" fmla="*/ 0 w 590103"/>
                    <a:gd name="T11" fmla="*/ 629 h 5460503"/>
                    <a:gd name="T12" fmla="*/ 0 w 590103"/>
                    <a:gd name="T13" fmla="*/ 629 h 5460503"/>
                    <a:gd name="T14" fmla="*/ 0 w 590103"/>
                    <a:gd name="T15" fmla="*/ 11 h 5460503"/>
                    <a:gd name="T16" fmla="*/ 695090569 w 590103"/>
                    <a:gd name="T17" fmla="*/ 0 h 54605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103"/>
                    <a:gd name="T28" fmla="*/ 0 h 5460503"/>
                    <a:gd name="T29" fmla="*/ 590103 w 590103"/>
                    <a:gd name="T30" fmla="*/ 5460503 h 54605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gradFill rotWithShape="1">
                  <a:gsLst>
                    <a:gs pos="0">
                      <a:srgbClr val="F8F8F8"/>
                    </a:gs>
                    <a:gs pos="8000">
                      <a:srgbClr val="F8F8F8"/>
                    </a:gs>
                    <a:gs pos="50000">
                      <a:srgbClr val="ECECEC"/>
                    </a:gs>
                    <a:gs pos="51657">
                      <a:srgbClr val="E8E8E8"/>
                    </a:gs>
                    <a:gs pos="98000">
                      <a:srgbClr val="F9F9F9"/>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lnSpc>
                      <a:spcPct val="150000"/>
                    </a:lnSpc>
                    <a:spcBef>
                      <a:spcPct val="0"/>
                    </a:spcBef>
                    <a:spcAft>
                      <a:spcPct val="0"/>
                    </a:spcAft>
                  </a:pPr>
                  <a:endParaRPr lang="zh-CN" altLang="en-US" dirty="0">
                    <a:solidFill>
                      <a:srgbClr val="5F5F5F"/>
                    </a:solidFill>
                    <a:latin typeface="黑体" pitchFamily="49" charset="-122"/>
                    <a:ea typeface="黑体" pitchFamily="49" charset="-122"/>
                  </a:endParaRPr>
                </a:p>
              </p:txBody>
            </p:sp>
          </p:grpSp>
          <p:grpSp>
            <p:nvGrpSpPr>
              <p:cNvPr id="35" name="组合 46"/>
              <p:cNvGrpSpPr>
                <a:grpSpLocks/>
              </p:cNvGrpSpPr>
              <p:nvPr/>
            </p:nvGrpSpPr>
            <p:grpSpPr bwMode="auto">
              <a:xfrm>
                <a:off x="1849115" y="2585210"/>
                <a:ext cx="719091" cy="1071006"/>
                <a:chOff x="1523998" y="1398178"/>
                <a:chExt cx="1038932" cy="1484313"/>
              </a:xfrm>
            </p:grpSpPr>
            <p:sp>
              <p:nvSpPr>
                <p:cNvPr id="36" name="任意多边形 35"/>
                <p:cNvSpPr/>
                <p:nvPr/>
              </p:nvSpPr>
              <p:spPr>
                <a:xfrm>
                  <a:off x="1523998" y="1398178"/>
                  <a:ext cx="1038932" cy="1484313"/>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a:gsLst>
                    <a:gs pos="100000">
                      <a:srgbClr val="6DAA2D">
                        <a:lumMod val="20000"/>
                        <a:lumOff val="80000"/>
                      </a:srgbClr>
                    </a:gs>
                    <a:gs pos="51657">
                      <a:srgbClr val="6DAA2D">
                        <a:lumMod val="60000"/>
                        <a:lumOff val="40000"/>
                      </a:srgbClr>
                    </a:gs>
                    <a:gs pos="0">
                      <a:srgbClr val="6DAA2D">
                        <a:lumMod val="20000"/>
                        <a:lumOff val="80000"/>
                      </a:srgbClr>
                    </a:gs>
                  </a:gsLst>
                  <a:lin ang="5400000" scaled="1"/>
                </a:gradFill>
                <a:ln w="9525">
                  <a:solidFill>
                    <a:srgbClr val="6DAA2D">
                      <a:lumMod val="60000"/>
                      <a:lumOff val="40000"/>
                    </a:srgbClr>
                  </a:solidFill>
                  <a:round/>
                  <a:headEnd/>
                  <a:tailEnd/>
                </a:ln>
                <a:effectLst>
                  <a:outerShdw blurRad="63500" sx="101000" sy="101000" algn="ctr" rotWithShape="0">
                    <a:prstClr val="black">
                      <a:alpha val="18000"/>
                    </a:prstClr>
                  </a:outerShdw>
                </a:effectLst>
              </p:spPr>
              <p:txBody>
                <a:bodyPr lIns="17146" tIns="180000" rIns="17146" bIns="536654" spcCol="127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00150">
                    <a:lnSpc>
                      <a:spcPct val="90000"/>
                    </a:lnSpc>
                    <a:spcBef>
                      <a:spcPct val="0"/>
                    </a:spcBef>
                    <a:spcAft>
                      <a:spcPct val="35000"/>
                    </a:spcAft>
                    <a:defRPr/>
                  </a:pPr>
                  <a:endParaRPr lang="zh-CN" altLang="en-US" sz="2800" dirty="0">
                    <a:solidFill>
                      <a:sysClr val="windowText" lastClr="000000"/>
                    </a:solidFill>
                    <a:latin typeface="Impact" pitchFamily="34" charset="0"/>
                    <a:ea typeface="微软雅黑" pitchFamily="34" charset="-122"/>
                  </a:endParaRPr>
                </a:p>
              </p:txBody>
            </p:sp>
            <p:sp>
              <p:nvSpPr>
                <p:cNvPr id="37" name="任意多边形 36"/>
                <p:cNvSpPr/>
                <p:nvPr/>
              </p:nvSpPr>
              <p:spPr>
                <a:xfrm>
                  <a:off x="1549398" y="1466850"/>
                  <a:ext cx="988220" cy="1374776"/>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rotWithShape="1">
                  <a:gsLst>
                    <a:gs pos="98000">
                      <a:srgbClr val="6DAA2D">
                        <a:lumMod val="60000"/>
                        <a:lumOff val="40000"/>
                      </a:srgbClr>
                    </a:gs>
                    <a:gs pos="100000">
                      <a:srgbClr val="6DAA2D">
                        <a:lumMod val="40000"/>
                        <a:lumOff val="60000"/>
                      </a:srgbClr>
                    </a:gs>
                    <a:gs pos="51657">
                      <a:srgbClr val="6DAA2D"/>
                    </a:gs>
                    <a:gs pos="50000">
                      <a:srgbClr val="6DAA2D">
                        <a:alpha val="70000"/>
                      </a:srgbClr>
                    </a:gs>
                    <a:gs pos="8000">
                      <a:srgbClr val="6DAA2D">
                        <a:lumMod val="60000"/>
                        <a:lumOff val="40000"/>
                      </a:srgbClr>
                    </a:gs>
                  </a:gsLst>
                  <a:lin ang="5400000" scaled="1"/>
                </a:gradFill>
                <a:ln w="9525">
                  <a:noFill/>
                  <a:round/>
                  <a:headEnd/>
                  <a:tailEnd/>
                </a:ln>
              </p:spPr>
              <p:txBody>
                <a:bodyPr tIns="180000" anchor="ctr"/>
                <a:lstStyle/>
                <a:p>
                  <a:pPr algn="ctr">
                    <a:defRPr/>
                  </a:pPr>
                  <a:endParaRPr lang="zh-CN" altLang="en-US" sz="2800" kern="0" dirty="0">
                    <a:solidFill>
                      <a:srgbClr val="FFFFFF"/>
                    </a:solidFill>
                    <a:latin typeface="Impact" pitchFamily="34" charset="0"/>
                    <a:cs typeface="Arial" charset="0"/>
                  </a:endParaRPr>
                </a:p>
              </p:txBody>
            </p:sp>
          </p:grpSp>
        </p:grpSp>
        <p:grpSp>
          <p:nvGrpSpPr>
            <p:cNvPr id="13" name="组合 3"/>
            <p:cNvGrpSpPr>
              <a:grpSpLocks/>
            </p:cNvGrpSpPr>
            <p:nvPr/>
          </p:nvGrpSpPr>
          <p:grpSpPr bwMode="auto">
            <a:xfrm>
              <a:off x="4716019" y="4561888"/>
              <a:ext cx="7209281" cy="1831139"/>
              <a:chOff x="1849115" y="3445575"/>
              <a:chExt cx="7949428" cy="2018216"/>
            </a:xfrm>
          </p:grpSpPr>
          <p:grpSp>
            <p:nvGrpSpPr>
              <p:cNvPr id="28" name="组合 49"/>
              <p:cNvGrpSpPr>
                <a:grpSpLocks/>
              </p:cNvGrpSpPr>
              <p:nvPr/>
            </p:nvGrpSpPr>
            <p:grpSpPr bwMode="auto">
              <a:xfrm>
                <a:off x="2576143" y="3445575"/>
                <a:ext cx="7222400" cy="1302066"/>
                <a:chOff x="2160398" y="2967400"/>
                <a:chExt cx="9296521" cy="1097386"/>
              </a:xfrm>
            </p:grpSpPr>
            <p:sp>
              <p:nvSpPr>
                <p:cNvPr id="32" name="任意多边形 31"/>
                <p:cNvSpPr/>
                <p:nvPr/>
              </p:nvSpPr>
              <p:spPr>
                <a:xfrm>
                  <a:off x="2160398" y="2967400"/>
                  <a:ext cx="9296518" cy="1097386"/>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pPr lvl="1">
                    <a:defRPr/>
                  </a:pPr>
                  <a:endParaRPr lang="zh-CN" altLang="en-US" sz="1600" dirty="0">
                    <a:solidFill>
                      <a:srgbClr val="888888"/>
                    </a:solidFill>
                    <a:latin typeface="微软雅黑" pitchFamily="34" charset="-122"/>
                  </a:endParaRPr>
                </a:p>
                <a:p>
                  <a:pPr lvl="1">
                    <a:defRPr/>
                  </a:pPr>
                  <a:endParaRPr lang="zh-CN" altLang="en-US" sz="1600" dirty="0">
                    <a:solidFill>
                      <a:srgbClr val="888888"/>
                    </a:solidFill>
                    <a:latin typeface="微软雅黑" pitchFamily="34" charset="-122"/>
                  </a:endParaRPr>
                </a:p>
              </p:txBody>
            </p:sp>
            <p:sp>
              <p:nvSpPr>
                <p:cNvPr id="33" name="任意多边形 78"/>
                <p:cNvSpPr>
                  <a:spLocks noChangeArrowheads="1"/>
                </p:cNvSpPr>
                <p:nvPr/>
              </p:nvSpPr>
              <p:spPr bwMode="auto">
                <a:xfrm>
                  <a:off x="2184918" y="2979435"/>
                  <a:ext cx="9272001" cy="1085351"/>
                </a:xfrm>
                <a:custGeom>
                  <a:avLst/>
                  <a:gdLst>
                    <a:gd name="T0" fmla="*/ 695090569 w 590103"/>
                    <a:gd name="T1" fmla="*/ 0 h 5460503"/>
                    <a:gd name="T2" fmla="*/ 2147483647 w 590103"/>
                    <a:gd name="T3" fmla="*/ 0 h 5460503"/>
                    <a:gd name="T4" fmla="*/ 2147483647 w 590103"/>
                    <a:gd name="T5" fmla="*/ 11 h 5460503"/>
                    <a:gd name="T6" fmla="*/ 2147483647 w 590103"/>
                    <a:gd name="T7" fmla="*/ 629 h 5460503"/>
                    <a:gd name="T8" fmla="*/ 2147483647 w 590103"/>
                    <a:gd name="T9" fmla="*/ 629 h 5460503"/>
                    <a:gd name="T10" fmla="*/ 0 w 590103"/>
                    <a:gd name="T11" fmla="*/ 629 h 5460503"/>
                    <a:gd name="T12" fmla="*/ 0 w 590103"/>
                    <a:gd name="T13" fmla="*/ 629 h 5460503"/>
                    <a:gd name="T14" fmla="*/ 0 w 590103"/>
                    <a:gd name="T15" fmla="*/ 11 h 5460503"/>
                    <a:gd name="T16" fmla="*/ 695090569 w 590103"/>
                    <a:gd name="T17" fmla="*/ 0 h 54605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103"/>
                    <a:gd name="T28" fmla="*/ 0 h 5460503"/>
                    <a:gd name="T29" fmla="*/ 590103 w 590103"/>
                    <a:gd name="T30" fmla="*/ 5460503 h 54605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gradFill rotWithShape="1">
                  <a:gsLst>
                    <a:gs pos="0">
                      <a:srgbClr val="F8F8F8"/>
                    </a:gs>
                    <a:gs pos="8000">
                      <a:srgbClr val="F8F8F8"/>
                    </a:gs>
                    <a:gs pos="50000">
                      <a:srgbClr val="ECECEC"/>
                    </a:gs>
                    <a:gs pos="51657">
                      <a:srgbClr val="E8E8E8"/>
                    </a:gs>
                    <a:gs pos="98000">
                      <a:srgbClr val="F9F9F9"/>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lnSpc>
                      <a:spcPct val="150000"/>
                    </a:lnSpc>
                    <a:spcBef>
                      <a:spcPct val="0"/>
                    </a:spcBef>
                    <a:spcAft>
                      <a:spcPct val="0"/>
                    </a:spcAft>
                  </a:pPr>
                  <a:endParaRPr lang="zh-CN" altLang="en-US" dirty="0">
                    <a:solidFill>
                      <a:srgbClr val="5F5F5F"/>
                    </a:solidFill>
                    <a:latin typeface="黑体" pitchFamily="49" charset="-122"/>
                    <a:ea typeface="黑体" pitchFamily="49" charset="-122"/>
                  </a:endParaRPr>
                </a:p>
              </p:txBody>
            </p:sp>
          </p:grpSp>
          <p:grpSp>
            <p:nvGrpSpPr>
              <p:cNvPr id="29" name="组合 54"/>
              <p:cNvGrpSpPr>
                <a:grpSpLocks/>
              </p:cNvGrpSpPr>
              <p:nvPr/>
            </p:nvGrpSpPr>
            <p:grpSpPr bwMode="auto">
              <a:xfrm>
                <a:off x="1849115" y="3445575"/>
                <a:ext cx="719091" cy="2018216"/>
                <a:chOff x="1523998" y="1398176"/>
                <a:chExt cx="1038932" cy="2797056"/>
              </a:xfrm>
            </p:grpSpPr>
            <p:sp>
              <p:nvSpPr>
                <p:cNvPr id="30" name="任意多边形 29"/>
                <p:cNvSpPr/>
                <p:nvPr/>
              </p:nvSpPr>
              <p:spPr>
                <a:xfrm>
                  <a:off x="1523998" y="1398176"/>
                  <a:ext cx="1038932" cy="2797056"/>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a:gsLst>
                    <a:gs pos="100000">
                      <a:srgbClr val="6DAA2D">
                        <a:lumMod val="20000"/>
                        <a:lumOff val="80000"/>
                      </a:srgbClr>
                    </a:gs>
                    <a:gs pos="51657">
                      <a:srgbClr val="6DAA2D">
                        <a:lumMod val="60000"/>
                        <a:lumOff val="40000"/>
                      </a:srgbClr>
                    </a:gs>
                    <a:gs pos="0">
                      <a:srgbClr val="6DAA2D">
                        <a:lumMod val="20000"/>
                        <a:lumOff val="80000"/>
                      </a:srgbClr>
                    </a:gs>
                  </a:gsLst>
                  <a:lin ang="5400000" scaled="1"/>
                </a:gradFill>
                <a:ln w="9525">
                  <a:solidFill>
                    <a:srgbClr val="6DAA2D">
                      <a:lumMod val="60000"/>
                      <a:lumOff val="40000"/>
                    </a:srgbClr>
                  </a:solidFill>
                  <a:round/>
                  <a:headEnd/>
                  <a:tailEnd/>
                </a:ln>
                <a:effectLst>
                  <a:outerShdw blurRad="63500" sx="101000" sy="101000" algn="ctr" rotWithShape="0">
                    <a:prstClr val="black">
                      <a:alpha val="18000"/>
                    </a:prstClr>
                  </a:outerShdw>
                </a:effectLst>
              </p:spPr>
              <p:txBody>
                <a:bodyPr lIns="17146" tIns="180000" rIns="17146" bIns="536654" spcCol="127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00150">
                    <a:lnSpc>
                      <a:spcPct val="90000"/>
                    </a:lnSpc>
                    <a:spcBef>
                      <a:spcPct val="0"/>
                    </a:spcBef>
                    <a:spcAft>
                      <a:spcPct val="35000"/>
                    </a:spcAft>
                    <a:defRPr/>
                  </a:pPr>
                  <a:endParaRPr lang="zh-CN" altLang="en-US" sz="2800" dirty="0">
                    <a:solidFill>
                      <a:sysClr val="windowText" lastClr="000000"/>
                    </a:solidFill>
                    <a:latin typeface="Impact" pitchFamily="34" charset="0"/>
                    <a:ea typeface="微软雅黑" pitchFamily="34" charset="-122"/>
                  </a:endParaRPr>
                </a:p>
              </p:txBody>
            </p:sp>
            <p:sp>
              <p:nvSpPr>
                <p:cNvPr id="31" name="任意多边形 30"/>
                <p:cNvSpPr/>
                <p:nvPr/>
              </p:nvSpPr>
              <p:spPr>
                <a:xfrm>
                  <a:off x="1549399" y="1466849"/>
                  <a:ext cx="988220" cy="2694502"/>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rotWithShape="1">
                  <a:gsLst>
                    <a:gs pos="98000">
                      <a:srgbClr val="6DAA2D">
                        <a:lumMod val="60000"/>
                        <a:lumOff val="40000"/>
                      </a:srgbClr>
                    </a:gs>
                    <a:gs pos="100000">
                      <a:srgbClr val="6DAA2D">
                        <a:lumMod val="40000"/>
                        <a:lumOff val="60000"/>
                      </a:srgbClr>
                    </a:gs>
                    <a:gs pos="51657">
                      <a:srgbClr val="6DAA2D"/>
                    </a:gs>
                    <a:gs pos="50000">
                      <a:srgbClr val="6DAA2D">
                        <a:alpha val="70000"/>
                      </a:srgbClr>
                    </a:gs>
                    <a:gs pos="8000">
                      <a:srgbClr val="6DAA2D">
                        <a:lumMod val="60000"/>
                        <a:lumOff val="40000"/>
                      </a:srgbClr>
                    </a:gs>
                  </a:gsLst>
                  <a:lin ang="5400000" scaled="1"/>
                </a:gradFill>
                <a:ln w="9525">
                  <a:noFill/>
                  <a:round/>
                  <a:headEnd/>
                  <a:tailEnd/>
                </a:ln>
              </p:spPr>
              <p:txBody>
                <a:bodyPr tIns="180000" anchor="ctr"/>
                <a:lstStyle/>
                <a:p>
                  <a:pPr algn="ctr">
                    <a:defRPr/>
                  </a:pPr>
                  <a:endParaRPr lang="zh-CN" altLang="en-US" sz="2800" kern="0" dirty="0">
                    <a:solidFill>
                      <a:srgbClr val="FFFFFF"/>
                    </a:solidFill>
                    <a:latin typeface="Impact" pitchFamily="34" charset="0"/>
                    <a:cs typeface="Arial" charset="0"/>
                  </a:endParaRPr>
                </a:p>
              </p:txBody>
            </p:sp>
          </p:grpSp>
        </p:grpSp>
        <p:sp>
          <p:nvSpPr>
            <p:cNvPr id="47" name="矩形 46"/>
            <p:cNvSpPr/>
            <p:nvPr/>
          </p:nvSpPr>
          <p:spPr>
            <a:xfrm>
              <a:off x="6069040" y="3877336"/>
              <a:ext cx="3736920" cy="461665"/>
            </a:xfrm>
            <a:prstGeom prst="rect">
              <a:avLst/>
            </a:prstGeom>
          </p:spPr>
          <p:txBody>
            <a:bodyPr wrap="none">
              <a:spAutoFit/>
            </a:bodyPr>
            <a:lstStyle/>
            <a:p>
              <a:r>
                <a:rPr lang="zh-CN" altLang="en-US" sz="2400" dirty="0">
                  <a:solidFill>
                    <a:prstClr val="black"/>
                  </a:solidFill>
                  <a:latin typeface="华文中宋" panose="02010600040101010101" pitchFamily="2" charset="-122"/>
                  <a:ea typeface="华文中宋" panose="02010600040101010101" pitchFamily="2" charset="-122"/>
                </a:rPr>
                <a:t>每节课的经济成本是多少</a:t>
              </a:r>
              <a:r>
                <a:rPr lang="en-US" altLang="zh-CN" sz="2400" dirty="0">
                  <a:solidFill>
                    <a:prstClr val="black"/>
                  </a:solidFill>
                  <a:latin typeface="华文中宋" panose="02010600040101010101" pitchFamily="2" charset="-122"/>
                  <a:ea typeface="华文中宋" panose="02010600040101010101" pitchFamily="2" charset="-122"/>
                </a:rPr>
                <a:t>?</a:t>
              </a:r>
              <a:endParaRPr lang="zh-CN" altLang="en-US" dirty="0"/>
            </a:p>
          </p:txBody>
        </p:sp>
        <p:sp>
          <p:nvSpPr>
            <p:cNvPr id="49" name="矩形 48"/>
            <p:cNvSpPr/>
            <p:nvPr/>
          </p:nvSpPr>
          <p:spPr>
            <a:xfrm>
              <a:off x="5509364" y="4641948"/>
              <a:ext cx="6096000" cy="990015"/>
            </a:xfrm>
            <a:prstGeom prst="rect">
              <a:avLst/>
            </a:prstGeom>
          </p:spPr>
          <p:txBody>
            <a:bodyPr>
              <a:spAutoFit/>
            </a:bodyPr>
            <a:lstStyle/>
            <a:p>
              <a:pPr lvl="0"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比经济更重要的成本是什么，如何珍惜这些成本，使投入</a:t>
              </a:r>
              <a:r>
                <a:rPr lang="en-US" altLang="zh-CN" sz="2400" dirty="0">
                  <a:solidFill>
                    <a:prstClr val="black"/>
                  </a:solidFill>
                  <a:latin typeface="华文中宋" panose="02010600040101010101" pitchFamily="2" charset="-122"/>
                  <a:ea typeface="华文中宋" panose="02010600040101010101" pitchFamily="2" charset="-122"/>
                </a:rPr>
                <a:t>/</a:t>
              </a:r>
              <a:r>
                <a:rPr lang="zh-CN" altLang="en-US" sz="2400" dirty="0">
                  <a:solidFill>
                    <a:prstClr val="black"/>
                  </a:solidFill>
                  <a:latin typeface="华文中宋" panose="02010600040101010101" pitchFamily="2" charset="-122"/>
                  <a:ea typeface="华文中宋" panose="02010600040101010101" pitchFamily="2" charset="-122"/>
                </a:rPr>
                <a:t>产出比最大化？</a:t>
              </a:r>
            </a:p>
          </p:txBody>
        </p:sp>
      </p:grpSp>
    </p:spTree>
    <p:extLst>
      <p:ext uri="{BB962C8B-B14F-4D97-AF65-F5344CB8AC3E}">
        <p14:creationId xmlns="" xmlns:p14="http://schemas.microsoft.com/office/powerpoint/2010/main" val="390092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319372" y="1721015"/>
            <a:ext cx="2339102"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（二）第二课堂</a:t>
            </a:r>
          </a:p>
        </p:txBody>
      </p:sp>
      <p:grpSp>
        <p:nvGrpSpPr>
          <p:cNvPr id="6" name="组合 5"/>
          <p:cNvGrpSpPr/>
          <p:nvPr/>
        </p:nvGrpSpPr>
        <p:grpSpPr>
          <a:xfrm>
            <a:off x="188686" y="2676610"/>
            <a:ext cx="6721283" cy="3535504"/>
            <a:chOff x="188686" y="2676610"/>
            <a:chExt cx="6721283" cy="3535504"/>
          </a:xfrm>
        </p:grpSpPr>
        <p:sp>
          <p:nvSpPr>
            <p:cNvPr id="10" name="圆角矩形 9"/>
            <p:cNvSpPr/>
            <p:nvPr/>
          </p:nvSpPr>
          <p:spPr>
            <a:xfrm>
              <a:off x="188686" y="2676610"/>
              <a:ext cx="6720114" cy="3535504"/>
            </a:xfrm>
            <a:prstGeom prst="roundRect">
              <a:avLst/>
            </a:prstGeom>
            <a:gradFill>
              <a:gsLst>
                <a:gs pos="0">
                  <a:schemeClr val="accent1">
                    <a:lumMod val="5000"/>
                    <a:lumOff val="95000"/>
                  </a:schemeClr>
                </a:gs>
                <a:gs pos="42000">
                  <a:schemeClr val="accent5">
                    <a:lumMod val="40000"/>
                    <a:lumOff val="60000"/>
                  </a:schemeClr>
                </a:gs>
                <a:gs pos="83000">
                  <a:schemeClr val="accent1">
                    <a:lumMod val="60000"/>
                    <a:lumOff val="40000"/>
                  </a:schemeClr>
                </a:gs>
                <a:gs pos="100000">
                  <a:schemeClr val="accent1">
                    <a:lumMod val="30000"/>
                    <a:lumOff val="70000"/>
                  </a:schemeClr>
                </a:gs>
              </a:gsLst>
              <a:lin ang="5400000" scaled="1"/>
            </a:gradFill>
            <a:ln>
              <a:prstDash val="lgDashDotDot"/>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06978" y="2783464"/>
              <a:ext cx="6502991" cy="3234219"/>
            </a:xfrm>
            <a:prstGeom prst="rect">
              <a:avLst/>
            </a:prstGeom>
          </p:spPr>
          <p:txBody>
            <a:bodyPr wrap="square">
              <a:spAutoFit/>
            </a:bodyPr>
            <a:lstStyle/>
            <a:p>
              <a:pPr indent="576000">
                <a:lnSpc>
                  <a:spcPts val="3500"/>
                </a:lnSpc>
                <a:spcAft>
                  <a:spcPts val="0"/>
                </a:spcAft>
              </a:pPr>
              <a:r>
                <a:rPr lang="zh-CN" altLang="zh-CN" sz="2400" dirty="0">
                  <a:solidFill>
                    <a:prstClr val="black"/>
                  </a:solidFill>
                  <a:latin typeface="华文中宋" panose="02010600040101010101" pitchFamily="2" charset="-122"/>
                  <a:ea typeface="华文中宋" panose="02010600040101010101" pitchFamily="2" charset="-122"/>
                </a:rPr>
                <a:t>教学计划之外的各种课外活动都是第二课堂。第二课堂也是每一个大学生必不可少的课堂，其内容丰富、形式多样，可选性强，可以体现个人兴趣和特长；第二课堂以实践活动为主，可以锻炼多种能力；第二课堂是大学生挖掘潜力的重要阵地，是同学之间形成差别的重要渠道，从这个角度可以说“功夫在课外”。</a:t>
              </a:r>
            </a:p>
          </p:txBody>
        </p:sp>
      </p:grpSp>
      <p:pic>
        <p:nvPicPr>
          <p:cNvPr id="8" name="图片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024914" y="1777999"/>
            <a:ext cx="3458847" cy="2594135"/>
          </a:xfrm>
          <a:prstGeom prst="rect">
            <a:avLst/>
          </a:prstGeom>
        </p:spPr>
      </p:pic>
      <p:grpSp>
        <p:nvGrpSpPr>
          <p:cNvPr id="13" name="组合 12"/>
          <p:cNvGrpSpPr/>
          <p:nvPr/>
        </p:nvGrpSpPr>
        <p:grpSpPr>
          <a:xfrm>
            <a:off x="8401549" y="4107544"/>
            <a:ext cx="3736840" cy="2692106"/>
            <a:chOff x="8401549" y="4107544"/>
            <a:chExt cx="3736840" cy="2692106"/>
          </a:xfrm>
        </p:grpSpPr>
        <p:pic>
          <p:nvPicPr>
            <p:cNvPr id="11" name="图片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401549" y="4107544"/>
              <a:ext cx="3589474" cy="2692106"/>
            </a:xfrm>
            <a:prstGeom prst="rect">
              <a:avLst/>
            </a:prstGeom>
          </p:spPr>
        </p:pic>
        <p:sp>
          <p:nvSpPr>
            <p:cNvPr id="12" name="文本框 11"/>
            <p:cNvSpPr txBox="1"/>
            <p:nvPr/>
          </p:nvSpPr>
          <p:spPr>
            <a:xfrm>
              <a:off x="10483761" y="6430318"/>
              <a:ext cx="1654628" cy="369332"/>
            </a:xfrm>
            <a:prstGeom prst="rect">
              <a:avLst/>
            </a:prstGeom>
            <a:noFill/>
          </p:spPr>
          <p:txBody>
            <a:bodyPr wrap="square" rtlCol="0">
              <a:spAutoFit/>
            </a:bodyPr>
            <a:lstStyle/>
            <a:p>
              <a:r>
                <a:rPr lang="zh-CN" altLang="en-US" dirty="0" smtClean="0">
                  <a:solidFill>
                    <a:schemeClr val="bg1"/>
                  </a:solidFill>
                </a:rPr>
                <a:t>光华圣诞老人</a:t>
              </a:r>
              <a:endParaRPr lang="zh-CN" altLang="en-US" dirty="0">
                <a:solidFill>
                  <a:schemeClr val="bg1"/>
                </a:solidFill>
              </a:endParaRPr>
            </a:p>
          </p:txBody>
        </p:sp>
      </p:grpSp>
    </p:spTree>
    <p:extLst>
      <p:ext uri="{BB962C8B-B14F-4D97-AF65-F5344CB8AC3E}">
        <p14:creationId xmlns="" xmlns:p14="http://schemas.microsoft.com/office/powerpoint/2010/main" val="144465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319372" y="1721015"/>
            <a:ext cx="2339102"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（二）第二课堂</a:t>
            </a:r>
          </a:p>
        </p:txBody>
      </p:sp>
      <p:pic>
        <p:nvPicPr>
          <p:cNvPr id="8" name="图片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563006" y="3965327"/>
            <a:ext cx="3520975" cy="2640731"/>
          </a:xfrm>
          <a:prstGeom prst="rect">
            <a:avLst/>
          </a:prstGeom>
        </p:spPr>
      </p:pic>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579082" y="1217610"/>
            <a:ext cx="3504900" cy="2628675"/>
          </a:xfrm>
          <a:prstGeom prst="rect">
            <a:avLst/>
          </a:prstGeom>
        </p:spPr>
      </p:pic>
      <p:sp>
        <p:nvSpPr>
          <p:cNvPr id="10" name="AutoShape 60"/>
          <p:cNvSpPr>
            <a:spLocks noChangeArrowheads="1"/>
          </p:cNvSpPr>
          <p:nvPr/>
        </p:nvSpPr>
        <p:spPr bwMode="auto">
          <a:xfrm>
            <a:off x="171986" y="3335272"/>
            <a:ext cx="5493169" cy="2160000"/>
          </a:xfrm>
          <a:prstGeom prst="rightArrow">
            <a:avLst>
              <a:gd name="adj1" fmla="val 68556"/>
              <a:gd name="adj2" fmla="val 38969"/>
            </a:avLst>
          </a:prstGeom>
          <a:solidFill>
            <a:sysClr val="window" lastClr="FFFFFF">
              <a:alpha val="60000"/>
            </a:sysClr>
          </a:solidFill>
          <a:ln w="25400" cap="flat" cmpd="sng" algn="ctr">
            <a:noFill/>
            <a:prstDash val="solid"/>
            <a:miter lim="800000"/>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tab pos="136525" algn="l"/>
              </a:tabLst>
              <a:defRPr/>
            </a:pPr>
            <a:endParaRPr kumimoji="0" lang="zh-CN" altLang="en-US" sz="1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11" name="圆角矩形 10"/>
          <p:cNvSpPr/>
          <p:nvPr/>
        </p:nvSpPr>
        <p:spPr bwMode="auto">
          <a:xfrm>
            <a:off x="362859" y="4905007"/>
            <a:ext cx="4702627" cy="1368425"/>
          </a:xfrm>
          <a:prstGeom prst="roundRect">
            <a:avLst>
              <a:gd name="adj" fmla="val 7848"/>
            </a:avLst>
          </a:prstGeom>
          <a:gradFill flip="none" rotWithShape="1">
            <a:gsLst>
              <a:gs pos="30000">
                <a:sysClr val="window" lastClr="FFFFFF"/>
              </a:gs>
              <a:gs pos="100000">
                <a:sysClr val="window" lastClr="FFFFFF">
                  <a:lumMod val="75000"/>
                </a:sysClr>
              </a:gs>
            </a:gsLst>
            <a:lin ang="2700000" scaled="1"/>
            <a:tileRect/>
          </a:gradFill>
          <a:ln w="38100" cap="flat" cmpd="sng" algn="ctr">
            <a:solidFill>
              <a:srgbClr val="FF6E00"/>
            </a:solidFill>
            <a:prstDash val="solid"/>
            <a:miter lim="800000"/>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srgbClr val="ED7D31"/>
              </a:solidFill>
              <a:effectLst/>
              <a:uLnTx/>
              <a:uFillTx/>
              <a:latin typeface="微软雅黑" pitchFamily="34" charset="-122"/>
              <a:ea typeface="微软雅黑" pitchFamily="34" charset="-122"/>
              <a:cs typeface="+mn-cs"/>
            </a:endParaRPr>
          </a:p>
        </p:txBody>
      </p:sp>
      <p:sp>
        <p:nvSpPr>
          <p:cNvPr id="12" name="矩形 87"/>
          <p:cNvSpPr>
            <a:spLocks noChangeArrowheads="1"/>
          </p:cNvSpPr>
          <p:nvPr/>
        </p:nvSpPr>
        <p:spPr bwMode="auto">
          <a:xfrm>
            <a:off x="597467" y="5262316"/>
            <a:ext cx="4346790" cy="861774"/>
          </a:xfrm>
          <a:prstGeom prst="rect">
            <a:avLst/>
          </a:prstGeom>
          <a:noFill/>
          <a:ln w="9525">
            <a:noFill/>
            <a:miter lim="800000"/>
            <a:headEnd/>
            <a:tailEnd/>
          </a:ln>
        </p:spPr>
        <p:txBody>
          <a:bodyPr wrap="square">
            <a:spAutoFit/>
          </a:bodyPr>
          <a:lstStyle/>
          <a:p>
            <a:pPr indent="576000">
              <a:lnSpc>
                <a:spcPts val="3000"/>
              </a:lnSpc>
            </a:pPr>
            <a:r>
              <a:rPr lang="zh-CN" altLang="zh-CN" sz="2200" dirty="0">
                <a:solidFill>
                  <a:prstClr val="black"/>
                </a:solidFill>
                <a:latin typeface="华文中宋" panose="02010600040101010101" pitchFamily="2" charset="-122"/>
                <a:ea typeface="华文中宋" panose="02010600040101010101" pitchFamily="2" charset="-122"/>
              </a:rPr>
              <a:t>课业学习；课外阅读；自我养成活动；勤工俭学等等。</a:t>
            </a:r>
          </a:p>
        </p:txBody>
      </p:sp>
      <p:sp>
        <p:nvSpPr>
          <p:cNvPr id="13" name="圆角矩形 12"/>
          <p:cNvSpPr/>
          <p:nvPr/>
        </p:nvSpPr>
        <p:spPr bwMode="auto">
          <a:xfrm>
            <a:off x="362859" y="2353905"/>
            <a:ext cx="4702627" cy="1913294"/>
          </a:xfrm>
          <a:prstGeom prst="roundRect">
            <a:avLst>
              <a:gd name="adj" fmla="val 7848"/>
            </a:avLst>
          </a:prstGeom>
          <a:gradFill flip="none" rotWithShape="1">
            <a:gsLst>
              <a:gs pos="30000">
                <a:sysClr val="window" lastClr="FFFFFF"/>
              </a:gs>
              <a:gs pos="100000">
                <a:sysClr val="window" lastClr="FFFFFF">
                  <a:lumMod val="75000"/>
                </a:sysClr>
              </a:gs>
            </a:gsLst>
            <a:lin ang="2700000" scaled="1"/>
            <a:tileRect/>
          </a:gradFill>
          <a:ln w="38100" cap="flat" cmpd="sng" algn="ctr">
            <a:solidFill>
              <a:srgbClr val="C80000"/>
            </a:solidFill>
            <a:prstDash val="solid"/>
            <a:miter lim="800000"/>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mn-cs"/>
            </a:endParaRPr>
          </a:p>
        </p:txBody>
      </p:sp>
      <p:sp>
        <p:nvSpPr>
          <p:cNvPr id="14" name="矩形 87"/>
          <p:cNvSpPr>
            <a:spLocks noChangeArrowheads="1"/>
          </p:cNvSpPr>
          <p:nvPr/>
        </p:nvSpPr>
        <p:spPr bwMode="auto">
          <a:xfrm>
            <a:off x="443271" y="2353907"/>
            <a:ext cx="4500985" cy="1631216"/>
          </a:xfrm>
          <a:prstGeom prst="rect">
            <a:avLst/>
          </a:prstGeom>
          <a:noFill/>
          <a:ln w="9525">
            <a:noFill/>
            <a:miter lim="800000"/>
            <a:headEnd/>
            <a:tailEnd/>
          </a:ln>
        </p:spPr>
        <p:txBody>
          <a:bodyPr wrap="square">
            <a:spAutoFit/>
          </a:bodyPr>
          <a:lstStyle/>
          <a:p>
            <a:pPr lvl="0" indent="576000">
              <a:lnSpc>
                <a:spcPts val="3000"/>
              </a:lnSpc>
            </a:pPr>
            <a:r>
              <a:rPr lang="zh-CN" altLang="zh-CN" sz="2200" dirty="0">
                <a:solidFill>
                  <a:prstClr val="black"/>
                </a:solidFill>
                <a:latin typeface="华文中宋" panose="02010600040101010101" pitchFamily="2" charset="-122"/>
                <a:ea typeface="华文中宋" panose="02010600040101010101" pitchFamily="2" charset="-122"/>
              </a:rPr>
              <a:t>参加专业社团；专业竞赛；专业实践；创新创业活动；其他社团活动；讲坛、讲座报告会；文体、艺术活动；志愿者活动等等。</a:t>
            </a:r>
          </a:p>
        </p:txBody>
      </p:sp>
      <p:grpSp>
        <p:nvGrpSpPr>
          <p:cNvPr id="15" name="组合 26"/>
          <p:cNvGrpSpPr>
            <a:grpSpLocks noChangeAspect="1"/>
          </p:cNvGrpSpPr>
          <p:nvPr/>
        </p:nvGrpSpPr>
        <p:grpSpPr bwMode="auto">
          <a:xfrm>
            <a:off x="980140" y="3956706"/>
            <a:ext cx="3141918" cy="554038"/>
            <a:chOff x="855540" y="3513439"/>
            <a:chExt cx="1399872" cy="987727"/>
          </a:xfrm>
          <a:scene3d>
            <a:camera prst="orthographicFront">
              <a:rot lat="0" lon="0" rev="0"/>
            </a:camera>
            <a:lightRig rig="balanced" dir="t">
              <a:rot lat="0" lon="0" rev="8700000"/>
            </a:lightRig>
          </a:scene3d>
        </p:grpSpPr>
        <p:sp>
          <p:nvSpPr>
            <p:cNvPr id="16" name="圆角矩形 15"/>
            <p:cNvSpPr/>
            <p:nvPr/>
          </p:nvSpPr>
          <p:spPr>
            <a:xfrm>
              <a:off x="855540" y="3513439"/>
              <a:ext cx="1399872" cy="987727"/>
            </a:xfrm>
            <a:prstGeom prst="roundRect">
              <a:avLst>
                <a:gd name="adj" fmla="val 10568"/>
              </a:avLst>
            </a:prstGeom>
            <a:solidFill>
              <a:srgbClr val="C80000"/>
            </a:solidFill>
            <a:ln w="25400" cap="flat" cmpd="sng" algn="ctr">
              <a:noFill/>
              <a:prstDash val="solid"/>
              <a:miter lim="800000"/>
            </a:ln>
            <a:effectLst>
              <a:outerShdw blurRad="44450" dist="27940" dir="5400000" algn="ctr">
                <a:srgbClr val="000000">
                  <a:alpha val="32000"/>
                </a:srgbClr>
              </a:outerShdw>
            </a:effectLst>
            <a:sp3d>
              <a:bevelT w="190500" h="38100"/>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en-US" sz="16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7" name="矩形 14"/>
            <p:cNvSpPr>
              <a:spLocks noChangeArrowheads="1"/>
            </p:cNvSpPr>
            <p:nvPr/>
          </p:nvSpPr>
          <p:spPr bwMode="auto">
            <a:xfrm>
              <a:off x="1004859" y="3607782"/>
              <a:ext cx="1101235" cy="823047"/>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nchor="ctr">
              <a:spAutoFit/>
            </a:bodyPr>
            <a:lstStyle/>
            <a:p>
              <a:pPr lvl="0" algn="ctr" fontAlgn="ctr">
                <a:buClr>
                  <a:srgbClr val="FF0000"/>
                </a:buClr>
                <a:buSzPct val="70000"/>
                <a:defRPr/>
              </a:pPr>
              <a:r>
                <a:rPr lang="en-US" altLang="zh-CN" sz="2400" dirty="0">
                  <a:solidFill>
                    <a:schemeClr val="bg1"/>
                  </a:solidFill>
                  <a:latin typeface="华文中宋" panose="02010600040101010101" pitchFamily="2" charset="-122"/>
                  <a:ea typeface="华文中宋" panose="02010600040101010101" pitchFamily="2" charset="-122"/>
                </a:rPr>
                <a:t>1</a:t>
              </a:r>
              <a:r>
                <a:rPr lang="zh-CN" altLang="zh-CN" sz="2400" dirty="0">
                  <a:solidFill>
                    <a:schemeClr val="bg1"/>
                  </a:solidFill>
                  <a:latin typeface="华文中宋" panose="02010600040101010101" pitchFamily="2" charset="-122"/>
                  <a:ea typeface="华文中宋" panose="02010600040101010101" pitchFamily="2" charset="-122"/>
                </a:rPr>
                <a:t>．集体类活动</a:t>
              </a:r>
              <a:endParaRPr kumimoji="1" lang="zh-CN" altLang="en-US" sz="160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grpSp>
        <p:nvGrpSpPr>
          <p:cNvPr id="18" name="组合 17"/>
          <p:cNvGrpSpPr>
            <a:grpSpLocks noChangeAspect="1"/>
          </p:cNvGrpSpPr>
          <p:nvPr/>
        </p:nvGrpSpPr>
        <p:grpSpPr bwMode="auto">
          <a:xfrm>
            <a:off x="980140" y="4616082"/>
            <a:ext cx="3141918" cy="555625"/>
            <a:chOff x="855540" y="3513439"/>
            <a:chExt cx="1399872" cy="987727"/>
          </a:xfrm>
          <a:scene3d>
            <a:camera prst="orthographicFront">
              <a:rot lat="0" lon="0" rev="0"/>
            </a:camera>
            <a:lightRig rig="balanced" dir="t">
              <a:rot lat="0" lon="0" rev="8700000"/>
            </a:lightRig>
          </a:scene3d>
        </p:grpSpPr>
        <p:sp>
          <p:nvSpPr>
            <p:cNvPr id="19" name="圆角矩形 18"/>
            <p:cNvSpPr/>
            <p:nvPr/>
          </p:nvSpPr>
          <p:spPr>
            <a:xfrm>
              <a:off x="855540" y="3513439"/>
              <a:ext cx="1399872" cy="987727"/>
            </a:xfrm>
            <a:prstGeom prst="roundRect">
              <a:avLst>
                <a:gd name="adj" fmla="val 10568"/>
              </a:avLst>
            </a:prstGeom>
            <a:solidFill>
              <a:srgbClr val="FF6E00"/>
            </a:solidFill>
            <a:ln w="25400" cap="flat" cmpd="sng" algn="ctr">
              <a:noFill/>
              <a:prstDash val="solid"/>
              <a:miter lim="800000"/>
            </a:ln>
            <a:effectLst>
              <a:outerShdw blurRad="44450" dist="27940" dir="5400000" algn="ctr">
                <a:srgbClr val="000000">
                  <a:alpha val="32000"/>
                </a:srgbClr>
              </a:outerShdw>
            </a:effectLst>
            <a:sp3d>
              <a:bevelT w="190500" h="38100"/>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en-US" sz="16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20" name="矩形 19"/>
            <p:cNvSpPr>
              <a:spLocks noChangeArrowheads="1"/>
            </p:cNvSpPr>
            <p:nvPr/>
          </p:nvSpPr>
          <p:spPr bwMode="auto">
            <a:xfrm>
              <a:off x="930021" y="3596955"/>
              <a:ext cx="1250910" cy="820696"/>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nchor="ctr">
              <a:spAutoFit/>
            </a:bodyPr>
            <a:lstStyle/>
            <a:p>
              <a:pPr lvl="0" algn="ctr" fontAlgn="ctr">
                <a:buClr>
                  <a:srgbClr val="FF0000"/>
                </a:buClr>
                <a:buSzPct val="70000"/>
                <a:defRPr/>
              </a:pPr>
              <a:r>
                <a:rPr lang="en-US" altLang="zh-CN" sz="2400" dirty="0">
                  <a:solidFill>
                    <a:schemeClr val="bg1"/>
                  </a:solidFill>
                  <a:latin typeface="华文中宋" panose="02010600040101010101" pitchFamily="2" charset="-122"/>
                  <a:ea typeface="华文中宋" panose="02010600040101010101" pitchFamily="2" charset="-122"/>
                </a:rPr>
                <a:t>2</a:t>
              </a:r>
              <a:r>
                <a:rPr lang="zh-CN" altLang="zh-CN" sz="2400" dirty="0">
                  <a:solidFill>
                    <a:schemeClr val="bg1"/>
                  </a:solidFill>
                  <a:latin typeface="华文中宋" panose="02010600040101010101" pitchFamily="2" charset="-122"/>
                  <a:ea typeface="华文中宋" panose="02010600040101010101" pitchFamily="2" charset="-122"/>
                </a:rPr>
                <a:t>．个人活动</a:t>
              </a:r>
              <a:endParaRPr kumimoji="1" lang="zh-CN" altLang="en-US" sz="160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grpSp>
        <p:nvGrpSpPr>
          <p:cNvPr id="21" name="组合 20"/>
          <p:cNvGrpSpPr/>
          <p:nvPr/>
        </p:nvGrpSpPr>
        <p:grpSpPr>
          <a:xfrm>
            <a:off x="5153819" y="2781942"/>
            <a:ext cx="3304045" cy="3183237"/>
            <a:chOff x="6498623" y="1824138"/>
            <a:chExt cx="2037153" cy="1981200"/>
          </a:xfrm>
        </p:grpSpPr>
        <p:grpSp>
          <p:nvGrpSpPr>
            <p:cNvPr id="22" name="组合 43"/>
            <p:cNvGrpSpPr>
              <a:grpSpLocks/>
            </p:cNvGrpSpPr>
            <p:nvPr/>
          </p:nvGrpSpPr>
          <p:grpSpPr bwMode="auto">
            <a:xfrm>
              <a:off x="6498623" y="1824138"/>
              <a:ext cx="2037153" cy="1981200"/>
              <a:chOff x="5185163" y="3058601"/>
              <a:chExt cx="1148438" cy="1116000"/>
            </a:xfrm>
          </p:grpSpPr>
          <p:sp>
            <p:nvSpPr>
              <p:cNvPr id="24" name="Oval 2"/>
              <p:cNvSpPr>
                <a:spLocks noChangeAspect="1" noChangeArrowheads="1"/>
              </p:cNvSpPr>
              <p:nvPr/>
            </p:nvSpPr>
            <p:spPr bwMode="auto">
              <a:xfrm>
                <a:off x="5217601" y="3058601"/>
                <a:ext cx="1116000" cy="1116000"/>
              </a:xfrm>
              <a:prstGeom prst="ellipse">
                <a:avLst/>
              </a:prstGeom>
              <a:solidFill>
                <a:srgbClr val="F20000"/>
              </a:solidFill>
              <a:ln w="25400" cap="flat" cmpd="sng" algn="ctr">
                <a:noFill/>
                <a:prstDash val="solid"/>
                <a:miter lim="800000"/>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0000"/>
                </a:contourClr>
              </a:sp3d>
            </p:spPr>
            <p:txBody>
              <a:bodyPr anchor="ctr">
                <a:sp3d/>
              </a:bodyPr>
              <a:lstStyle/>
              <a:p>
                <a:pPr algn="ctr" eaLnBrk="0" fontAlgn="ctr" hangingPunct="0">
                  <a:buClr>
                    <a:srgbClr val="FF0000"/>
                  </a:buClr>
                  <a:buSzPct val="70000"/>
                  <a:defRPr/>
                </a:pPr>
                <a:endParaRPr lang="fr-FR" altLang="zh-CN" sz="1600" b="1" kern="0" dirty="0">
                  <a:solidFill>
                    <a:sysClr val="window" lastClr="FFFFFF"/>
                  </a:solidFill>
                  <a:latin typeface="微软雅黑" pitchFamily="34" charset="-122"/>
                  <a:ea typeface="微软雅黑" pitchFamily="34" charset="-122"/>
                </a:endParaRPr>
              </a:p>
            </p:txBody>
          </p:sp>
          <p:sp>
            <p:nvSpPr>
              <p:cNvPr id="25" name="椭圆 24"/>
              <p:cNvSpPr>
                <a:spLocks/>
              </p:cNvSpPr>
              <p:nvPr/>
            </p:nvSpPr>
            <p:spPr>
              <a:xfrm rot="19388639">
                <a:off x="5185163" y="3120218"/>
                <a:ext cx="868112" cy="574796"/>
              </a:xfrm>
              <a:prstGeom prst="ellipse">
                <a:avLst/>
              </a:prstGeom>
              <a:gradFill flip="none" rotWithShape="1">
                <a:gsLst>
                  <a:gs pos="0">
                    <a:sysClr val="window" lastClr="FFFFFF"/>
                  </a:gs>
                  <a:gs pos="45000">
                    <a:sysClr val="window" lastClr="FFFFFF">
                      <a:alpha val="0"/>
                    </a:sysClr>
                  </a:gs>
                </a:gsLst>
                <a:lin ang="5400000" scaled="1"/>
                <a:tileRect/>
              </a:gradFill>
              <a:ln w="12700" cap="flat" cmpd="sng" algn="ctr">
                <a:noFill/>
                <a:prstDash val="solid"/>
                <a:miter lim="800000"/>
              </a:ln>
              <a:effectLst/>
            </p:spPr>
            <p:txBody>
              <a:bodyPr anchor="ctr"/>
              <a:lstStyle/>
              <a:p>
                <a:pPr algn="ctr">
                  <a:defRPr/>
                </a:pPr>
                <a:endParaRPr lang="zh-CN" altLang="en-US" kern="0" dirty="0">
                  <a:solidFill>
                    <a:srgbClr val="FFFFFF"/>
                  </a:solidFill>
                  <a:latin typeface="等线"/>
                  <a:ea typeface="微软雅黑" pitchFamily="34" charset="-122"/>
                </a:endParaRPr>
              </a:p>
            </p:txBody>
          </p:sp>
        </p:grpSp>
        <p:sp>
          <p:nvSpPr>
            <p:cNvPr id="23" name="Text Box 29"/>
            <p:cNvSpPr txBox="1">
              <a:spLocks noChangeArrowheads="1"/>
            </p:cNvSpPr>
            <p:nvPr/>
          </p:nvSpPr>
          <p:spPr bwMode="gray">
            <a:xfrm>
              <a:off x="6803725" y="2091809"/>
              <a:ext cx="1537753" cy="1417089"/>
            </a:xfrm>
            <a:prstGeom prst="rect">
              <a:avLst/>
            </a:prstGeom>
            <a:noFill/>
            <a:ln>
              <a:noFill/>
            </a:ln>
            <a:effectLst/>
          </p:spPr>
          <p:txBody>
            <a:bodyPr wrap="square">
              <a:spAutoFit/>
            </a:bodyPr>
            <a:lstStyle/>
            <a:p>
              <a:pPr indent="576000">
                <a:lnSpc>
                  <a:spcPts val="3500"/>
                </a:lnSpc>
              </a:pPr>
              <a:r>
                <a:rPr lang="zh-CN" altLang="zh-CN" sz="2400" dirty="0">
                  <a:solidFill>
                    <a:schemeClr val="bg1"/>
                  </a:solidFill>
                  <a:latin typeface="华文中宋" panose="02010600040101010101" pitchFamily="2" charset="-122"/>
                  <a:ea typeface="华文中宋" panose="02010600040101010101" pitchFamily="2" charset="-122"/>
                </a:rPr>
                <a:t>学校的第二课堂是重要的教育资源，这块资源要主动用好，谁用谁得。</a:t>
              </a:r>
            </a:p>
          </p:txBody>
        </p:sp>
      </p:grpSp>
    </p:spTree>
    <p:extLst>
      <p:ext uri="{BB962C8B-B14F-4D97-AF65-F5344CB8AC3E}">
        <p14:creationId xmlns="" xmlns:p14="http://schemas.microsoft.com/office/powerpoint/2010/main" val="11638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p:tgtEl>
                                          <p:spTgt spid="13"/>
                                        </p:tgtEl>
                                        <p:attrNameLst>
                                          <p:attrName>ppt_y</p:attrName>
                                        </p:attrNameLst>
                                      </p:cBhvr>
                                      <p:tavLst>
                                        <p:tav tm="0">
                                          <p:val>
                                            <p:strVal val="#ppt_y+#ppt_h*1.125000"/>
                                          </p:val>
                                        </p:tav>
                                        <p:tav tm="100000">
                                          <p:val>
                                            <p:strVal val="#ppt_y"/>
                                          </p:val>
                                        </p:tav>
                                      </p:tavLst>
                                    </p:anim>
                                    <p:animEffect transition="in" filter="wipe(up)">
                                      <p:cBhvr>
                                        <p:cTn id="13" dur="750"/>
                                        <p:tgtEl>
                                          <p:spTgt spid="13"/>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750"/>
                                        <p:tgtEl>
                                          <p:spTgt spid="11"/>
                                        </p:tgtEl>
                                        <p:attrNameLst>
                                          <p:attrName>ppt_y</p:attrName>
                                        </p:attrNameLst>
                                      </p:cBhvr>
                                      <p:tavLst>
                                        <p:tav tm="0">
                                          <p:val>
                                            <p:strVal val="#ppt_y-#ppt_h*1.125000"/>
                                          </p:val>
                                        </p:tav>
                                        <p:tav tm="100000">
                                          <p:val>
                                            <p:strVal val="#ppt_y"/>
                                          </p:val>
                                        </p:tav>
                                      </p:tavLst>
                                    </p:anim>
                                    <p:animEffect transition="in" filter="wipe(down)">
                                      <p:cBhvr>
                                        <p:cTn id="17" dur="750"/>
                                        <p:tgtEl>
                                          <p:spTgt spid="11"/>
                                        </p:tgtEl>
                                      </p:cBhvr>
                                    </p:animEffect>
                                  </p:childTnLst>
                                </p:cTn>
                              </p:par>
                            </p:childTnLst>
                          </p:cTn>
                        </p:par>
                        <p:par>
                          <p:cTn id="18" fill="hold">
                            <p:stCondLst>
                              <p:cond delay="125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childTnLst>
                          </p:cTn>
                        </p:par>
                        <p:par>
                          <p:cTn id="25" fill="hold">
                            <p:stCondLst>
                              <p:cond delay="2250"/>
                            </p:stCondLst>
                            <p:childTnLst>
                              <p:par>
                                <p:cTn id="26" presetID="12" presetClass="entr" presetSubtype="4" fill="hold" grpId="0" nodeType="after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par>
                                <p:cTn id="30" presetID="12" presetClass="entr" presetSubtype="4" fill="hold" grpId="0" nodeType="withEffect">
                                  <p:stCondLst>
                                    <p:cond delay="0"/>
                                  </p:stCondLst>
                                  <p:iterate type="lt">
                                    <p:tmPct val="10000"/>
                                  </p:iterate>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ppt_y</p:attrName>
                                        </p:attrNameLst>
                                      </p:cBhvr>
                                      <p:tavLst>
                                        <p:tav tm="0">
                                          <p:val>
                                            <p:strVal val="#ppt_y+#ppt_h*1.125000"/>
                                          </p:val>
                                        </p:tav>
                                        <p:tav tm="100000">
                                          <p:val>
                                            <p:strVal val="#ppt_y"/>
                                          </p:val>
                                        </p:tav>
                                      </p:tavLst>
                                    </p:anim>
                                    <p:animEffect transition="in" filter="wipe(up)">
                                      <p:cBhvr>
                                        <p:cTn id="33" dur="500"/>
                                        <p:tgtEl>
                                          <p:spTgt spid="12"/>
                                        </p:tgtEl>
                                      </p:cBhvr>
                                    </p:animEffect>
                                  </p:childTnLst>
                                </p:cTn>
                              </p:par>
                            </p:childTnLst>
                          </p:cTn>
                        </p:par>
                        <p:par>
                          <p:cTn id="34" fill="hold">
                            <p:stCondLst>
                              <p:cond delay="5500"/>
                            </p:stCondLst>
                            <p:childTnLst>
                              <p:par>
                                <p:cTn id="35" presetID="23" presetClass="entr" presetSubtype="32"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strVal val="4*#ppt_w"/>
                                          </p:val>
                                        </p:tav>
                                        <p:tav tm="100000">
                                          <p:val>
                                            <p:strVal val="#ppt_w"/>
                                          </p:val>
                                        </p:tav>
                                      </p:tavLst>
                                    </p:anim>
                                    <p:anim calcmode="lin" valueType="num">
                                      <p:cBhvr>
                                        <p:cTn id="38" dur="500" fill="hold"/>
                                        <p:tgtEl>
                                          <p:spTgt spid="21"/>
                                        </p:tgtEl>
                                        <p:attrNameLst>
                                          <p:attrName>ppt_h</p:attrName>
                                        </p:attrNameLst>
                                      </p:cBhvr>
                                      <p:tavLst>
                                        <p:tav tm="0">
                                          <p:val>
                                            <p:strVal val="4*#ppt_h"/>
                                          </p:val>
                                        </p:tav>
                                        <p:tav tm="100000">
                                          <p:val>
                                            <p:strVal val="#ppt_h"/>
                                          </p:val>
                                        </p:tav>
                                      </p:tavLst>
                                    </p:anim>
                                  </p:childTnLst>
                                </p:cTn>
                              </p:par>
                              <p:par>
                                <p:cTn id="39" presetID="8" presetClass="emph" presetSubtype="0" fill="hold" nodeType="withEffect">
                                  <p:stCondLst>
                                    <p:cond delay="0"/>
                                  </p:stCondLst>
                                  <p:childTnLst>
                                    <p:animRot by="21600000">
                                      <p:cBhvr>
                                        <p:cTn id="40" dur="5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319372" y="1721015"/>
            <a:ext cx="2339102"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（二）第二课堂</a:t>
            </a:r>
          </a:p>
        </p:txBody>
      </p:sp>
      <p:sp>
        <p:nvSpPr>
          <p:cNvPr id="11" name="矩形 10"/>
          <p:cNvSpPr/>
          <p:nvPr/>
        </p:nvSpPr>
        <p:spPr>
          <a:xfrm>
            <a:off x="1206854" y="2302149"/>
            <a:ext cx="2329484" cy="374461"/>
          </a:xfrm>
          <a:prstGeom prst="rect">
            <a:avLst/>
          </a:prstGeom>
        </p:spPr>
        <p:txBody>
          <a:bodyPr wrap="none">
            <a:spAutoFit/>
          </a:bodyPr>
          <a:lstStyle/>
          <a:p>
            <a:pPr lvl="0" indent="371475">
              <a:lnSpc>
                <a:spcPts val="2200"/>
              </a:lnSpc>
            </a:pPr>
            <a:r>
              <a:rPr lang="zh-CN" altLang="en-US" sz="2300" dirty="0">
                <a:solidFill>
                  <a:prstClr val="black"/>
                </a:solidFill>
                <a:latin typeface="华文中宋" panose="02010600040101010101" pitchFamily="2" charset="-122"/>
                <a:ea typeface="华文中宋" panose="02010600040101010101" pitchFamily="2" charset="-122"/>
              </a:rPr>
              <a:t>自问自答题：</a:t>
            </a:r>
          </a:p>
        </p:txBody>
      </p:sp>
      <p:pic>
        <p:nvPicPr>
          <p:cNvPr id="12" name="Picture 44" descr="问号2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5674" t="11230" r="5713" b="15674"/>
          <a:stretch>
            <a:fillRect/>
          </a:stretch>
        </p:blipFill>
        <p:spPr bwMode="auto">
          <a:xfrm>
            <a:off x="1319372" y="2979771"/>
            <a:ext cx="3154468" cy="341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组合 5"/>
          <p:cNvGrpSpPr/>
          <p:nvPr/>
        </p:nvGrpSpPr>
        <p:grpSpPr>
          <a:xfrm>
            <a:off x="4737814" y="2565949"/>
            <a:ext cx="7233757" cy="3411358"/>
            <a:chOff x="4737814" y="2565949"/>
            <a:chExt cx="7233757" cy="3411358"/>
          </a:xfrm>
        </p:grpSpPr>
        <p:grpSp>
          <p:nvGrpSpPr>
            <p:cNvPr id="13" name="组合 12"/>
            <p:cNvGrpSpPr>
              <a:grpSpLocks/>
            </p:cNvGrpSpPr>
            <p:nvPr/>
          </p:nvGrpSpPr>
          <p:grpSpPr bwMode="auto">
            <a:xfrm>
              <a:off x="4737816" y="5007017"/>
              <a:ext cx="7233755" cy="970290"/>
              <a:chOff x="1849115" y="1724843"/>
              <a:chExt cx="7976415" cy="1071006"/>
            </a:xfrm>
          </p:grpSpPr>
          <p:grpSp>
            <p:nvGrpSpPr>
              <p:cNvPr id="14" name="组合 47"/>
              <p:cNvGrpSpPr>
                <a:grpSpLocks/>
              </p:cNvGrpSpPr>
              <p:nvPr/>
            </p:nvGrpSpPr>
            <p:grpSpPr bwMode="auto">
              <a:xfrm>
                <a:off x="2576142" y="1724843"/>
                <a:ext cx="7249388" cy="700761"/>
                <a:chOff x="2160397" y="1391026"/>
                <a:chExt cx="9331260" cy="590604"/>
              </a:xfrm>
            </p:grpSpPr>
            <p:sp>
              <p:nvSpPr>
                <p:cNvPr id="18" name="任意多边形 17"/>
                <p:cNvSpPr/>
                <p:nvPr/>
              </p:nvSpPr>
              <p:spPr>
                <a:xfrm>
                  <a:off x="2160397" y="1391026"/>
                  <a:ext cx="9296521" cy="590604"/>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pPr lvl="1">
                    <a:defRPr/>
                  </a:pPr>
                  <a:endParaRPr lang="zh-CN" altLang="en-US" sz="1600">
                    <a:solidFill>
                      <a:srgbClr val="888888"/>
                    </a:solidFill>
                    <a:latin typeface="微软雅黑" pitchFamily="34" charset="-122"/>
                  </a:endParaRPr>
                </a:p>
                <a:p>
                  <a:pPr lvl="1">
                    <a:defRPr/>
                  </a:pPr>
                  <a:endParaRPr lang="zh-CN" altLang="en-US" sz="1600" dirty="0">
                    <a:solidFill>
                      <a:srgbClr val="888888"/>
                    </a:solidFill>
                    <a:latin typeface="微软雅黑" pitchFamily="34" charset="-122"/>
                  </a:endParaRPr>
                </a:p>
              </p:txBody>
            </p:sp>
            <p:sp>
              <p:nvSpPr>
                <p:cNvPr id="19" name="任意多边形 39"/>
                <p:cNvSpPr>
                  <a:spLocks noChangeArrowheads="1"/>
                </p:cNvSpPr>
                <p:nvPr/>
              </p:nvSpPr>
              <p:spPr bwMode="auto">
                <a:xfrm>
                  <a:off x="2219654" y="1415131"/>
                  <a:ext cx="9272003" cy="566499"/>
                </a:xfrm>
                <a:custGeom>
                  <a:avLst/>
                  <a:gdLst>
                    <a:gd name="T0" fmla="*/ 695090569 w 590103"/>
                    <a:gd name="T1" fmla="*/ 0 h 5460503"/>
                    <a:gd name="T2" fmla="*/ 2147483647 w 590103"/>
                    <a:gd name="T3" fmla="*/ 0 h 5460503"/>
                    <a:gd name="T4" fmla="*/ 2147483647 w 590103"/>
                    <a:gd name="T5" fmla="*/ 11 h 5460503"/>
                    <a:gd name="T6" fmla="*/ 2147483647 w 590103"/>
                    <a:gd name="T7" fmla="*/ 633 h 5460503"/>
                    <a:gd name="T8" fmla="*/ 2147483647 w 590103"/>
                    <a:gd name="T9" fmla="*/ 633 h 5460503"/>
                    <a:gd name="T10" fmla="*/ 0 w 590103"/>
                    <a:gd name="T11" fmla="*/ 633 h 5460503"/>
                    <a:gd name="T12" fmla="*/ 0 w 590103"/>
                    <a:gd name="T13" fmla="*/ 633 h 5460503"/>
                    <a:gd name="T14" fmla="*/ 0 w 590103"/>
                    <a:gd name="T15" fmla="*/ 11 h 5460503"/>
                    <a:gd name="T16" fmla="*/ 695090569 w 590103"/>
                    <a:gd name="T17" fmla="*/ 0 h 54605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103"/>
                    <a:gd name="T28" fmla="*/ 0 h 5460503"/>
                    <a:gd name="T29" fmla="*/ 590103 w 590103"/>
                    <a:gd name="T30" fmla="*/ 5460503 h 54605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gradFill rotWithShape="1">
                  <a:gsLst>
                    <a:gs pos="0">
                      <a:srgbClr val="F8F8F8"/>
                    </a:gs>
                    <a:gs pos="8000">
                      <a:srgbClr val="F8F8F8"/>
                    </a:gs>
                    <a:gs pos="50000">
                      <a:srgbClr val="ECECEC"/>
                    </a:gs>
                    <a:gs pos="51657">
                      <a:srgbClr val="E8E8E8"/>
                    </a:gs>
                    <a:gs pos="98000">
                      <a:srgbClr val="F9F9F9"/>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lvl="0" indent="720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通过第二课堂，你如何释放自己的潜能？</a:t>
                  </a:r>
                </a:p>
              </p:txBody>
            </p:sp>
          </p:grpSp>
          <p:grpSp>
            <p:nvGrpSpPr>
              <p:cNvPr id="15" name="组合 39"/>
              <p:cNvGrpSpPr>
                <a:grpSpLocks/>
              </p:cNvGrpSpPr>
              <p:nvPr/>
            </p:nvGrpSpPr>
            <p:grpSpPr bwMode="auto">
              <a:xfrm>
                <a:off x="1849115" y="1724843"/>
                <a:ext cx="719152" cy="1071006"/>
                <a:chOff x="1523998" y="1398178"/>
                <a:chExt cx="1039020" cy="1484313"/>
              </a:xfrm>
            </p:grpSpPr>
            <p:sp>
              <p:nvSpPr>
                <p:cNvPr id="16" name="任意多边形 15"/>
                <p:cNvSpPr/>
                <p:nvPr/>
              </p:nvSpPr>
              <p:spPr>
                <a:xfrm>
                  <a:off x="1523998" y="1398178"/>
                  <a:ext cx="1038932" cy="1484313"/>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a:gsLst>
                    <a:gs pos="100000">
                      <a:srgbClr val="6DAA2D">
                        <a:lumMod val="20000"/>
                        <a:lumOff val="80000"/>
                      </a:srgbClr>
                    </a:gs>
                    <a:gs pos="51657">
                      <a:srgbClr val="6DAA2D">
                        <a:lumMod val="60000"/>
                        <a:lumOff val="40000"/>
                      </a:srgbClr>
                    </a:gs>
                    <a:gs pos="0">
                      <a:srgbClr val="6DAA2D">
                        <a:lumMod val="20000"/>
                        <a:lumOff val="80000"/>
                      </a:srgbClr>
                    </a:gs>
                  </a:gsLst>
                  <a:lin ang="5400000" scaled="1"/>
                </a:gradFill>
                <a:ln w="9525">
                  <a:solidFill>
                    <a:srgbClr val="6DAA2D">
                      <a:lumMod val="60000"/>
                      <a:lumOff val="40000"/>
                    </a:srgbClr>
                  </a:solidFill>
                  <a:round/>
                  <a:headEnd/>
                  <a:tailEnd/>
                </a:ln>
                <a:effectLst>
                  <a:outerShdw blurRad="63500" sx="101000" sy="101000" algn="ctr" rotWithShape="0">
                    <a:prstClr val="black">
                      <a:alpha val="18000"/>
                    </a:prstClr>
                  </a:outerShdw>
                </a:effectLst>
              </p:spPr>
              <p:txBody>
                <a:bodyPr lIns="17146" tIns="180000" rIns="17146" bIns="536654" spcCol="127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00150">
                    <a:lnSpc>
                      <a:spcPct val="90000"/>
                    </a:lnSpc>
                    <a:spcBef>
                      <a:spcPct val="0"/>
                    </a:spcBef>
                    <a:spcAft>
                      <a:spcPct val="35000"/>
                    </a:spcAft>
                    <a:defRPr/>
                  </a:pPr>
                  <a:endParaRPr lang="zh-CN" altLang="en-US" sz="2800" dirty="0">
                    <a:solidFill>
                      <a:sysClr val="windowText" lastClr="000000"/>
                    </a:solidFill>
                    <a:latin typeface="Impact" pitchFamily="34" charset="0"/>
                    <a:ea typeface="微软雅黑" pitchFamily="34" charset="-122"/>
                  </a:endParaRPr>
                </a:p>
              </p:txBody>
            </p:sp>
            <p:sp>
              <p:nvSpPr>
                <p:cNvPr id="17" name="任意多边形 16"/>
                <p:cNvSpPr/>
                <p:nvPr/>
              </p:nvSpPr>
              <p:spPr>
                <a:xfrm>
                  <a:off x="1549398" y="1466850"/>
                  <a:ext cx="988220" cy="1374776"/>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rotWithShape="1">
                  <a:gsLst>
                    <a:gs pos="98000">
                      <a:srgbClr val="6DAA2D">
                        <a:lumMod val="60000"/>
                        <a:lumOff val="40000"/>
                      </a:srgbClr>
                    </a:gs>
                    <a:gs pos="100000">
                      <a:srgbClr val="6DAA2D">
                        <a:lumMod val="40000"/>
                        <a:lumOff val="60000"/>
                      </a:srgbClr>
                    </a:gs>
                    <a:gs pos="51657">
                      <a:srgbClr val="6DAA2D"/>
                    </a:gs>
                    <a:gs pos="50000">
                      <a:srgbClr val="6DAA2D">
                        <a:alpha val="70000"/>
                      </a:srgbClr>
                    </a:gs>
                    <a:gs pos="8000">
                      <a:srgbClr val="6DAA2D">
                        <a:lumMod val="60000"/>
                        <a:lumOff val="40000"/>
                      </a:srgbClr>
                    </a:gs>
                  </a:gsLst>
                  <a:lin ang="5400000" scaled="1"/>
                </a:gradFill>
                <a:ln w="9525">
                  <a:noFill/>
                  <a:round/>
                  <a:headEnd/>
                  <a:tailEnd/>
                </a:ln>
              </p:spPr>
              <p:txBody>
                <a:bodyPr tIns="180000" anchor="ctr"/>
                <a:lstStyle/>
                <a:p>
                  <a:pPr algn="ctr">
                    <a:defRPr/>
                  </a:pPr>
                  <a:endParaRPr lang="zh-CN" altLang="en-US" sz="2800" kern="0" dirty="0">
                    <a:solidFill>
                      <a:srgbClr val="FFFFFF"/>
                    </a:solidFill>
                    <a:latin typeface="Impact" pitchFamily="34" charset="0"/>
                    <a:cs typeface="Arial" charset="0"/>
                  </a:endParaRPr>
                </a:p>
              </p:txBody>
            </p:sp>
          </p:grpSp>
        </p:grpSp>
        <p:grpSp>
          <p:nvGrpSpPr>
            <p:cNvPr id="36" name="组合 35"/>
            <p:cNvGrpSpPr/>
            <p:nvPr/>
          </p:nvGrpSpPr>
          <p:grpSpPr>
            <a:xfrm>
              <a:off x="4737816" y="4213307"/>
              <a:ext cx="7233755" cy="971730"/>
              <a:chOff x="4716019" y="3764352"/>
              <a:chExt cx="7233755" cy="971730"/>
            </a:xfrm>
          </p:grpSpPr>
          <p:grpSp>
            <p:nvGrpSpPr>
              <p:cNvPr id="20" name="组合 2"/>
              <p:cNvGrpSpPr>
                <a:grpSpLocks/>
              </p:cNvGrpSpPr>
              <p:nvPr/>
            </p:nvGrpSpPr>
            <p:grpSpPr bwMode="auto">
              <a:xfrm>
                <a:off x="4716019" y="3764352"/>
                <a:ext cx="7233755" cy="971730"/>
                <a:chOff x="1849115" y="2585210"/>
                <a:chExt cx="7976415" cy="1071006"/>
              </a:xfrm>
            </p:grpSpPr>
            <p:grpSp>
              <p:nvGrpSpPr>
                <p:cNvPr id="21" name="组合 48"/>
                <p:cNvGrpSpPr>
                  <a:grpSpLocks/>
                </p:cNvGrpSpPr>
                <p:nvPr/>
              </p:nvGrpSpPr>
              <p:grpSpPr bwMode="auto">
                <a:xfrm>
                  <a:off x="2576143" y="2585210"/>
                  <a:ext cx="7249387" cy="699724"/>
                  <a:chOff x="2160398" y="2179213"/>
                  <a:chExt cx="9331259" cy="589730"/>
                </a:xfrm>
              </p:grpSpPr>
              <p:sp>
                <p:nvSpPr>
                  <p:cNvPr id="25" name="任意多边形 24"/>
                  <p:cNvSpPr/>
                  <p:nvPr/>
                </p:nvSpPr>
                <p:spPr>
                  <a:xfrm>
                    <a:off x="2160398" y="2179213"/>
                    <a:ext cx="9331259" cy="589730"/>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pPr lvl="1">
                      <a:defRPr/>
                    </a:pPr>
                    <a:endParaRPr lang="zh-CN" altLang="en-US" sz="1600">
                      <a:solidFill>
                        <a:srgbClr val="888888"/>
                      </a:solidFill>
                      <a:latin typeface="微软雅黑" pitchFamily="34" charset="-122"/>
                    </a:endParaRPr>
                  </a:p>
                  <a:p>
                    <a:pPr lvl="1">
                      <a:defRPr/>
                    </a:pPr>
                    <a:endParaRPr lang="zh-CN" altLang="en-US" sz="1600">
                      <a:solidFill>
                        <a:srgbClr val="888888"/>
                      </a:solidFill>
                      <a:latin typeface="微软雅黑" pitchFamily="34" charset="-122"/>
                    </a:endParaRPr>
                  </a:p>
                </p:txBody>
              </p:sp>
              <p:sp>
                <p:nvSpPr>
                  <p:cNvPr id="26" name="任意多边形 75"/>
                  <p:cNvSpPr>
                    <a:spLocks noChangeArrowheads="1"/>
                  </p:cNvSpPr>
                  <p:nvPr/>
                </p:nvSpPr>
                <p:spPr bwMode="auto">
                  <a:xfrm>
                    <a:off x="2184918" y="2191249"/>
                    <a:ext cx="9272002" cy="565659"/>
                  </a:xfrm>
                  <a:custGeom>
                    <a:avLst/>
                    <a:gdLst>
                      <a:gd name="T0" fmla="*/ 695090569 w 590103"/>
                      <a:gd name="T1" fmla="*/ 0 h 5460503"/>
                      <a:gd name="T2" fmla="*/ 2147483647 w 590103"/>
                      <a:gd name="T3" fmla="*/ 0 h 5460503"/>
                      <a:gd name="T4" fmla="*/ 2147483647 w 590103"/>
                      <a:gd name="T5" fmla="*/ 11 h 5460503"/>
                      <a:gd name="T6" fmla="*/ 2147483647 w 590103"/>
                      <a:gd name="T7" fmla="*/ 629 h 5460503"/>
                      <a:gd name="T8" fmla="*/ 2147483647 w 590103"/>
                      <a:gd name="T9" fmla="*/ 629 h 5460503"/>
                      <a:gd name="T10" fmla="*/ 0 w 590103"/>
                      <a:gd name="T11" fmla="*/ 629 h 5460503"/>
                      <a:gd name="T12" fmla="*/ 0 w 590103"/>
                      <a:gd name="T13" fmla="*/ 629 h 5460503"/>
                      <a:gd name="T14" fmla="*/ 0 w 590103"/>
                      <a:gd name="T15" fmla="*/ 11 h 5460503"/>
                      <a:gd name="T16" fmla="*/ 695090569 w 590103"/>
                      <a:gd name="T17" fmla="*/ 0 h 54605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103"/>
                      <a:gd name="T28" fmla="*/ 0 h 5460503"/>
                      <a:gd name="T29" fmla="*/ 590103 w 590103"/>
                      <a:gd name="T30" fmla="*/ 5460503 h 54605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gradFill rotWithShape="1">
                    <a:gsLst>
                      <a:gs pos="0">
                        <a:srgbClr val="F8F8F8"/>
                      </a:gs>
                      <a:gs pos="8000">
                        <a:srgbClr val="F8F8F8"/>
                      </a:gs>
                      <a:gs pos="50000">
                        <a:srgbClr val="ECECEC"/>
                      </a:gs>
                      <a:gs pos="51657">
                        <a:srgbClr val="E8E8E8"/>
                      </a:gs>
                      <a:gs pos="98000">
                        <a:srgbClr val="F9F9F9"/>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lnSpc>
                        <a:spcPct val="150000"/>
                      </a:lnSpc>
                      <a:spcBef>
                        <a:spcPct val="0"/>
                      </a:spcBef>
                      <a:spcAft>
                        <a:spcPct val="0"/>
                      </a:spcAft>
                    </a:pPr>
                    <a:endParaRPr lang="zh-CN" altLang="en-US" dirty="0">
                      <a:solidFill>
                        <a:srgbClr val="5F5F5F"/>
                      </a:solidFill>
                      <a:latin typeface="黑体" pitchFamily="49" charset="-122"/>
                      <a:ea typeface="黑体" pitchFamily="49" charset="-122"/>
                    </a:endParaRPr>
                  </a:p>
                </p:txBody>
              </p:sp>
            </p:grpSp>
            <p:grpSp>
              <p:nvGrpSpPr>
                <p:cNvPr id="22" name="组合 46"/>
                <p:cNvGrpSpPr>
                  <a:grpSpLocks/>
                </p:cNvGrpSpPr>
                <p:nvPr/>
              </p:nvGrpSpPr>
              <p:grpSpPr bwMode="auto">
                <a:xfrm>
                  <a:off x="1849115" y="2585210"/>
                  <a:ext cx="719091" cy="1071006"/>
                  <a:chOff x="1523998" y="1398178"/>
                  <a:chExt cx="1038932" cy="1484313"/>
                </a:xfrm>
              </p:grpSpPr>
              <p:sp>
                <p:nvSpPr>
                  <p:cNvPr id="23" name="任意多边形 22"/>
                  <p:cNvSpPr/>
                  <p:nvPr/>
                </p:nvSpPr>
                <p:spPr>
                  <a:xfrm>
                    <a:off x="1523998" y="1398178"/>
                    <a:ext cx="1038932" cy="1484313"/>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a:gsLst>
                      <a:gs pos="100000">
                        <a:srgbClr val="6DAA2D">
                          <a:lumMod val="20000"/>
                          <a:lumOff val="80000"/>
                        </a:srgbClr>
                      </a:gs>
                      <a:gs pos="51657">
                        <a:srgbClr val="6DAA2D">
                          <a:lumMod val="60000"/>
                          <a:lumOff val="40000"/>
                        </a:srgbClr>
                      </a:gs>
                      <a:gs pos="0">
                        <a:srgbClr val="6DAA2D">
                          <a:lumMod val="20000"/>
                          <a:lumOff val="80000"/>
                        </a:srgbClr>
                      </a:gs>
                    </a:gsLst>
                    <a:lin ang="5400000" scaled="1"/>
                  </a:gradFill>
                  <a:ln w="9525">
                    <a:solidFill>
                      <a:srgbClr val="6DAA2D">
                        <a:lumMod val="60000"/>
                        <a:lumOff val="40000"/>
                      </a:srgbClr>
                    </a:solidFill>
                    <a:round/>
                    <a:headEnd/>
                    <a:tailEnd/>
                  </a:ln>
                  <a:effectLst>
                    <a:outerShdw blurRad="63500" sx="101000" sy="101000" algn="ctr" rotWithShape="0">
                      <a:prstClr val="black">
                        <a:alpha val="18000"/>
                      </a:prstClr>
                    </a:outerShdw>
                  </a:effectLst>
                </p:spPr>
                <p:txBody>
                  <a:bodyPr lIns="17146" tIns="180000" rIns="17146" bIns="536654" spcCol="127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00150">
                      <a:lnSpc>
                        <a:spcPct val="90000"/>
                      </a:lnSpc>
                      <a:spcBef>
                        <a:spcPct val="0"/>
                      </a:spcBef>
                      <a:spcAft>
                        <a:spcPct val="35000"/>
                      </a:spcAft>
                      <a:defRPr/>
                    </a:pPr>
                    <a:endParaRPr lang="zh-CN" altLang="en-US" sz="2800" dirty="0">
                      <a:solidFill>
                        <a:sysClr val="windowText" lastClr="000000"/>
                      </a:solidFill>
                      <a:latin typeface="Impact" pitchFamily="34" charset="0"/>
                      <a:ea typeface="微软雅黑" pitchFamily="34" charset="-122"/>
                    </a:endParaRPr>
                  </a:p>
                </p:txBody>
              </p:sp>
              <p:sp>
                <p:nvSpPr>
                  <p:cNvPr id="24" name="任意多边形 23"/>
                  <p:cNvSpPr/>
                  <p:nvPr/>
                </p:nvSpPr>
                <p:spPr>
                  <a:xfrm>
                    <a:off x="1549398" y="1466850"/>
                    <a:ext cx="988220" cy="1374776"/>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rotWithShape="1">
                    <a:gsLst>
                      <a:gs pos="98000">
                        <a:srgbClr val="6DAA2D">
                          <a:lumMod val="60000"/>
                          <a:lumOff val="40000"/>
                        </a:srgbClr>
                      </a:gs>
                      <a:gs pos="100000">
                        <a:srgbClr val="6DAA2D">
                          <a:lumMod val="40000"/>
                          <a:lumOff val="60000"/>
                        </a:srgbClr>
                      </a:gs>
                      <a:gs pos="51657">
                        <a:srgbClr val="6DAA2D"/>
                      </a:gs>
                      <a:gs pos="50000">
                        <a:srgbClr val="6DAA2D">
                          <a:alpha val="70000"/>
                        </a:srgbClr>
                      </a:gs>
                      <a:gs pos="8000">
                        <a:srgbClr val="6DAA2D">
                          <a:lumMod val="60000"/>
                          <a:lumOff val="40000"/>
                        </a:srgbClr>
                      </a:gs>
                    </a:gsLst>
                    <a:lin ang="5400000" scaled="1"/>
                  </a:gradFill>
                  <a:ln w="9525">
                    <a:noFill/>
                    <a:round/>
                    <a:headEnd/>
                    <a:tailEnd/>
                  </a:ln>
                </p:spPr>
                <p:txBody>
                  <a:bodyPr tIns="180000" anchor="ctr"/>
                  <a:lstStyle/>
                  <a:p>
                    <a:pPr algn="ctr">
                      <a:defRPr/>
                    </a:pPr>
                    <a:endParaRPr lang="zh-CN" altLang="en-US" sz="2800" kern="0" dirty="0">
                      <a:solidFill>
                        <a:srgbClr val="FFFFFF"/>
                      </a:solidFill>
                      <a:latin typeface="Impact" pitchFamily="34" charset="0"/>
                      <a:cs typeface="Arial" charset="0"/>
                    </a:endParaRPr>
                  </a:p>
                </p:txBody>
              </p:sp>
            </p:grpSp>
          </p:grpSp>
          <p:sp>
            <p:nvSpPr>
              <p:cNvPr id="34" name="矩形 33"/>
              <p:cNvSpPr/>
              <p:nvPr/>
            </p:nvSpPr>
            <p:spPr>
              <a:xfrm>
                <a:off x="5509364" y="3807206"/>
                <a:ext cx="5690660" cy="502061"/>
              </a:xfrm>
              <a:prstGeom prst="rect">
                <a:avLst/>
              </a:prstGeom>
            </p:spPr>
            <p:txBody>
              <a:bodyPr wrap="none">
                <a:spAutoFit/>
              </a:bodyPr>
              <a:lstStyle/>
              <a:p>
                <a:pPr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你在第二课堂找到了自己的兴趣吗？</a:t>
                </a:r>
                <a:endParaRPr lang="zh-CN" altLang="en-US" sz="2400" dirty="0">
                  <a:solidFill>
                    <a:prstClr val="black"/>
                  </a:solidFill>
                  <a:latin typeface="华文中宋" panose="02010600040101010101" pitchFamily="2" charset="-122"/>
                  <a:ea typeface="华文中宋" panose="02010600040101010101" pitchFamily="2" charset="-122"/>
                </a:endParaRPr>
              </a:p>
            </p:txBody>
          </p:sp>
        </p:grpSp>
        <p:grpSp>
          <p:nvGrpSpPr>
            <p:cNvPr id="37" name="组合 36"/>
            <p:cNvGrpSpPr/>
            <p:nvPr/>
          </p:nvGrpSpPr>
          <p:grpSpPr>
            <a:xfrm>
              <a:off x="4737814" y="2565949"/>
              <a:ext cx="7209281" cy="1831139"/>
              <a:chOff x="4716019" y="4518345"/>
              <a:chExt cx="7209281" cy="1831139"/>
            </a:xfrm>
          </p:grpSpPr>
          <p:grpSp>
            <p:nvGrpSpPr>
              <p:cNvPr id="27" name="组合 3"/>
              <p:cNvGrpSpPr>
                <a:grpSpLocks/>
              </p:cNvGrpSpPr>
              <p:nvPr/>
            </p:nvGrpSpPr>
            <p:grpSpPr bwMode="auto">
              <a:xfrm>
                <a:off x="4716019" y="4518345"/>
                <a:ext cx="7209281" cy="1831139"/>
                <a:chOff x="1849115" y="3445575"/>
                <a:chExt cx="7949428" cy="2018216"/>
              </a:xfrm>
            </p:grpSpPr>
            <p:grpSp>
              <p:nvGrpSpPr>
                <p:cNvPr id="28" name="组合 49"/>
                <p:cNvGrpSpPr>
                  <a:grpSpLocks/>
                </p:cNvGrpSpPr>
                <p:nvPr/>
              </p:nvGrpSpPr>
              <p:grpSpPr bwMode="auto">
                <a:xfrm>
                  <a:off x="2576143" y="3445575"/>
                  <a:ext cx="7222400" cy="1302066"/>
                  <a:chOff x="2160398" y="2967400"/>
                  <a:chExt cx="9296521" cy="1097386"/>
                </a:xfrm>
              </p:grpSpPr>
              <p:sp>
                <p:nvSpPr>
                  <p:cNvPr id="32" name="任意多边形 31"/>
                  <p:cNvSpPr/>
                  <p:nvPr/>
                </p:nvSpPr>
                <p:spPr>
                  <a:xfrm>
                    <a:off x="2160398" y="2967400"/>
                    <a:ext cx="9296518" cy="1097386"/>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pPr lvl="1">
                      <a:defRPr/>
                    </a:pPr>
                    <a:endParaRPr lang="zh-CN" altLang="en-US" sz="1600" dirty="0">
                      <a:solidFill>
                        <a:srgbClr val="888888"/>
                      </a:solidFill>
                      <a:latin typeface="微软雅黑" pitchFamily="34" charset="-122"/>
                    </a:endParaRPr>
                  </a:p>
                  <a:p>
                    <a:pPr lvl="1">
                      <a:defRPr/>
                    </a:pPr>
                    <a:endParaRPr lang="zh-CN" altLang="en-US" sz="1600" dirty="0">
                      <a:solidFill>
                        <a:srgbClr val="888888"/>
                      </a:solidFill>
                      <a:latin typeface="微软雅黑" pitchFamily="34" charset="-122"/>
                    </a:endParaRPr>
                  </a:p>
                </p:txBody>
              </p:sp>
              <p:sp>
                <p:nvSpPr>
                  <p:cNvPr id="33" name="任意多边形 78"/>
                  <p:cNvSpPr>
                    <a:spLocks noChangeArrowheads="1"/>
                  </p:cNvSpPr>
                  <p:nvPr/>
                </p:nvSpPr>
                <p:spPr bwMode="auto">
                  <a:xfrm>
                    <a:off x="2184918" y="2979435"/>
                    <a:ext cx="9272001" cy="1085351"/>
                  </a:xfrm>
                  <a:custGeom>
                    <a:avLst/>
                    <a:gdLst>
                      <a:gd name="T0" fmla="*/ 695090569 w 590103"/>
                      <a:gd name="T1" fmla="*/ 0 h 5460503"/>
                      <a:gd name="T2" fmla="*/ 2147483647 w 590103"/>
                      <a:gd name="T3" fmla="*/ 0 h 5460503"/>
                      <a:gd name="T4" fmla="*/ 2147483647 w 590103"/>
                      <a:gd name="T5" fmla="*/ 11 h 5460503"/>
                      <a:gd name="T6" fmla="*/ 2147483647 w 590103"/>
                      <a:gd name="T7" fmla="*/ 629 h 5460503"/>
                      <a:gd name="T8" fmla="*/ 2147483647 w 590103"/>
                      <a:gd name="T9" fmla="*/ 629 h 5460503"/>
                      <a:gd name="T10" fmla="*/ 0 w 590103"/>
                      <a:gd name="T11" fmla="*/ 629 h 5460503"/>
                      <a:gd name="T12" fmla="*/ 0 w 590103"/>
                      <a:gd name="T13" fmla="*/ 629 h 5460503"/>
                      <a:gd name="T14" fmla="*/ 0 w 590103"/>
                      <a:gd name="T15" fmla="*/ 11 h 5460503"/>
                      <a:gd name="T16" fmla="*/ 695090569 w 590103"/>
                      <a:gd name="T17" fmla="*/ 0 h 54605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103"/>
                      <a:gd name="T28" fmla="*/ 0 h 5460503"/>
                      <a:gd name="T29" fmla="*/ 590103 w 590103"/>
                      <a:gd name="T30" fmla="*/ 5460503 h 54605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gradFill rotWithShape="1">
                    <a:gsLst>
                      <a:gs pos="0">
                        <a:srgbClr val="F8F8F8"/>
                      </a:gs>
                      <a:gs pos="8000">
                        <a:srgbClr val="F8F8F8"/>
                      </a:gs>
                      <a:gs pos="50000">
                        <a:srgbClr val="ECECEC"/>
                      </a:gs>
                      <a:gs pos="51657">
                        <a:srgbClr val="E8E8E8"/>
                      </a:gs>
                      <a:gs pos="98000">
                        <a:srgbClr val="F9F9F9"/>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lnSpc>
                        <a:spcPct val="150000"/>
                      </a:lnSpc>
                      <a:spcBef>
                        <a:spcPct val="0"/>
                      </a:spcBef>
                      <a:spcAft>
                        <a:spcPct val="0"/>
                      </a:spcAft>
                    </a:pPr>
                    <a:endParaRPr lang="zh-CN" altLang="en-US" dirty="0">
                      <a:solidFill>
                        <a:srgbClr val="5F5F5F"/>
                      </a:solidFill>
                      <a:latin typeface="黑体" pitchFamily="49" charset="-122"/>
                      <a:ea typeface="黑体" pitchFamily="49" charset="-122"/>
                    </a:endParaRPr>
                  </a:p>
                </p:txBody>
              </p:sp>
            </p:grpSp>
            <p:grpSp>
              <p:nvGrpSpPr>
                <p:cNvPr id="29" name="组合 54"/>
                <p:cNvGrpSpPr>
                  <a:grpSpLocks/>
                </p:cNvGrpSpPr>
                <p:nvPr/>
              </p:nvGrpSpPr>
              <p:grpSpPr bwMode="auto">
                <a:xfrm>
                  <a:off x="1849115" y="3445575"/>
                  <a:ext cx="719091" cy="2018216"/>
                  <a:chOff x="1523998" y="1398176"/>
                  <a:chExt cx="1038932" cy="2797056"/>
                </a:xfrm>
              </p:grpSpPr>
              <p:sp>
                <p:nvSpPr>
                  <p:cNvPr id="30" name="任意多边形 29"/>
                  <p:cNvSpPr/>
                  <p:nvPr/>
                </p:nvSpPr>
                <p:spPr>
                  <a:xfrm>
                    <a:off x="1523998" y="1398176"/>
                    <a:ext cx="1038932" cy="2797056"/>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a:gsLst>
                      <a:gs pos="100000">
                        <a:srgbClr val="6DAA2D">
                          <a:lumMod val="20000"/>
                          <a:lumOff val="80000"/>
                        </a:srgbClr>
                      </a:gs>
                      <a:gs pos="51657">
                        <a:srgbClr val="6DAA2D">
                          <a:lumMod val="60000"/>
                          <a:lumOff val="40000"/>
                        </a:srgbClr>
                      </a:gs>
                      <a:gs pos="0">
                        <a:srgbClr val="6DAA2D">
                          <a:lumMod val="20000"/>
                          <a:lumOff val="80000"/>
                        </a:srgbClr>
                      </a:gs>
                    </a:gsLst>
                    <a:lin ang="5400000" scaled="1"/>
                  </a:gradFill>
                  <a:ln w="9525">
                    <a:solidFill>
                      <a:srgbClr val="6DAA2D">
                        <a:lumMod val="60000"/>
                        <a:lumOff val="40000"/>
                      </a:srgbClr>
                    </a:solidFill>
                    <a:round/>
                    <a:headEnd/>
                    <a:tailEnd/>
                  </a:ln>
                  <a:effectLst>
                    <a:outerShdw blurRad="63500" sx="101000" sy="101000" algn="ctr" rotWithShape="0">
                      <a:prstClr val="black">
                        <a:alpha val="18000"/>
                      </a:prstClr>
                    </a:outerShdw>
                  </a:effectLst>
                </p:spPr>
                <p:txBody>
                  <a:bodyPr lIns="17146" tIns="180000" rIns="17146" bIns="536654" spcCol="127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00150">
                      <a:lnSpc>
                        <a:spcPct val="90000"/>
                      </a:lnSpc>
                      <a:spcBef>
                        <a:spcPct val="0"/>
                      </a:spcBef>
                      <a:spcAft>
                        <a:spcPct val="35000"/>
                      </a:spcAft>
                      <a:defRPr/>
                    </a:pPr>
                    <a:endParaRPr lang="zh-CN" altLang="en-US" sz="2800" dirty="0">
                      <a:solidFill>
                        <a:sysClr val="windowText" lastClr="000000"/>
                      </a:solidFill>
                      <a:latin typeface="Impact" pitchFamily="34" charset="0"/>
                      <a:ea typeface="微软雅黑" pitchFamily="34" charset="-122"/>
                    </a:endParaRPr>
                  </a:p>
                </p:txBody>
              </p:sp>
              <p:sp>
                <p:nvSpPr>
                  <p:cNvPr id="31" name="任意多边形 30"/>
                  <p:cNvSpPr/>
                  <p:nvPr/>
                </p:nvSpPr>
                <p:spPr>
                  <a:xfrm>
                    <a:off x="1549399" y="1466849"/>
                    <a:ext cx="988220" cy="2694502"/>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rotWithShape="1">
                    <a:gsLst>
                      <a:gs pos="98000">
                        <a:srgbClr val="6DAA2D">
                          <a:lumMod val="60000"/>
                          <a:lumOff val="40000"/>
                        </a:srgbClr>
                      </a:gs>
                      <a:gs pos="100000">
                        <a:srgbClr val="6DAA2D">
                          <a:lumMod val="40000"/>
                          <a:lumOff val="60000"/>
                        </a:srgbClr>
                      </a:gs>
                      <a:gs pos="51657">
                        <a:srgbClr val="6DAA2D"/>
                      </a:gs>
                      <a:gs pos="50000">
                        <a:srgbClr val="6DAA2D">
                          <a:alpha val="70000"/>
                        </a:srgbClr>
                      </a:gs>
                      <a:gs pos="8000">
                        <a:srgbClr val="6DAA2D">
                          <a:lumMod val="60000"/>
                          <a:lumOff val="40000"/>
                        </a:srgbClr>
                      </a:gs>
                    </a:gsLst>
                    <a:lin ang="5400000" scaled="1"/>
                  </a:gradFill>
                  <a:ln w="9525">
                    <a:noFill/>
                    <a:round/>
                    <a:headEnd/>
                    <a:tailEnd/>
                  </a:ln>
                </p:spPr>
                <p:txBody>
                  <a:bodyPr tIns="180000" anchor="ctr"/>
                  <a:lstStyle/>
                  <a:p>
                    <a:pPr algn="ctr">
                      <a:defRPr/>
                    </a:pPr>
                    <a:endParaRPr lang="zh-CN" altLang="en-US" sz="2800" kern="0" dirty="0">
                      <a:solidFill>
                        <a:srgbClr val="FFFFFF"/>
                      </a:solidFill>
                      <a:latin typeface="Impact" pitchFamily="34" charset="0"/>
                      <a:cs typeface="Arial" charset="0"/>
                    </a:endParaRPr>
                  </a:p>
                </p:txBody>
              </p:sp>
            </p:grpSp>
          </p:grpSp>
          <p:sp>
            <p:nvSpPr>
              <p:cNvPr id="35" name="矩形 34"/>
              <p:cNvSpPr/>
              <p:nvPr/>
            </p:nvSpPr>
            <p:spPr>
              <a:xfrm>
                <a:off x="5509364" y="4641948"/>
                <a:ext cx="6096000" cy="944810"/>
              </a:xfrm>
              <a:prstGeom prst="rect">
                <a:avLst/>
              </a:prstGeom>
            </p:spPr>
            <p:txBody>
              <a:bodyPr>
                <a:spAutoFit/>
              </a:bodyPr>
              <a:lstStyle/>
              <a:p>
                <a:pPr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第二课堂是大学生活的重要组成部分，你的第二课堂计划如何？</a:t>
                </a:r>
                <a:endParaRPr lang="zh-CN" altLang="en-US" sz="2400" dirty="0">
                  <a:solidFill>
                    <a:prstClr val="black"/>
                  </a:solidFill>
                  <a:latin typeface="华文中宋" panose="02010600040101010101" pitchFamily="2" charset="-122"/>
                  <a:ea typeface="华文中宋" panose="02010600040101010101" pitchFamily="2" charset="-122"/>
                </a:endParaRPr>
              </a:p>
            </p:txBody>
          </p:sp>
        </p:grpSp>
      </p:grpSp>
    </p:spTree>
    <p:extLst>
      <p:ext uri="{BB962C8B-B14F-4D97-AF65-F5344CB8AC3E}">
        <p14:creationId xmlns="" xmlns:p14="http://schemas.microsoft.com/office/powerpoint/2010/main" val="424906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319372" y="1721015"/>
            <a:ext cx="2339102"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（三）能力训练</a:t>
            </a:r>
          </a:p>
        </p:txBody>
      </p:sp>
      <p:sp>
        <p:nvSpPr>
          <p:cNvPr id="6" name="矩形 5"/>
          <p:cNvSpPr/>
          <p:nvPr/>
        </p:nvSpPr>
        <p:spPr>
          <a:xfrm>
            <a:off x="188095" y="2237568"/>
            <a:ext cx="11663936" cy="990015"/>
          </a:xfrm>
          <a:prstGeom prst="rect">
            <a:avLst/>
          </a:prstGeom>
        </p:spPr>
        <p:txBody>
          <a:bodyPr wrap="square">
            <a:spAutoFit/>
          </a:bodyPr>
          <a:lstStyle/>
          <a:p>
            <a:pPr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应用型人才</a:t>
            </a:r>
            <a:r>
              <a:rPr lang="en-US" altLang="zh-CN" sz="2400" dirty="0">
                <a:solidFill>
                  <a:prstClr val="black"/>
                </a:solidFill>
                <a:latin typeface="华文中宋" panose="02010600040101010101" pitchFamily="2" charset="-122"/>
                <a:ea typeface="华文中宋" panose="02010600040101010101" pitchFamily="2" charset="-122"/>
              </a:rPr>
              <a:t>,</a:t>
            </a:r>
            <a:r>
              <a:rPr lang="zh-CN" altLang="en-US" sz="2400" dirty="0">
                <a:solidFill>
                  <a:prstClr val="black"/>
                </a:solidFill>
                <a:latin typeface="华文中宋" panose="02010600040101010101" pitchFamily="2" charset="-122"/>
                <a:ea typeface="华文中宋" panose="02010600040101010101" pitchFamily="2" charset="-122"/>
              </a:rPr>
              <a:t>以能力为本；应用型人才培养，以能力培养为主线。我校能力工程有计划的设计了</a:t>
            </a:r>
            <a:r>
              <a:rPr lang="en-US" altLang="zh-CN" sz="2400" dirty="0">
                <a:solidFill>
                  <a:prstClr val="black"/>
                </a:solidFill>
                <a:latin typeface="华文中宋" panose="02010600040101010101" pitchFamily="2" charset="-122"/>
                <a:ea typeface="华文中宋" panose="02010600040101010101" pitchFamily="2" charset="-122"/>
              </a:rPr>
              <a:t>6</a:t>
            </a:r>
            <a:r>
              <a:rPr lang="zh-CN" altLang="en-US" sz="2400" dirty="0">
                <a:solidFill>
                  <a:prstClr val="black"/>
                </a:solidFill>
                <a:latin typeface="华文中宋" panose="02010600040101010101" pitchFamily="2" charset="-122"/>
                <a:ea typeface="华文中宋" panose="02010600040101010101" pitchFamily="2" charset="-122"/>
              </a:rPr>
              <a:t>大能力</a:t>
            </a:r>
            <a:r>
              <a:rPr lang="zh-CN" altLang="en-US" sz="2400" dirty="0" smtClean="0">
                <a:solidFill>
                  <a:prstClr val="black"/>
                </a:solidFill>
                <a:latin typeface="华文中宋" panose="02010600040101010101" pitchFamily="2" charset="-122"/>
                <a:ea typeface="华文中宋" panose="02010600040101010101" pitchFamily="2" charset="-122"/>
              </a:rPr>
              <a:t>。</a:t>
            </a:r>
            <a:endParaRPr lang="zh-CN" altLang="en-US" sz="2400" dirty="0">
              <a:solidFill>
                <a:prstClr val="black"/>
              </a:solidFill>
              <a:latin typeface="华文中宋" panose="02010600040101010101" pitchFamily="2" charset="-122"/>
              <a:ea typeface="华文中宋" panose="02010600040101010101" pitchFamily="2" charset="-122"/>
            </a:endParaRPr>
          </a:p>
        </p:txBody>
      </p:sp>
      <p:grpSp>
        <p:nvGrpSpPr>
          <p:cNvPr id="8" name="组合 7"/>
          <p:cNvGrpSpPr/>
          <p:nvPr/>
        </p:nvGrpSpPr>
        <p:grpSpPr>
          <a:xfrm>
            <a:off x="14041" y="3272601"/>
            <a:ext cx="11837990" cy="1627051"/>
            <a:chOff x="14041" y="3272601"/>
            <a:chExt cx="11837990" cy="1627051"/>
          </a:xfrm>
        </p:grpSpPr>
        <p:sp>
          <p:nvSpPr>
            <p:cNvPr id="9" name="圆角矩形 8"/>
            <p:cNvSpPr/>
            <p:nvPr/>
          </p:nvSpPr>
          <p:spPr bwMode="auto">
            <a:xfrm>
              <a:off x="856187" y="3469112"/>
              <a:ext cx="10995844" cy="1430540"/>
            </a:xfrm>
            <a:prstGeom prst="roundRect">
              <a:avLst>
                <a:gd name="adj" fmla="val 9992"/>
              </a:avLst>
            </a:prstGeom>
            <a:solidFill>
              <a:sysClr val="window" lastClr="FFFFFF">
                <a:alpha val="60000"/>
              </a:sysClr>
            </a:soli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11" name="五边形 10"/>
            <p:cNvSpPr/>
            <p:nvPr/>
          </p:nvSpPr>
          <p:spPr bwMode="auto">
            <a:xfrm>
              <a:off x="396484" y="3285300"/>
              <a:ext cx="6274962" cy="468000"/>
            </a:xfrm>
            <a:prstGeom prst="homePlate">
              <a:avLst/>
            </a:prstGeom>
            <a:gradFill flip="none" rotWithShape="1">
              <a:gsLst>
                <a:gs pos="0">
                  <a:srgbClr val="FFCF01"/>
                </a:gs>
                <a:gs pos="90000">
                  <a:srgbClr val="E22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en-US" sz="1600" b="1"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12" name="TextBox 22"/>
            <p:cNvSpPr txBox="1">
              <a:spLocks noChangeArrowheads="1"/>
            </p:cNvSpPr>
            <p:nvPr/>
          </p:nvSpPr>
          <p:spPr bwMode="auto">
            <a:xfrm>
              <a:off x="14041" y="3272601"/>
              <a:ext cx="7263059" cy="461665"/>
            </a:xfrm>
            <a:prstGeom prst="rect">
              <a:avLst/>
            </a:prstGeom>
            <a:noFill/>
            <a:ln w="9525">
              <a:noFill/>
              <a:miter lim="800000"/>
              <a:headEnd/>
              <a:tailEnd/>
            </a:ln>
          </p:spPr>
          <p:txBody>
            <a:bodyPr wrap="square">
              <a:spAutoFit/>
            </a:bodyPr>
            <a:lstStyle/>
            <a:p>
              <a:pPr algn="ctr" fontAlgn="ctr">
                <a:spcBef>
                  <a:spcPct val="0"/>
                </a:spcBef>
                <a:spcAft>
                  <a:spcPct val="0"/>
                </a:spcAft>
                <a:buClr>
                  <a:srgbClr val="FF0000"/>
                </a:buClr>
                <a:buSzPct val="70000"/>
                <a:defRPr/>
              </a:pPr>
              <a:r>
                <a:rPr lang="en-US" altLang="zh-CN" sz="2400" dirty="0">
                  <a:solidFill>
                    <a:schemeClr val="bg1"/>
                  </a:solidFill>
                  <a:latin typeface="华文中宋" panose="02010600040101010101" pitchFamily="2" charset="-122"/>
                  <a:ea typeface="华文中宋" panose="02010600040101010101" pitchFamily="2" charset="-122"/>
                </a:rPr>
                <a:t>1.</a:t>
              </a:r>
              <a:r>
                <a:rPr lang="zh-CN" altLang="en-US" sz="2400" dirty="0">
                  <a:solidFill>
                    <a:schemeClr val="bg1"/>
                  </a:solidFill>
                  <a:latin typeface="华文中宋" panose="02010600040101010101" pitchFamily="2" charset="-122"/>
                  <a:ea typeface="华文中宋" panose="02010600040101010101" pitchFamily="2" charset="-122"/>
                </a:rPr>
                <a:t>课内、课外多环节培养的专业核心能力</a:t>
              </a:r>
            </a:p>
          </p:txBody>
        </p:sp>
        <p:sp>
          <p:nvSpPr>
            <p:cNvPr id="28" name="矩形 27"/>
            <p:cNvSpPr/>
            <p:nvPr/>
          </p:nvSpPr>
          <p:spPr>
            <a:xfrm>
              <a:off x="917276" y="3862277"/>
              <a:ext cx="10647734" cy="838691"/>
            </a:xfrm>
            <a:prstGeom prst="rect">
              <a:avLst/>
            </a:prstGeom>
          </p:spPr>
          <p:txBody>
            <a:bodyPr wrap="square">
              <a:spAutoFit/>
            </a:bodyPr>
            <a:lstStyle/>
            <a:p>
              <a:pPr indent="576000">
                <a:lnSpc>
                  <a:spcPts val="3000"/>
                </a:lnSpc>
              </a:pPr>
              <a:r>
                <a:rPr lang="zh-CN" altLang="zh-CN" sz="2400" dirty="0">
                  <a:solidFill>
                    <a:prstClr val="black"/>
                  </a:solidFill>
                  <a:latin typeface="华文中宋" panose="02010600040101010101" pitchFamily="2" charset="-122"/>
                  <a:ea typeface="华文中宋" panose="02010600040101010101" pitchFamily="2" charset="-122"/>
                </a:rPr>
                <a:t>每个专业都明确学生要具备的专业核心能力，制定出一、二课堂培养方案，认真实施。</a:t>
              </a:r>
              <a:endParaRPr lang="zh-CN" altLang="en-US" sz="2400" dirty="0">
                <a:solidFill>
                  <a:prstClr val="black"/>
                </a:solidFill>
                <a:latin typeface="华文中宋" panose="02010600040101010101" pitchFamily="2" charset="-122"/>
                <a:ea typeface="华文中宋" panose="02010600040101010101" pitchFamily="2" charset="-122"/>
              </a:endParaRPr>
            </a:p>
          </p:txBody>
        </p:sp>
      </p:grpSp>
      <p:grpSp>
        <p:nvGrpSpPr>
          <p:cNvPr id="10" name="组合 9"/>
          <p:cNvGrpSpPr/>
          <p:nvPr/>
        </p:nvGrpSpPr>
        <p:grpSpPr>
          <a:xfrm>
            <a:off x="396483" y="5174392"/>
            <a:ext cx="11455548" cy="1474058"/>
            <a:chOff x="396483" y="5174392"/>
            <a:chExt cx="11455548" cy="1474058"/>
          </a:xfrm>
        </p:grpSpPr>
        <p:sp>
          <p:nvSpPr>
            <p:cNvPr id="7" name="圆角矩形 6"/>
            <p:cNvSpPr/>
            <p:nvPr/>
          </p:nvSpPr>
          <p:spPr bwMode="auto">
            <a:xfrm>
              <a:off x="856187" y="5292818"/>
              <a:ext cx="10995844" cy="1355632"/>
            </a:xfrm>
            <a:prstGeom prst="roundRect">
              <a:avLst>
                <a:gd name="adj" fmla="val 9992"/>
              </a:avLst>
            </a:prstGeom>
            <a:solidFill>
              <a:sysClr val="window" lastClr="FFFFFF">
                <a:alpha val="60000"/>
              </a:sysClr>
            </a:soli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15" name="五边形 14"/>
            <p:cNvSpPr/>
            <p:nvPr/>
          </p:nvSpPr>
          <p:spPr bwMode="auto">
            <a:xfrm>
              <a:off x="396483" y="5174392"/>
              <a:ext cx="6274963" cy="468000"/>
            </a:xfrm>
            <a:prstGeom prst="homePlate">
              <a:avLst/>
            </a:prstGeom>
            <a:gradFill flip="none" rotWithShape="1">
              <a:gsLst>
                <a:gs pos="0">
                  <a:srgbClr val="FFCF01"/>
                </a:gs>
                <a:gs pos="90000">
                  <a:srgbClr val="E22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en-US" sz="1600" b="1"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16" name="TextBox 22"/>
            <p:cNvSpPr txBox="1">
              <a:spLocks noChangeArrowheads="1"/>
            </p:cNvSpPr>
            <p:nvPr/>
          </p:nvSpPr>
          <p:spPr bwMode="auto">
            <a:xfrm>
              <a:off x="691426" y="5174392"/>
              <a:ext cx="5747474" cy="461665"/>
            </a:xfrm>
            <a:prstGeom prst="rect">
              <a:avLst/>
            </a:prstGeom>
            <a:noFill/>
            <a:ln w="9525">
              <a:noFill/>
              <a:miter lim="800000"/>
              <a:headEnd/>
              <a:tailEnd/>
            </a:ln>
          </p:spPr>
          <p:txBody>
            <a:bodyPr wrap="square">
              <a:spAutoFit/>
            </a:bodyPr>
            <a:lstStyle/>
            <a:p>
              <a:pPr algn="ctr" fontAlgn="ctr">
                <a:spcBef>
                  <a:spcPct val="0"/>
                </a:spcBef>
                <a:spcAft>
                  <a:spcPct val="0"/>
                </a:spcAft>
                <a:buClr>
                  <a:srgbClr val="FF0000"/>
                </a:buClr>
                <a:buSzPct val="70000"/>
                <a:defRPr/>
              </a:pPr>
              <a:r>
                <a:rPr lang="en-US" altLang="zh-CN" sz="2400" dirty="0">
                  <a:solidFill>
                    <a:schemeClr val="bg1"/>
                  </a:solidFill>
                  <a:latin typeface="华文中宋" panose="02010600040101010101" pitchFamily="2" charset="-122"/>
                  <a:ea typeface="华文中宋" panose="02010600040101010101" pitchFamily="2" charset="-122"/>
                </a:rPr>
                <a:t>2.</a:t>
              </a:r>
              <a:r>
                <a:rPr lang="zh-CN" altLang="en-US" sz="2400" dirty="0">
                  <a:solidFill>
                    <a:schemeClr val="bg1"/>
                  </a:solidFill>
                  <a:latin typeface="华文中宋" panose="02010600040101010101" pitchFamily="2" charset="-122"/>
                  <a:ea typeface="华文中宋" panose="02010600040101010101" pitchFamily="2" charset="-122"/>
                </a:rPr>
                <a:t>具有专业特色的计算机与网络应用能力</a:t>
              </a:r>
            </a:p>
          </p:txBody>
        </p:sp>
        <p:sp>
          <p:nvSpPr>
            <p:cNvPr id="30" name="Rectangle 2"/>
            <p:cNvSpPr>
              <a:spLocks noChangeArrowheads="1"/>
            </p:cNvSpPr>
            <p:nvPr/>
          </p:nvSpPr>
          <p:spPr bwMode="auto">
            <a:xfrm>
              <a:off x="917276" y="5636057"/>
              <a:ext cx="10647734" cy="9438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R="0" lvl="0" indent="576000" fontAlgn="base">
                <a:lnSpc>
                  <a:spcPts val="3500"/>
                </a:lnSpc>
                <a:spcBef>
                  <a:spcPct val="0"/>
                </a:spcBef>
                <a:spcAft>
                  <a:spcPct val="0"/>
                </a:spcAft>
                <a:buClrTx/>
                <a:buSzTx/>
                <a:buFontTx/>
                <a:buNone/>
                <a:tabLst/>
              </a:pPr>
              <a:r>
                <a:rPr lang="zh-CN" sz="2400" dirty="0">
                  <a:solidFill>
                    <a:prstClr val="black"/>
                  </a:solidFill>
                  <a:latin typeface="华文中宋" panose="02010600040101010101" pitchFamily="2" charset="-122"/>
                  <a:ea typeface="华文中宋" panose="02010600040101010101" pitchFamily="2" charset="-122"/>
                </a:rPr>
                <a:t>引导学生将计算机与网络作为学习工具，为学习服务，将计算机和互联网技术用到专业领域，实行互联网</a:t>
              </a:r>
              <a:r>
                <a:rPr lang="en-US" altLang="zh-CN" sz="2400" dirty="0">
                  <a:solidFill>
                    <a:prstClr val="black"/>
                  </a:solidFill>
                  <a:latin typeface="华文中宋" panose="02010600040101010101" pitchFamily="2" charset="-122"/>
                  <a:ea typeface="华文中宋" panose="02010600040101010101" pitchFamily="2" charset="-122"/>
                </a:rPr>
                <a:t>+</a:t>
              </a:r>
              <a:r>
                <a:rPr lang="zh-CN" altLang="en-US" sz="2400" dirty="0">
                  <a:solidFill>
                    <a:prstClr val="black"/>
                  </a:solidFill>
                  <a:latin typeface="华文中宋" panose="02010600040101010101" pitchFamily="2" charset="-122"/>
                  <a:ea typeface="华文中宋" panose="02010600040101010101" pitchFamily="2" charset="-122"/>
                </a:rPr>
                <a:t>专业学习。 </a:t>
              </a:r>
            </a:p>
          </p:txBody>
        </p:sp>
      </p:grpSp>
    </p:spTree>
    <p:extLst>
      <p:ext uri="{BB962C8B-B14F-4D97-AF65-F5344CB8AC3E}">
        <p14:creationId xmlns="" xmlns:p14="http://schemas.microsoft.com/office/powerpoint/2010/main" val="266665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319372" y="1721015"/>
            <a:ext cx="2339102"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（三）能力训练</a:t>
            </a:r>
          </a:p>
        </p:txBody>
      </p:sp>
      <p:sp>
        <p:nvSpPr>
          <p:cNvPr id="6" name="矩形 5"/>
          <p:cNvSpPr/>
          <p:nvPr/>
        </p:nvSpPr>
        <p:spPr>
          <a:xfrm>
            <a:off x="188095" y="2237568"/>
            <a:ext cx="11663936" cy="990015"/>
          </a:xfrm>
          <a:prstGeom prst="rect">
            <a:avLst/>
          </a:prstGeom>
        </p:spPr>
        <p:txBody>
          <a:bodyPr wrap="square">
            <a:spAutoFit/>
          </a:bodyPr>
          <a:lstStyle/>
          <a:p>
            <a:pPr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应用型人才</a:t>
            </a:r>
            <a:r>
              <a:rPr lang="en-US" altLang="zh-CN" sz="2400" dirty="0">
                <a:solidFill>
                  <a:prstClr val="black"/>
                </a:solidFill>
                <a:latin typeface="华文中宋" panose="02010600040101010101" pitchFamily="2" charset="-122"/>
                <a:ea typeface="华文中宋" panose="02010600040101010101" pitchFamily="2" charset="-122"/>
              </a:rPr>
              <a:t>,</a:t>
            </a:r>
            <a:r>
              <a:rPr lang="zh-CN" altLang="en-US" sz="2400" dirty="0">
                <a:solidFill>
                  <a:prstClr val="black"/>
                </a:solidFill>
                <a:latin typeface="华文中宋" panose="02010600040101010101" pitchFamily="2" charset="-122"/>
                <a:ea typeface="华文中宋" panose="02010600040101010101" pitchFamily="2" charset="-122"/>
              </a:rPr>
              <a:t>以能力为本；应用型人才培养，以能力培养为主线。我校能力工程有计划的设计了</a:t>
            </a:r>
            <a:r>
              <a:rPr lang="en-US" altLang="zh-CN" sz="2400" dirty="0">
                <a:solidFill>
                  <a:prstClr val="black"/>
                </a:solidFill>
                <a:latin typeface="华文中宋" panose="02010600040101010101" pitchFamily="2" charset="-122"/>
                <a:ea typeface="华文中宋" panose="02010600040101010101" pitchFamily="2" charset="-122"/>
              </a:rPr>
              <a:t>6</a:t>
            </a:r>
            <a:r>
              <a:rPr lang="zh-CN" altLang="en-US" sz="2400" dirty="0">
                <a:solidFill>
                  <a:prstClr val="black"/>
                </a:solidFill>
                <a:latin typeface="华文中宋" panose="02010600040101010101" pitchFamily="2" charset="-122"/>
                <a:ea typeface="华文中宋" panose="02010600040101010101" pitchFamily="2" charset="-122"/>
              </a:rPr>
              <a:t>大能力</a:t>
            </a:r>
            <a:r>
              <a:rPr lang="zh-CN" altLang="en-US" sz="2400" dirty="0" smtClean="0">
                <a:solidFill>
                  <a:prstClr val="black"/>
                </a:solidFill>
                <a:latin typeface="华文中宋" panose="02010600040101010101" pitchFamily="2" charset="-122"/>
                <a:ea typeface="华文中宋" panose="02010600040101010101" pitchFamily="2" charset="-122"/>
              </a:rPr>
              <a:t>。</a:t>
            </a:r>
            <a:endParaRPr lang="zh-CN" altLang="en-US" sz="2400" dirty="0">
              <a:solidFill>
                <a:prstClr val="black"/>
              </a:solidFill>
              <a:latin typeface="华文中宋" panose="02010600040101010101" pitchFamily="2" charset="-122"/>
              <a:ea typeface="华文中宋" panose="02010600040101010101" pitchFamily="2" charset="-122"/>
            </a:endParaRPr>
          </a:p>
        </p:txBody>
      </p:sp>
      <p:grpSp>
        <p:nvGrpSpPr>
          <p:cNvPr id="15" name="组合 14"/>
          <p:cNvGrpSpPr/>
          <p:nvPr/>
        </p:nvGrpSpPr>
        <p:grpSpPr>
          <a:xfrm>
            <a:off x="14041" y="3272601"/>
            <a:ext cx="11837990" cy="1319810"/>
            <a:chOff x="14041" y="3272601"/>
            <a:chExt cx="11837990" cy="1319810"/>
          </a:xfrm>
        </p:grpSpPr>
        <p:sp>
          <p:nvSpPr>
            <p:cNvPr id="8" name="圆角矩形 7"/>
            <p:cNvSpPr/>
            <p:nvPr/>
          </p:nvSpPr>
          <p:spPr bwMode="auto">
            <a:xfrm>
              <a:off x="856187" y="3469112"/>
              <a:ext cx="10995844" cy="1123299"/>
            </a:xfrm>
            <a:prstGeom prst="roundRect">
              <a:avLst>
                <a:gd name="adj" fmla="val 9992"/>
              </a:avLst>
            </a:prstGeom>
            <a:solidFill>
              <a:sysClr val="window" lastClr="FFFFFF">
                <a:alpha val="60000"/>
              </a:sysClr>
            </a:soli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9" name="五边形 8"/>
            <p:cNvSpPr/>
            <p:nvPr/>
          </p:nvSpPr>
          <p:spPr bwMode="auto">
            <a:xfrm>
              <a:off x="396484" y="3285300"/>
              <a:ext cx="6274962" cy="468000"/>
            </a:xfrm>
            <a:prstGeom prst="homePlate">
              <a:avLst/>
            </a:prstGeom>
            <a:gradFill flip="none" rotWithShape="1">
              <a:gsLst>
                <a:gs pos="0">
                  <a:srgbClr val="FFCF01"/>
                </a:gs>
                <a:gs pos="90000">
                  <a:srgbClr val="E22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en-US" sz="1600" b="1"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10" name="TextBox 22"/>
            <p:cNvSpPr txBox="1">
              <a:spLocks noChangeArrowheads="1"/>
            </p:cNvSpPr>
            <p:nvPr/>
          </p:nvSpPr>
          <p:spPr bwMode="auto">
            <a:xfrm>
              <a:off x="14041" y="3272601"/>
              <a:ext cx="5529509" cy="461665"/>
            </a:xfrm>
            <a:prstGeom prst="rect">
              <a:avLst/>
            </a:prstGeom>
            <a:noFill/>
            <a:ln w="9525">
              <a:noFill/>
              <a:miter lim="800000"/>
              <a:headEnd/>
              <a:tailEnd/>
            </a:ln>
          </p:spPr>
          <p:txBody>
            <a:bodyPr wrap="square">
              <a:spAutoFit/>
            </a:bodyPr>
            <a:lstStyle/>
            <a:p>
              <a:pPr algn="ctr" fontAlgn="ctr">
                <a:spcBef>
                  <a:spcPct val="0"/>
                </a:spcBef>
                <a:spcAft>
                  <a:spcPct val="0"/>
                </a:spcAft>
                <a:buClr>
                  <a:srgbClr val="FF0000"/>
                </a:buClr>
                <a:buSzPct val="70000"/>
                <a:defRPr/>
              </a:pPr>
              <a:r>
                <a:rPr lang="en-US" altLang="zh-CN" sz="2400" dirty="0">
                  <a:solidFill>
                    <a:schemeClr val="bg1"/>
                  </a:solidFill>
                  <a:latin typeface="华文中宋" panose="02010600040101010101" pitchFamily="2" charset="-122"/>
                  <a:ea typeface="华文中宋" panose="02010600040101010101" pitchFamily="2" charset="-122"/>
                </a:rPr>
                <a:t>3.</a:t>
              </a:r>
              <a:r>
                <a:rPr lang="zh-CN" altLang="en-US" sz="2400" dirty="0">
                  <a:solidFill>
                    <a:schemeClr val="bg1"/>
                  </a:solidFill>
                  <a:latin typeface="华文中宋" panose="02010600040101010101" pitchFamily="2" charset="-122"/>
                  <a:ea typeface="华文中宋" panose="02010600040101010101" pitchFamily="2" charset="-122"/>
                </a:rPr>
                <a:t>多环节培养的应用写作能力</a:t>
              </a:r>
            </a:p>
          </p:txBody>
        </p:sp>
        <p:sp>
          <p:nvSpPr>
            <p:cNvPr id="13" name="矩形 12"/>
            <p:cNvSpPr/>
            <p:nvPr/>
          </p:nvSpPr>
          <p:spPr>
            <a:xfrm>
              <a:off x="917276" y="3862277"/>
              <a:ext cx="10647734" cy="453970"/>
            </a:xfrm>
            <a:prstGeom prst="rect">
              <a:avLst/>
            </a:prstGeom>
          </p:spPr>
          <p:txBody>
            <a:bodyPr wrap="square">
              <a:spAutoFit/>
            </a:bodyPr>
            <a:lstStyle/>
            <a:p>
              <a:pPr indent="576000">
                <a:lnSpc>
                  <a:spcPts val="3000"/>
                </a:lnSpc>
              </a:pPr>
              <a:r>
                <a:rPr lang="zh-CN" altLang="en-US" sz="2400" dirty="0">
                  <a:solidFill>
                    <a:prstClr val="black"/>
                  </a:solidFill>
                  <a:latin typeface="华文中宋" panose="02010600040101010101" pitchFamily="2" charset="-122"/>
                  <a:ea typeface="华文中宋" panose="02010600040101010101" pitchFamily="2" charset="-122"/>
                </a:rPr>
                <a:t>通过多种渠道锻炼学生的文字写作能力。</a:t>
              </a:r>
            </a:p>
          </p:txBody>
        </p:sp>
      </p:grpSp>
      <p:grpSp>
        <p:nvGrpSpPr>
          <p:cNvPr id="16" name="组合 15"/>
          <p:cNvGrpSpPr/>
          <p:nvPr/>
        </p:nvGrpSpPr>
        <p:grpSpPr>
          <a:xfrm>
            <a:off x="396483" y="4907692"/>
            <a:ext cx="11455548" cy="1474058"/>
            <a:chOff x="396483" y="4907692"/>
            <a:chExt cx="11455548" cy="1474058"/>
          </a:xfrm>
        </p:grpSpPr>
        <p:sp>
          <p:nvSpPr>
            <p:cNvPr id="7" name="圆角矩形 6"/>
            <p:cNvSpPr/>
            <p:nvPr/>
          </p:nvSpPr>
          <p:spPr bwMode="auto">
            <a:xfrm>
              <a:off x="856187" y="5026118"/>
              <a:ext cx="10995844" cy="1355632"/>
            </a:xfrm>
            <a:prstGeom prst="roundRect">
              <a:avLst>
                <a:gd name="adj" fmla="val 9992"/>
              </a:avLst>
            </a:prstGeom>
            <a:solidFill>
              <a:sysClr val="window" lastClr="FFFFFF">
                <a:alpha val="60000"/>
              </a:sysClr>
            </a:soli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11" name="五边形 10"/>
            <p:cNvSpPr/>
            <p:nvPr/>
          </p:nvSpPr>
          <p:spPr bwMode="auto">
            <a:xfrm>
              <a:off x="396483" y="4907692"/>
              <a:ext cx="6274963" cy="468000"/>
            </a:xfrm>
            <a:prstGeom prst="homePlate">
              <a:avLst/>
            </a:prstGeom>
            <a:gradFill flip="none" rotWithShape="1">
              <a:gsLst>
                <a:gs pos="0">
                  <a:srgbClr val="FFCF01"/>
                </a:gs>
                <a:gs pos="90000">
                  <a:srgbClr val="E22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en-US" sz="1600" b="1"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12" name="TextBox 22"/>
            <p:cNvSpPr txBox="1">
              <a:spLocks noChangeArrowheads="1"/>
            </p:cNvSpPr>
            <p:nvPr/>
          </p:nvSpPr>
          <p:spPr bwMode="auto">
            <a:xfrm>
              <a:off x="691426" y="4907692"/>
              <a:ext cx="4852124" cy="461665"/>
            </a:xfrm>
            <a:prstGeom prst="rect">
              <a:avLst/>
            </a:prstGeom>
            <a:noFill/>
            <a:ln w="9525">
              <a:noFill/>
              <a:miter lim="800000"/>
              <a:headEnd/>
              <a:tailEnd/>
            </a:ln>
          </p:spPr>
          <p:txBody>
            <a:bodyPr wrap="square">
              <a:spAutoFit/>
            </a:bodyPr>
            <a:lstStyle/>
            <a:p>
              <a:pPr algn="ctr" fontAlgn="ctr">
                <a:spcBef>
                  <a:spcPct val="0"/>
                </a:spcBef>
                <a:spcAft>
                  <a:spcPct val="0"/>
                </a:spcAft>
                <a:buClr>
                  <a:srgbClr val="FF0000"/>
                </a:buClr>
                <a:buSzPct val="70000"/>
                <a:defRPr/>
              </a:pPr>
              <a:r>
                <a:rPr lang="en-US" altLang="zh-CN" sz="2400" dirty="0">
                  <a:solidFill>
                    <a:schemeClr val="bg1"/>
                  </a:solidFill>
                  <a:latin typeface="华文中宋" panose="02010600040101010101" pitchFamily="2" charset="-122"/>
                  <a:ea typeface="华文中宋" panose="02010600040101010101" pitchFamily="2" charset="-122"/>
                </a:rPr>
                <a:t>4.</a:t>
              </a:r>
              <a:r>
                <a:rPr lang="zh-CN" altLang="en-US" sz="2400" dirty="0">
                  <a:solidFill>
                    <a:schemeClr val="bg1"/>
                  </a:solidFill>
                  <a:latin typeface="华文中宋" panose="02010600040101010101" pitchFamily="2" charset="-122"/>
                  <a:ea typeface="华文中宋" panose="02010600040101010101" pitchFamily="2" charset="-122"/>
                </a:rPr>
                <a:t>体现各专业特色的外语应用能力</a:t>
              </a:r>
            </a:p>
          </p:txBody>
        </p:sp>
        <p:sp>
          <p:nvSpPr>
            <p:cNvPr id="14" name="Rectangle 2"/>
            <p:cNvSpPr>
              <a:spLocks noChangeArrowheads="1"/>
            </p:cNvSpPr>
            <p:nvPr/>
          </p:nvSpPr>
          <p:spPr bwMode="auto">
            <a:xfrm>
              <a:off x="917275" y="5369357"/>
              <a:ext cx="10934755" cy="9438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R="0" lvl="0" indent="576000" fontAlgn="base">
                <a:lnSpc>
                  <a:spcPts val="3500"/>
                </a:lnSpc>
                <a:spcBef>
                  <a:spcPct val="0"/>
                </a:spcBef>
                <a:spcAft>
                  <a:spcPct val="0"/>
                </a:spcAft>
                <a:buClrTx/>
                <a:buSzTx/>
                <a:buFontTx/>
                <a:buNone/>
                <a:tabLst/>
              </a:pPr>
              <a:r>
                <a:rPr lang="zh-CN" altLang="en-US" sz="2400" dirty="0">
                  <a:solidFill>
                    <a:prstClr val="black"/>
                  </a:solidFill>
                  <a:latin typeface="华文中宋" panose="02010600040101010101" pitchFamily="2" charset="-122"/>
                  <a:ea typeface="华文中宋" panose="02010600040101010101" pitchFamily="2" charset="-122"/>
                </a:rPr>
                <a:t>通过公共外语教学改革，完善分类分级教学，办好外语体验节，提高专业外语课效果，注重外语在本专业中的应用等多种形式提高学生的外语应用能力。</a:t>
              </a:r>
            </a:p>
          </p:txBody>
        </p:sp>
      </p:grpSp>
    </p:spTree>
    <p:extLst>
      <p:ext uri="{BB962C8B-B14F-4D97-AF65-F5344CB8AC3E}">
        <p14:creationId xmlns="" xmlns:p14="http://schemas.microsoft.com/office/powerpoint/2010/main" val="374516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2701" y="0"/>
            <a:ext cx="4281835" cy="6858000"/>
          </a:xfrm>
          <a:prstGeom prst="rect">
            <a:avLst/>
          </a:prstGeom>
          <a:solidFill>
            <a:srgbClr val="0170C1"/>
          </a:solidFill>
          <a:ln w="28575"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a:ea typeface="微软雅黑" panose="020B0503020204020204" pitchFamily="34" charset="-122"/>
            </a:endParaRPr>
          </a:p>
        </p:txBody>
      </p:sp>
      <p:grpSp>
        <p:nvGrpSpPr>
          <p:cNvPr id="4" name="组合 3"/>
          <p:cNvGrpSpPr/>
          <p:nvPr/>
        </p:nvGrpSpPr>
        <p:grpSpPr>
          <a:xfrm>
            <a:off x="616496" y="2238604"/>
            <a:ext cx="3023442" cy="1564196"/>
            <a:chOff x="1819275" y="1143000"/>
            <a:chExt cx="2867025" cy="1483273"/>
          </a:xfrm>
        </p:grpSpPr>
        <p:sp>
          <p:nvSpPr>
            <p:cNvPr id="5" name="矩形 4"/>
            <p:cNvSpPr/>
            <p:nvPr/>
          </p:nvSpPr>
          <p:spPr>
            <a:xfrm>
              <a:off x="1819275" y="1143000"/>
              <a:ext cx="2590800" cy="1266825"/>
            </a:xfrm>
            <a:prstGeom prst="rect">
              <a:avLst/>
            </a:prstGeom>
            <a:noFill/>
            <a:ln w="28575" cap="flat" cmpd="sng" algn="ctr">
              <a:solidFill>
                <a:sysClr val="window" lastClr="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endParaRPr>
            </a:p>
          </p:txBody>
        </p:sp>
        <p:sp>
          <p:nvSpPr>
            <p:cNvPr id="6" name="矩形 5"/>
            <p:cNvSpPr/>
            <p:nvPr/>
          </p:nvSpPr>
          <p:spPr>
            <a:xfrm>
              <a:off x="2095500" y="1359448"/>
              <a:ext cx="2590800" cy="1266825"/>
            </a:xfrm>
            <a:prstGeom prst="rect">
              <a:avLst/>
            </a:prstGeom>
            <a:noFill/>
            <a:ln w="28575" cap="flat" cmpd="sng" algn="ctr">
              <a:solidFill>
                <a:sysClr val="window" lastClr="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6328" b="1" i="0" u="none" strike="noStrike" kern="0" cap="none" spc="0" normalizeH="0" baseline="0" noProof="0" dirty="0">
                <a:ln>
                  <a:noFill/>
                </a:ln>
                <a:solidFill>
                  <a:srgbClr val="4EB796"/>
                </a:solidFill>
                <a:effectLst/>
                <a:uLnTx/>
                <a:uFillTx/>
                <a:latin typeface="微软雅黑" panose="020B0503020204020204" pitchFamily="34" charset="-122"/>
                <a:ea typeface="微软雅黑" panose="020B0503020204020204" pitchFamily="34" charset="-122"/>
              </a:endParaRPr>
            </a:p>
          </p:txBody>
        </p:sp>
      </p:grpSp>
      <p:sp>
        <p:nvSpPr>
          <p:cNvPr id="7" name="文本框 6"/>
          <p:cNvSpPr txBox="1"/>
          <p:nvPr/>
        </p:nvSpPr>
        <p:spPr>
          <a:xfrm>
            <a:off x="666975" y="3989353"/>
            <a:ext cx="2922484" cy="707886"/>
          </a:xfrm>
          <a:prstGeom prst="rect">
            <a:avLst/>
          </a:prstGeom>
          <a:noFill/>
        </p:spPr>
        <p:txBody>
          <a:bodyPr wrap="square" rtlCol="0">
            <a:spAutoFit/>
          </a:bodyPr>
          <a:lstStyle/>
          <a:p>
            <a:pPr algn="ctr" fontAlgn="base">
              <a:spcBef>
                <a:spcPct val="0"/>
              </a:spcBef>
              <a:spcAft>
                <a:spcPct val="0"/>
              </a:spcAft>
            </a:pPr>
            <a:r>
              <a:rPr lang="en-US" altLang="zh-CN" sz="4000" dirty="0">
                <a:solidFill>
                  <a:prstClr val="white"/>
                </a:solidFill>
                <a:latin typeface="Kozuka Gothic Pro M" panose="020B0700000000000000" pitchFamily="34" charset="-128"/>
                <a:ea typeface="Kozuka Gothic Pro M" panose="020B0700000000000000" pitchFamily="34" charset="-128"/>
              </a:rPr>
              <a:t>CONTENTS</a:t>
            </a:r>
            <a:endParaRPr lang="zh-CN" altLang="en-US" sz="4000" dirty="0">
              <a:solidFill>
                <a:prstClr val="white"/>
              </a:solidFill>
              <a:latin typeface="Kozuka Gothic Pro M" panose="020B0700000000000000" pitchFamily="34" charset="-128"/>
              <a:ea typeface="Kozuka Gothic Pro M" panose="020B0700000000000000" pitchFamily="34" charset="-128"/>
            </a:endParaRPr>
          </a:p>
        </p:txBody>
      </p:sp>
      <p:sp>
        <p:nvSpPr>
          <p:cNvPr id="20" name="文本框 19"/>
          <p:cNvSpPr txBox="1"/>
          <p:nvPr/>
        </p:nvSpPr>
        <p:spPr>
          <a:xfrm>
            <a:off x="1143290" y="2468114"/>
            <a:ext cx="1969854" cy="1066126"/>
          </a:xfrm>
          <a:prstGeom prst="rect">
            <a:avLst/>
          </a:prstGeom>
          <a:noFill/>
        </p:spPr>
        <p:txBody>
          <a:bodyPr wrap="square" rtlCol="0">
            <a:spAutoFit/>
          </a:bodyPr>
          <a:lstStyle/>
          <a:p>
            <a:pPr algn="ctr" fontAlgn="base">
              <a:spcBef>
                <a:spcPct val="0"/>
              </a:spcBef>
              <a:spcAft>
                <a:spcPct val="0"/>
              </a:spcAft>
            </a:pPr>
            <a:r>
              <a:rPr lang="zh-CN" altLang="en-US" sz="6328" b="1" dirty="0">
                <a:solidFill>
                  <a:prstClr val="white"/>
                </a:solidFill>
                <a:latin typeface="微软雅黑" panose="020B0503020204020204" pitchFamily="34" charset="-122"/>
                <a:ea typeface="微软雅黑" panose="020B0503020204020204" pitchFamily="34" charset="-122"/>
              </a:rPr>
              <a:t>目录</a:t>
            </a:r>
          </a:p>
        </p:txBody>
      </p:sp>
      <p:grpSp>
        <p:nvGrpSpPr>
          <p:cNvPr id="2" name="组合 1"/>
          <p:cNvGrpSpPr/>
          <p:nvPr/>
        </p:nvGrpSpPr>
        <p:grpSpPr>
          <a:xfrm>
            <a:off x="5382604" y="1071919"/>
            <a:ext cx="5090986" cy="5332948"/>
            <a:chOff x="5382604" y="1071919"/>
            <a:chExt cx="5090986" cy="5332948"/>
          </a:xfrm>
        </p:grpSpPr>
        <p:sp>
          <p:nvSpPr>
            <p:cNvPr id="8" name="剪去单角的矩形 22"/>
            <p:cNvSpPr/>
            <p:nvPr/>
          </p:nvSpPr>
          <p:spPr>
            <a:xfrm>
              <a:off x="6104165" y="1140827"/>
              <a:ext cx="4369425" cy="657403"/>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 fmla="*/ 0 w 4772025"/>
                <a:gd name="connsiteY0" fmla="*/ 0 h 476250"/>
                <a:gd name="connsiteX1" fmla="*/ 4568823 w 4772025"/>
                <a:gd name="connsiteY1" fmla="*/ 0 h 476250"/>
                <a:gd name="connsiteX2" fmla="*/ 4772025 w 4772025"/>
                <a:gd name="connsiteY2" fmla="*/ 241302 h 476250"/>
                <a:gd name="connsiteX3" fmla="*/ 4648200 w 4772025"/>
                <a:gd name="connsiteY3" fmla="*/ 476250 h 476250"/>
                <a:gd name="connsiteX4" fmla="*/ 0 w 4772025"/>
                <a:gd name="connsiteY4" fmla="*/ 476250 h 476250"/>
                <a:gd name="connsiteX5" fmla="*/ 0 w 4772025"/>
                <a:gd name="connsiteY5" fmla="*/ 0 h 476250"/>
                <a:gd name="connsiteX0" fmla="*/ 0 w 4767262"/>
                <a:gd name="connsiteY0" fmla="*/ 0 h 476250"/>
                <a:gd name="connsiteX1" fmla="*/ 4568823 w 4767262"/>
                <a:gd name="connsiteY1" fmla="*/ 0 h 476250"/>
                <a:gd name="connsiteX2" fmla="*/ 4767262 w 4767262"/>
                <a:gd name="connsiteY2" fmla="*/ 207964 h 476250"/>
                <a:gd name="connsiteX3" fmla="*/ 4648200 w 4767262"/>
                <a:gd name="connsiteY3" fmla="*/ 476250 h 476250"/>
                <a:gd name="connsiteX4" fmla="*/ 0 w 4767262"/>
                <a:gd name="connsiteY4" fmla="*/ 476250 h 476250"/>
                <a:gd name="connsiteX5" fmla="*/ 0 w 4767262"/>
                <a:gd name="connsiteY5" fmla="*/ 0 h 476250"/>
                <a:gd name="connsiteX0" fmla="*/ 0 w 4872037"/>
                <a:gd name="connsiteY0" fmla="*/ 0 h 476250"/>
                <a:gd name="connsiteX1" fmla="*/ 4568823 w 4872037"/>
                <a:gd name="connsiteY1" fmla="*/ 0 h 476250"/>
                <a:gd name="connsiteX2" fmla="*/ 4872037 w 4872037"/>
                <a:gd name="connsiteY2" fmla="*/ 231777 h 476250"/>
                <a:gd name="connsiteX3" fmla="*/ 4648200 w 4872037"/>
                <a:gd name="connsiteY3" fmla="*/ 476250 h 476250"/>
                <a:gd name="connsiteX4" fmla="*/ 0 w 4872037"/>
                <a:gd name="connsiteY4" fmla="*/ 476250 h 476250"/>
                <a:gd name="connsiteX5" fmla="*/ 0 w 4872037"/>
                <a:gd name="connsiteY5" fmla="*/ 0 h 476250"/>
                <a:gd name="connsiteX0" fmla="*/ 0 w 4872037"/>
                <a:gd name="connsiteY0" fmla="*/ 0 h 481012"/>
                <a:gd name="connsiteX1" fmla="*/ 4568823 w 4872037"/>
                <a:gd name="connsiteY1" fmla="*/ 0 h 481012"/>
                <a:gd name="connsiteX2" fmla="*/ 4872037 w 4872037"/>
                <a:gd name="connsiteY2" fmla="*/ 231777 h 481012"/>
                <a:gd name="connsiteX3" fmla="*/ 4586288 w 4872037"/>
                <a:gd name="connsiteY3" fmla="*/ 481012 h 481012"/>
                <a:gd name="connsiteX4" fmla="*/ 0 w 4872037"/>
                <a:gd name="connsiteY4" fmla="*/ 476250 h 481012"/>
                <a:gd name="connsiteX5" fmla="*/ 0 w 4872037"/>
                <a:gd name="connsiteY5" fmla="*/ 0 h 481012"/>
                <a:gd name="connsiteX0" fmla="*/ 0 w 4872037"/>
                <a:gd name="connsiteY0" fmla="*/ 0 h 485775"/>
                <a:gd name="connsiteX1" fmla="*/ 4568823 w 4872037"/>
                <a:gd name="connsiteY1" fmla="*/ 0 h 485775"/>
                <a:gd name="connsiteX2" fmla="*/ 4872037 w 4872037"/>
                <a:gd name="connsiteY2" fmla="*/ 231777 h 485775"/>
                <a:gd name="connsiteX3" fmla="*/ 4581525 w 4872037"/>
                <a:gd name="connsiteY3" fmla="*/ 485775 h 485775"/>
                <a:gd name="connsiteX4" fmla="*/ 0 w 4872037"/>
                <a:gd name="connsiteY4" fmla="*/ 476250 h 485775"/>
                <a:gd name="connsiteX5" fmla="*/ 0 w 4872037"/>
                <a:gd name="connsiteY5" fmla="*/ 0 h 485775"/>
                <a:gd name="connsiteX0" fmla="*/ 0 w 4872037"/>
                <a:gd name="connsiteY0" fmla="*/ 0 h 490538"/>
                <a:gd name="connsiteX1" fmla="*/ 4568823 w 4872037"/>
                <a:gd name="connsiteY1" fmla="*/ 0 h 490538"/>
                <a:gd name="connsiteX2" fmla="*/ 4872037 w 4872037"/>
                <a:gd name="connsiteY2" fmla="*/ 231777 h 490538"/>
                <a:gd name="connsiteX3" fmla="*/ 4567237 w 4872037"/>
                <a:gd name="connsiteY3" fmla="*/ 490538 h 490538"/>
                <a:gd name="connsiteX4" fmla="*/ 0 w 4872037"/>
                <a:gd name="connsiteY4" fmla="*/ 476250 h 490538"/>
                <a:gd name="connsiteX5" fmla="*/ 0 w 4872037"/>
                <a:gd name="connsiteY5" fmla="*/ 0 h 490538"/>
                <a:gd name="connsiteX0" fmla="*/ 0 w 4876800"/>
                <a:gd name="connsiteY0" fmla="*/ 0 h 490538"/>
                <a:gd name="connsiteX1" fmla="*/ 4568823 w 4876800"/>
                <a:gd name="connsiteY1" fmla="*/ 0 h 490538"/>
                <a:gd name="connsiteX2" fmla="*/ 4876800 w 4876800"/>
                <a:gd name="connsiteY2" fmla="*/ 236540 h 490538"/>
                <a:gd name="connsiteX3" fmla="*/ 4567237 w 4876800"/>
                <a:gd name="connsiteY3" fmla="*/ 490538 h 490538"/>
                <a:gd name="connsiteX4" fmla="*/ 0 w 4876800"/>
                <a:gd name="connsiteY4" fmla="*/ 476250 h 490538"/>
                <a:gd name="connsiteX5" fmla="*/ 0 w 4876800"/>
                <a:gd name="connsiteY5" fmla="*/ 0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0170C1"/>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endParaRPr>
            </a:p>
          </p:txBody>
        </p:sp>
        <p:sp>
          <p:nvSpPr>
            <p:cNvPr id="9" name="六边形 8"/>
            <p:cNvSpPr/>
            <p:nvPr/>
          </p:nvSpPr>
          <p:spPr>
            <a:xfrm>
              <a:off x="5382604" y="1071919"/>
              <a:ext cx="922453" cy="795219"/>
            </a:xfrm>
            <a:prstGeom prst="hexagon">
              <a:avLst/>
            </a:prstGeom>
            <a:solidFill>
              <a:srgbClr val="0170C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2800" b="1" kern="0" dirty="0">
                  <a:solidFill>
                    <a:prstClr val="white"/>
                  </a:solidFill>
                  <a:latin typeface="Impact" panose="020B0806030902050204" pitchFamily="34" charset="0"/>
                  <a:ea typeface="等线" panose="02010600030101010101" pitchFamily="2" charset="-122"/>
                </a:rPr>
                <a:t>一</a:t>
              </a:r>
              <a:endParaRPr kumimoji="0" lang="zh-CN" altLang="en-US" sz="2800" b="1" i="0" u="none" strike="noStrike" kern="0" cap="none" spc="0" normalizeH="0" baseline="0" noProof="0" dirty="0">
                <a:ln>
                  <a:noFill/>
                </a:ln>
                <a:solidFill>
                  <a:prstClr val="white"/>
                </a:solidFill>
                <a:effectLst/>
                <a:uLnTx/>
                <a:uFillTx/>
                <a:latin typeface="Impact" panose="020B0806030902050204" pitchFamily="34" charset="0"/>
                <a:ea typeface="等线" panose="02010600030101010101" pitchFamily="2" charset="-122"/>
              </a:endParaRPr>
            </a:p>
          </p:txBody>
        </p:sp>
        <p:sp>
          <p:nvSpPr>
            <p:cNvPr id="10" name="矩形 9"/>
            <p:cNvSpPr/>
            <p:nvPr/>
          </p:nvSpPr>
          <p:spPr>
            <a:xfrm>
              <a:off x="6645213" y="1191526"/>
              <a:ext cx="1980029" cy="523220"/>
            </a:xfrm>
            <a:prstGeom prst="rect">
              <a:avLst/>
            </a:prstGeom>
            <a:effectLst/>
          </p:spPr>
          <p:txBody>
            <a:bodyPr wrap="none">
              <a:spAutoFit/>
            </a:bodyPr>
            <a:lstStyle/>
            <a:p>
              <a:pPr>
                <a:defRPr/>
              </a:pPr>
              <a:r>
                <a:rPr lang="zh-CN" altLang="en-US" sz="2800" b="1" dirty="0">
                  <a:solidFill>
                    <a:prstClr val="white"/>
                  </a:solidFill>
                  <a:latin typeface="Franklin Gothic Medium" panose="020B0603020102020204" pitchFamily="34" charset="0"/>
                  <a:ea typeface="微软雅黑" panose="020B0503020204020204" pitchFamily="34" charset="-122"/>
                </a:rPr>
                <a:t>适应与转变</a:t>
              </a:r>
            </a:p>
          </p:txBody>
        </p:sp>
        <p:sp>
          <p:nvSpPr>
            <p:cNvPr id="11" name="剪去单角的矩形 22"/>
            <p:cNvSpPr/>
            <p:nvPr/>
          </p:nvSpPr>
          <p:spPr>
            <a:xfrm>
              <a:off x="6104165" y="2291080"/>
              <a:ext cx="4369425" cy="657403"/>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 fmla="*/ 0 w 4772025"/>
                <a:gd name="connsiteY0" fmla="*/ 0 h 476250"/>
                <a:gd name="connsiteX1" fmla="*/ 4568823 w 4772025"/>
                <a:gd name="connsiteY1" fmla="*/ 0 h 476250"/>
                <a:gd name="connsiteX2" fmla="*/ 4772025 w 4772025"/>
                <a:gd name="connsiteY2" fmla="*/ 241302 h 476250"/>
                <a:gd name="connsiteX3" fmla="*/ 4648200 w 4772025"/>
                <a:gd name="connsiteY3" fmla="*/ 476250 h 476250"/>
                <a:gd name="connsiteX4" fmla="*/ 0 w 4772025"/>
                <a:gd name="connsiteY4" fmla="*/ 476250 h 476250"/>
                <a:gd name="connsiteX5" fmla="*/ 0 w 4772025"/>
                <a:gd name="connsiteY5" fmla="*/ 0 h 476250"/>
                <a:gd name="connsiteX0" fmla="*/ 0 w 4767262"/>
                <a:gd name="connsiteY0" fmla="*/ 0 h 476250"/>
                <a:gd name="connsiteX1" fmla="*/ 4568823 w 4767262"/>
                <a:gd name="connsiteY1" fmla="*/ 0 h 476250"/>
                <a:gd name="connsiteX2" fmla="*/ 4767262 w 4767262"/>
                <a:gd name="connsiteY2" fmla="*/ 207964 h 476250"/>
                <a:gd name="connsiteX3" fmla="*/ 4648200 w 4767262"/>
                <a:gd name="connsiteY3" fmla="*/ 476250 h 476250"/>
                <a:gd name="connsiteX4" fmla="*/ 0 w 4767262"/>
                <a:gd name="connsiteY4" fmla="*/ 476250 h 476250"/>
                <a:gd name="connsiteX5" fmla="*/ 0 w 4767262"/>
                <a:gd name="connsiteY5" fmla="*/ 0 h 476250"/>
                <a:gd name="connsiteX0" fmla="*/ 0 w 4872037"/>
                <a:gd name="connsiteY0" fmla="*/ 0 h 476250"/>
                <a:gd name="connsiteX1" fmla="*/ 4568823 w 4872037"/>
                <a:gd name="connsiteY1" fmla="*/ 0 h 476250"/>
                <a:gd name="connsiteX2" fmla="*/ 4872037 w 4872037"/>
                <a:gd name="connsiteY2" fmla="*/ 231777 h 476250"/>
                <a:gd name="connsiteX3" fmla="*/ 4648200 w 4872037"/>
                <a:gd name="connsiteY3" fmla="*/ 476250 h 476250"/>
                <a:gd name="connsiteX4" fmla="*/ 0 w 4872037"/>
                <a:gd name="connsiteY4" fmla="*/ 476250 h 476250"/>
                <a:gd name="connsiteX5" fmla="*/ 0 w 4872037"/>
                <a:gd name="connsiteY5" fmla="*/ 0 h 476250"/>
                <a:gd name="connsiteX0" fmla="*/ 0 w 4872037"/>
                <a:gd name="connsiteY0" fmla="*/ 0 h 481012"/>
                <a:gd name="connsiteX1" fmla="*/ 4568823 w 4872037"/>
                <a:gd name="connsiteY1" fmla="*/ 0 h 481012"/>
                <a:gd name="connsiteX2" fmla="*/ 4872037 w 4872037"/>
                <a:gd name="connsiteY2" fmla="*/ 231777 h 481012"/>
                <a:gd name="connsiteX3" fmla="*/ 4586288 w 4872037"/>
                <a:gd name="connsiteY3" fmla="*/ 481012 h 481012"/>
                <a:gd name="connsiteX4" fmla="*/ 0 w 4872037"/>
                <a:gd name="connsiteY4" fmla="*/ 476250 h 481012"/>
                <a:gd name="connsiteX5" fmla="*/ 0 w 4872037"/>
                <a:gd name="connsiteY5" fmla="*/ 0 h 481012"/>
                <a:gd name="connsiteX0" fmla="*/ 0 w 4872037"/>
                <a:gd name="connsiteY0" fmla="*/ 0 h 485775"/>
                <a:gd name="connsiteX1" fmla="*/ 4568823 w 4872037"/>
                <a:gd name="connsiteY1" fmla="*/ 0 h 485775"/>
                <a:gd name="connsiteX2" fmla="*/ 4872037 w 4872037"/>
                <a:gd name="connsiteY2" fmla="*/ 231777 h 485775"/>
                <a:gd name="connsiteX3" fmla="*/ 4581525 w 4872037"/>
                <a:gd name="connsiteY3" fmla="*/ 485775 h 485775"/>
                <a:gd name="connsiteX4" fmla="*/ 0 w 4872037"/>
                <a:gd name="connsiteY4" fmla="*/ 476250 h 485775"/>
                <a:gd name="connsiteX5" fmla="*/ 0 w 4872037"/>
                <a:gd name="connsiteY5" fmla="*/ 0 h 485775"/>
                <a:gd name="connsiteX0" fmla="*/ 0 w 4872037"/>
                <a:gd name="connsiteY0" fmla="*/ 0 h 490538"/>
                <a:gd name="connsiteX1" fmla="*/ 4568823 w 4872037"/>
                <a:gd name="connsiteY1" fmla="*/ 0 h 490538"/>
                <a:gd name="connsiteX2" fmla="*/ 4872037 w 4872037"/>
                <a:gd name="connsiteY2" fmla="*/ 231777 h 490538"/>
                <a:gd name="connsiteX3" fmla="*/ 4567237 w 4872037"/>
                <a:gd name="connsiteY3" fmla="*/ 490538 h 490538"/>
                <a:gd name="connsiteX4" fmla="*/ 0 w 4872037"/>
                <a:gd name="connsiteY4" fmla="*/ 476250 h 490538"/>
                <a:gd name="connsiteX5" fmla="*/ 0 w 4872037"/>
                <a:gd name="connsiteY5" fmla="*/ 0 h 490538"/>
                <a:gd name="connsiteX0" fmla="*/ 0 w 4876800"/>
                <a:gd name="connsiteY0" fmla="*/ 0 h 490538"/>
                <a:gd name="connsiteX1" fmla="*/ 4568823 w 4876800"/>
                <a:gd name="connsiteY1" fmla="*/ 0 h 490538"/>
                <a:gd name="connsiteX2" fmla="*/ 4876800 w 4876800"/>
                <a:gd name="connsiteY2" fmla="*/ 236540 h 490538"/>
                <a:gd name="connsiteX3" fmla="*/ 4567237 w 4876800"/>
                <a:gd name="connsiteY3" fmla="*/ 490538 h 490538"/>
                <a:gd name="connsiteX4" fmla="*/ 0 w 4876800"/>
                <a:gd name="connsiteY4" fmla="*/ 476250 h 490538"/>
                <a:gd name="connsiteX5" fmla="*/ 0 w 4876800"/>
                <a:gd name="connsiteY5" fmla="*/ 0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A6A6A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endParaRPr>
            </a:p>
          </p:txBody>
        </p:sp>
        <p:sp>
          <p:nvSpPr>
            <p:cNvPr id="12" name="六边形 11"/>
            <p:cNvSpPr/>
            <p:nvPr/>
          </p:nvSpPr>
          <p:spPr>
            <a:xfrm>
              <a:off x="5382604" y="2222172"/>
              <a:ext cx="922453" cy="795219"/>
            </a:xfrm>
            <a:prstGeom prst="hexagon">
              <a:avLst/>
            </a:prstGeom>
            <a:solidFill>
              <a:srgbClr val="A6A6A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base">
                <a:spcBef>
                  <a:spcPct val="0"/>
                </a:spcBef>
                <a:spcAft>
                  <a:spcPct val="0"/>
                </a:spcAft>
              </a:pPr>
              <a:r>
                <a:rPr lang="zh-CN" altLang="en-US" sz="2800" b="1" kern="0" dirty="0">
                  <a:solidFill>
                    <a:prstClr val="white"/>
                  </a:solidFill>
                  <a:latin typeface="Impact" panose="020B0806030902050204" pitchFamily="34" charset="0"/>
                  <a:ea typeface="等线" panose="02010600030101010101" pitchFamily="2" charset="-122"/>
                </a:rPr>
                <a:t>二</a:t>
              </a:r>
            </a:p>
          </p:txBody>
        </p:sp>
        <p:sp>
          <p:nvSpPr>
            <p:cNvPr id="13" name="矩形 12"/>
            <p:cNvSpPr/>
            <p:nvPr/>
          </p:nvSpPr>
          <p:spPr>
            <a:xfrm>
              <a:off x="6645213" y="2341779"/>
              <a:ext cx="1980029" cy="523220"/>
            </a:xfrm>
            <a:prstGeom prst="rect">
              <a:avLst/>
            </a:prstGeom>
            <a:effectLst/>
          </p:spPr>
          <p:txBody>
            <a:bodyPr wrap="none">
              <a:spAutoFit/>
            </a:bodyPr>
            <a:lstStyle/>
            <a:p>
              <a:pPr>
                <a:defRPr/>
              </a:pPr>
              <a:r>
                <a:rPr lang="zh-CN" altLang="en-US" sz="2800" b="1" dirty="0">
                  <a:solidFill>
                    <a:prstClr val="white"/>
                  </a:solidFill>
                  <a:latin typeface="Franklin Gothic Medium" panose="020B0603020102020204" pitchFamily="34" charset="0"/>
                  <a:ea typeface="微软雅黑" panose="020B0503020204020204" pitchFamily="34" charset="-122"/>
                </a:rPr>
                <a:t>目标与规划</a:t>
              </a:r>
            </a:p>
          </p:txBody>
        </p:sp>
        <p:sp>
          <p:nvSpPr>
            <p:cNvPr id="14" name="剪去单角的矩形 22"/>
            <p:cNvSpPr/>
            <p:nvPr/>
          </p:nvSpPr>
          <p:spPr>
            <a:xfrm>
              <a:off x="6104165" y="3443208"/>
              <a:ext cx="4369425" cy="657403"/>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 fmla="*/ 0 w 4772025"/>
                <a:gd name="connsiteY0" fmla="*/ 0 h 476250"/>
                <a:gd name="connsiteX1" fmla="*/ 4568823 w 4772025"/>
                <a:gd name="connsiteY1" fmla="*/ 0 h 476250"/>
                <a:gd name="connsiteX2" fmla="*/ 4772025 w 4772025"/>
                <a:gd name="connsiteY2" fmla="*/ 241302 h 476250"/>
                <a:gd name="connsiteX3" fmla="*/ 4648200 w 4772025"/>
                <a:gd name="connsiteY3" fmla="*/ 476250 h 476250"/>
                <a:gd name="connsiteX4" fmla="*/ 0 w 4772025"/>
                <a:gd name="connsiteY4" fmla="*/ 476250 h 476250"/>
                <a:gd name="connsiteX5" fmla="*/ 0 w 4772025"/>
                <a:gd name="connsiteY5" fmla="*/ 0 h 476250"/>
                <a:gd name="connsiteX0" fmla="*/ 0 w 4767262"/>
                <a:gd name="connsiteY0" fmla="*/ 0 h 476250"/>
                <a:gd name="connsiteX1" fmla="*/ 4568823 w 4767262"/>
                <a:gd name="connsiteY1" fmla="*/ 0 h 476250"/>
                <a:gd name="connsiteX2" fmla="*/ 4767262 w 4767262"/>
                <a:gd name="connsiteY2" fmla="*/ 207964 h 476250"/>
                <a:gd name="connsiteX3" fmla="*/ 4648200 w 4767262"/>
                <a:gd name="connsiteY3" fmla="*/ 476250 h 476250"/>
                <a:gd name="connsiteX4" fmla="*/ 0 w 4767262"/>
                <a:gd name="connsiteY4" fmla="*/ 476250 h 476250"/>
                <a:gd name="connsiteX5" fmla="*/ 0 w 4767262"/>
                <a:gd name="connsiteY5" fmla="*/ 0 h 476250"/>
                <a:gd name="connsiteX0" fmla="*/ 0 w 4872037"/>
                <a:gd name="connsiteY0" fmla="*/ 0 h 476250"/>
                <a:gd name="connsiteX1" fmla="*/ 4568823 w 4872037"/>
                <a:gd name="connsiteY1" fmla="*/ 0 h 476250"/>
                <a:gd name="connsiteX2" fmla="*/ 4872037 w 4872037"/>
                <a:gd name="connsiteY2" fmla="*/ 231777 h 476250"/>
                <a:gd name="connsiteX3" fmla="*/ 4648200 w 4872037"/>
                <a:gd name="connsiteY3" fmla="*/ 476250 h 476250"/>
                <a:gd name="connsiteX4" fmla="*/ 0 w 4872037"/>
                <a:gd name="connsiteY4" fmla="*/ 476250 h 476250"/>
                <a:gd name="connsiteX5" fmla="*/ 0 w 4872037"/>
                <a:gd name="connsiteY5" fmla="*/ 0 h 476250"/>
                <a:gd name="connsiteX0" fmla="*/ 0 w 4872037"/>
                <a:gd name="connsiteY0" fmla="*/ 0 h 481012"/>
                <a:gd name="connsiteX1" fmla="*/ 4568823 w 4872037"/>
                <a:gd name="connsiteY1" fmla="*/ 0 h 481012"/>
                <a:gd name="connsiteX2" fmla="*/ 4872037 w 4872037"/>
                <a:gd name="connsiteY2" fmla="*/ 231777 h 481012"/>
                <a:gd name="connsiteX3" fmla="*/ 4586288 w 4872037"/>
                <a:gd name="connsiteY3" fmla="*/ 481012 h 481012"/>
                <a:gd name="connsiteX4" fmla="*/ 0 w 4872037"/>
                <a:gd name="connsiteY4" fmla="*/ 476250 h 481012"/>
                <a:gd name="connsiteX5" fmla="*/ 0 w 4872037"/>
                <a:gd name="connsiteY5" fmla="*/ 0 h 481012"/>
                <a:gd name="connsiteX0" fmla="*/ 0 w 4872037"/>
                <a:gd name="connsiteY0" fmla="*/ 0 h 485775"/>
                <a:gd name="connsiteX1" fmla="*/ 4568823 w 4872037"/>
                <a:gd name="connsiteY1" fmla="*/ 0 h 485775"/>
                <a:gd name="connsiteX2" fmla="*/ 4872037 w 4872037"/>
                <a:gd name="connsiteY2" fmla="*/ 231777 h 485775"/>
                <a:gd name="connsiteX3" fmla="*/ 4581525 w 4872037"/>
                <a:gd name="connsiteY3" fmla="*/ 485775 h 485775"/>
                <a:gd name="connsiteX4" fmla="*/ 0 w 4872037"/>
                <a:gd name="connsiteY4" fmla="*/ 476250 h 485775"/>
                <a:gd name="connsiteX5" fmla="*/ 0 w 4872037"/>
                <a:gd name="connsiteY5" fmla="*/ 0 h 485775"/>
                <a:gd name="connsiteX0" fmla="*/ 0 w 4872037"/>
                <a:gd name="connsiteY0" fmla="*/ 0 h 490538"/>
                <a:gd name="connsiteX1" fmla="*/ 4568823 w 4872037"/>
                <a:gd name="connsiteY1" fmla="*/ 0 h 490538"/>
                <a:gd name="connsiteX2" fmla="*/ 4872037 w 4872037"/>
                <a:gd name="connsiteY2" fmla="*/ 231777 h 490538"/>
                <a:gd name="connsiteX3" fmla="*/ 4567237 w 4872037"/>
                <a:gd name="connsiteY3" fmla="*/ 490538 h 490538"/>
                <a:gd name="connsiteX4" fmla="*/ 0 w 4872037"/>
                <a:gd name="connsiteY4" fmla="*/ 476250 h 490538"/>
                <a:gd name="connsiteX5" fmla="*/ 0 w 4872037"/>
                <a:gd name="connsiteY5" fmla="*/ 0 h 490538"/>
                <a:gd name="connsiteX0" fmla="*/ 0 w 4876800"/>
                <a:gd name="connsiteY0" fmla="*/ 0 h 490538"/>
                <a:gd name="connsiteX1" fmla="*/ 4568823 w 4876800"/>
                <a:gd name="connsiteY1" fmla="*/ 0 h 490538"/>
                <a:gd name="connsiteX2" fmla="*/ 4876800 w 4876800"/>
                <a:gd name="connsiteY2" fmla="*/ 236540 h 490538"/>
                <a:gd name="connsiteX3" fmla="*/ 4567237 w 4876800"/>
                <a:gd name="connsiteY3" fmla="*/ 490538 h 490538"/>
                <a:gd name="connsiteX4" fmla="*/ 0 w 4876800"/>
                <a:gd name="connsiteY4" fmla="*/ 476250 h 490538"/>
                <a:gd name="connsiteX5" fmla="*/ 0 w 4876800"/>
                <a:gd name="connsiteY5" fmla="*/ 0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0170C1"/>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endParaRPr>
            </a:p>
          </p:txBody>
        </p:sp>
        <p:sp>
          <p:nvSpPr>
            <p:cNvPr id="15" name="六边形 14"/>
            <p:cNvSpPr/>
            <p:nvPr/>
          </p:nvSpPr>
          <p:spPr>
            <a:xfrm>
              <a:off x="5382604" y="3374300"/>
              <a:ext cx="922453" cy="795219"/>
            </a:xfrm>
            <a:prstGeom prst="hexagon">
              <a:avLst/>
            </a:prstGeom>
            <a:solidFill>
              <a:srgbClr val="0170C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base">
                <a:spcBef>
                  <a:spcPct val="0"/>
                </a:spcBef>
                <a:spcAft>
                  <a:spcPct val="0"/>
                </a:spcAft>
              </a:pPr>
              <a:r>
                <a:rPr lang="zh-CN" altLang="en-US" sz="2800" b="1" kern="0" dirty="0">
                  <a:solidFill>
                    <a:prstClr val="white"/>
                  </a:solidFill>
                  <a:latin typeface="Impact" panose="020B0806030902050204" pitchFamily="34" charset="0"/>
                  <a:ea typeface="等线" panose="02010600030101010101" pitchFamily="2" charset="-122"/>
                </a:rPr>
                <a:t>三</a:t>
              </a:r>
            </a:p>
          </p:txBody>
        </p:sp>
        <p:sp>
          <p:nvSpPr>
            <p:cNvPr id="16" name="矩形 15"/>
            <p:cNvSpPr/>
            <p:nvPr/>
          </p:nvSpPr>
          <p:spPr>
            <a:xfrm>
              <a:off x="6645213" y="3493907"/>
              <a:ext cx="3416320" cy="523220"/>
            </a:xfrm>
            <a:prstGeom prst="rect">
              <a:avLst/>
            </a:prstGeom>
            <a:effectLst/>
          </p:spPr>
          <p:txBody>
            <a:bodyPr wrap="none">
              <a:spAutoFit/>
            </a:bodyPr>
            <a:lstStyle/>
            <a:p>
              <a:pPr>
                <a:defRPr/>
              </a:pPr>
              <a:r>
                <a:rPr lang="zh-CN" altLang="en-US" sz="2800" b="1" dirty="0">
                  <a:solidFill>
                    <a:prstClr val="white"/>
                  </a:solidFill>
                  <a:latin typeface="Franklin Gothic Medium" panose="020B0603020102020204" pitchFamily="34" charset="0"/>
                  <a:ea typeface="微软雅黑" panose="020B0503020204020204" pitchFamily="34" charset="-122"/>
                </a:rPr>
                <a:t>大学生活的几个要素</a:t>
              </a:r>
            </a:p>
          </p:txBody>
        </p:sp>
        <p:sp>
          <p:nvSpPr>
            <p:cNvPr id="17" name="剪去单角的矩形 22"/>
            <p:cNvSpPr/>
            <p:nvPr/>
          </p:nvSpPr>
          <p:spPr>
            <a:xfrm>
              <a:off x="6104165" y="4595336"/>
              <a:ext cx="4369425" cy="657403"/>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 fmla="*/ 0 w 4772025"/>
                <a:gd name="connsiteY0" fmla="*/ 0 h 476250"/>
                <a:gd name="connsiteX1" fmla="*/ 4568823 w 4772025"/>
                <a:gd name="connsiteY1" fmla="*/ 0 h 476250"/>
                <a:gd name="connsiteX2" fmla="*/ 4772025 w 4772025"/>
                <a:gd name="connsiteY2" fmla="*/ 241302 h 476250"/>
                <a:gd name="connsiteX3" fmla="*/ 4648200 w 4772025"/>
                <a:gd name="connsiteY3" fmla="*/ 476250 h 476250"/>
                <a:gd name="connsiteX4" fmla="*/ 0 w 4772025"/>
                <a:gd name="connsiteY4" fmla="*/ 476250 h 476250"/>
                <a:gd name="connsiteX5" fmla="*/ 0 w 4772025"/>
                <a:gd name="connsiteY5" fmla="*/ 0 h 476250"/>
                <a:gd name="connsiteX0" fmla="*/ 0 w 4767262"/>
                <a:gd name="connsiteY0" fmla="*/ 0 h 476250"/>
                <a:gd name="connsiteX1" fmla="*/ 4568823 w 4767262"/>
                <a:gd name="connsiteY1" fmla="*/ 0 h 476250"/>
                <a:gd name="connsiteX2" fmla="*/ 4767262 w 4767262"/>
                <a:gd name="connsiteY2" fmla="*/ 207964 h 476250"/>
                <a:gd name="connsiteX3" fmla="*/ 4648200 w 4767262"/>
                <a:gd name="connsiteY3" fmla="*/ 476250 h 476250"/>
                <a:gd name="connsiteX4" fmla="*/ 0 w 4767262"/>
                <a:gd name="connsiteY4" fmla="*/ 476250 h 476250"/>
                <a:gd name="connsiteX5" fmla="*/ 0 w 4767262"/>
                <a:gd name="connsiteY5" fmla="*/ 0 h 476250"/>
                <a:gd name="connsiteX0" fmla="*/ 0 w 4872037"/>
                <a:gd name="connsiteY0" fmla="*/ 0 h 476250"/>
                <a:gd name="connsiteX1" fmla="*/ 4568823 w 4872037"/>
                <a:gd name="connsiteY1" fmla="*/ 0 h 476250"/>
                <a:gd name="connsiteX2" fmla="*/ 4872037 w 4872037"/>
                <a:gd name="connsiteY2" fmla="*/ 231777 h 476250"/>
                <a:gd name="connsiteX3" fmla="*/ 4648200 w 4872037"/>
                <a:gd name="connsiteY3" fmla="*/ 476250 h 476250"/>
                <a:gd name="connsiteX4" fmla="*/ 0 w 4872037"/>
                <a:gd name="connsiteY4" fmla="*/ 476250 h 476250"/>
                <a:gd name="connsiteX5" fmla="*/ 0 w 4872037"/>
                <a:gd name="connsiteY5" fmla="*/ 0 h 476250"/>
                <a:gd name="connsiteX0" fmla="*/ 0 w 4872037"/>
                <a:gd name="connsiteY0" fmla="*/ 0 h 481012"/>
                <a:gd name="connsiteX1" fmla="*/ 4568823 w 4872037"/>
                <a:gd name="connsiteY1" fmla="*/ 0 h 481012"/>
                <a:gd name="connsiteX2" fmla="*/ 4872037 w 4872037"/>
                <a:gd name="connsiteY2" fmla="*/ 231777 h 481012"/>
                <a:gd name="connsiteX3" fmla="*/ 4586288 w 4872037"/>
                <a:gd name="connsiteY3" fmla="*/ 481012 h 481012"/>
                <a:gd name="connsiteX4" fmla="*/ 0 w 4872037"/>
                <a:gd name="connsiteY4" fmla="*/ 476250 h 481012"/>
                <a:gd name="connsiteX5" fmla="*/ 0 w 4872037"/>
                <a:gd name="connsiteY5" fmla="*/ 0 h 481012"/>
                <a:gd name="connsiteX0" fmla="*/ 0 w 4872037"/>
                <a:gd name="connsiteY0" fmla="*/ 0 h 485775"/>
                <a:gd name="connsiteX1" fmla="*/ 4568823 w 4872037"/>
                <a:gd name="connsiteY1" fmla="*/ 0 h 485775"/>
                <a:gd name="connsiteX2" fmla="*/ 4872037 w 4872037"/>
                <a:gd name="connsiteY2" fmla="*/ 231777 h 485775"/>
                <a:gd name="connsiteX3" fmla="*/ 4581525 w 4872037"/>
                <a:gd name="connsiteY3" fmla="*/ 485775 h 485775"/>
                <a:gd name="connsiteX4" fmla="*/ 0 w 4872037"/>
                <a:gd name="connsiteY4" fmla="*/ 476250 h 485775"/>
                <a:gd name="connsiteX5" fmla="*/ 0 w 4872037"/>
                <a:gd name="connsiteY5" fmla="*/ 0 h 485775"/>
                <a:gd name="connsiteX0" fmla="*/ 0 w 4872037"/>
                <a:gd name="connsiteY0" fmla="*/ 0 h 490538"/>
                <a:gd name="connsiteX1" fmla="*/ 4568823 w 4872037"/>
                <a:gd name="connsiteY1" fmla="*/ 0 h 490538"/>
                <a:gd name="connsiteX2" fmla="*/ 4872037 w 4872037"/>
                <a:gd name="connsiteY2" fmla="*/ 231777 h 490538"/>
                <a:gd name="connsiteX3" fmla="*/ 4567237 w 4872037"/>
                <a:gd name="connsiteY3" fmla="*/ 490538 h 490538"/>
                <a:gd name="connsiteX4" fmla="*/ 0 w 4872037"/>
                <a:gd name="connsiteY4" fmla="*/ 476250 h 490538"/>
                <a:gd name="connsiteX5" fmla="*/ 0 w 4872037"/>
                <a:gd name="connsiteY5" fmla="*/ 0 h 490538"/>
                <a:gd name="connsiteX0" fmla="*/ 0 w 4876800"/>
                <a:gd name="connsiteY0" fmla="*/ 0 h 490538"/>
                <a:gd name="connsiteX1" fmla="*/ 4568823 w 4876800"/>
                <a:gd name="connsiteY1" fmla="*/ 0 h 490538"/>
                <a:gd name="connsiteX2" fmla="*/ 4876800 w 4876800"/>
                <a:gd name="connsiteY2" fmla="*/ 236540 h 490538"/>
                <a:gd name="connsiteX3" fmla="*/ 4567237 w 4876800"/>
                <a:gd name="connsiteY3" fmla="*/ 490538 h 490538"/>
                <a:gd name="connsiteX4" fmla="*/ 0 w 4876800"/>
                <a:gd name="connsiteY4" fmla="*/ 476250 h 490538"/>
                <a:gd name="connsiteX5" fmla="*/ 0 w 4876800"/>
                <a:gd name="connsiteY5" fmla="*/ 0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A6A6A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endParaRPr>
            </a:p>
          </p:txBody>
        </p:sp>
        <p:sp>
          <p:nvSpPr>
            <p:cNvPr id="18" name="六边形 17"/>
            <p:cNvSpPr/>
            <p:nvPr/>
          </p:nvSpPr>
          <p:spPr>
            <a:xfrm>
              <a:off x="5382604" y="4526428"/>
              <a:ext cx="922453" cy="795219"/>
            </a:xfrm>
            <a:prstGeom prst="hexagon">
              <a:avLst/>
            </a:prstGeom>
            <a:solidFill>
              <a:srgbClr val="A6A6A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base">
                <a:spcBef>
                  <a:spcPct val="0"/>
                </a:spcBef>
                <a:spcAft>
                  <a:spcPct val="0"/>
                </a:spcAft>
              </a:pPr>
              <a:r>
                <a:rPr lang="zh-CN" altLang="en-US" sz="2800" b="1" kern="0" dirty="0">
                  <a:solidFill>
                    <a:prstClr val="white"/>
                  </a:solidFill>
                  <a:latin typeface="Impact" panose="020B0806030902050204" pitchFamily="34" charset="0"/>
                  <a:ea typeface="等线" panose="02010600030101010101" pitchFamily="2" charset="-122"/>
                </a:rPr>
                <a:t>四</a:t>
              </a:r>
            </a:p>
          </p:txBody>
        </p:sp>
        <p:sp>
          <p:nvSpPr>
            <p:cNvPr id="19" name="矩形 18"/>
            <p:cNvSpPr/>
            <p:nvPr/>
          </p:nvSpPr>
          <p:spPr>
            <a:xfrm>
              <a:off x="6645213" y="4646035"/>
              <a:ext cx="3775393" cy="523220"/>
            </a:xfrm>
            <a:prstGeom prst="rect">
              <a:avLst/>
            </a:prstGeom>
            <a:effectLst/>
          </p:spPr>
          <p:txBody>
            <a:bodyPr wrap="none">
              <a:spAutoFit/>
            </a:bodyPr>
            <a:lstStyle/>
            <a:p>
              <a:pPr>
                <a:defRPr/>
              </a:pPr>
              <a:r>
                <a:rPr lang="zh-CN" altLang="en-US" sz="2800" b="1" dirty="0">
                  <a:solidFill>
                    <a:prstClr val="white"/>
                  </a:solidFill>
                  <a:latin typeface="Franklin Gothic Medium" panose="020B0603020102020204" pitchFamily="34" charset="0"/>
                  <a:ea typeface="微软雅黑" panose="020B0503020204020204" pitchFamily="34" charset="-122"/>
                </a:rPr>
                <a:t>送给大家“十两”礼物</a:t>
              </a:r>
            </a:p>
          </p:txBody>
        </p:sp>
        <p:sp>
          <p:nvSpPr>
            <p:cNvPr id="22" name="剪去单角的矩形 22"/>
            <p:cNvSpPr/>
            <p:nvPr/>
          </p:nvSpPr>
          <p:spPr>
            <a:xfrm>
              <a:off x="6104165" y="5678556"/>
              <a:ext cx="4369425" cy="657403"/>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 fmla="*/ 0 w 4772025"/>
                <a:gd name="connsiteY0" fmla="*/ 0 h 476250"/>
                <a:gd name="connsiteX1" fmla="*/ 4568823 w 4772025"/>
                <a:gd name="connsiteY1" fmla="*/ 0 h 476250"/>
                <a:gd name="connsiteX2" fmla="*/ 4772025 w 4772025"/>
                <a:gd name="connsiteY2" fmla="*/ 241302 h 476250"/>
                <a:gd name="connsiteX3" fmla="*/ 4648200 w 4772025"/>
                <a:gd name="connsiteY3" fmla="*/ 476250 h 476250"/>
                <a:gd name="connsiteX4" fmla="*/ 0 w 4772025"/>
                <a:gd name="connsiteY4" fmla="*/ 476250 h 476250"/>
                <a:gd name="connsiteX5" fmla="*/ 0 w 4772025"/>
                <a:gd name="connsiteY5" fmla="*/ 0 h 476250"/>
                <a:gd name="connsiteX0" fmla="*/ 0 w 4767262"/>
                <a:gd name="connsiteY0" fmla="*/ 0 h 476250"/>
                <a:gd name="connsiteX1" fmla="*/ 4568823 w 4767262"/>
                <a:gd name="connsiteY1" fmla="*/ 0 h 476250"/>
                <a:gd name="connsiteX2" fmla="*/ 4767262 w 4767262"/>
                <a:gd name="connsiteY2" fmla="*/ 207964 h 476250"/>
                <a:gd name="connsiteX3" fmla="*/ 4648200 w 4767262"/>
                <a:gd name="connsiteY3" fmla="*/ 476250 h 476250"/>
                <a:gd name="connsiteX4" fmla="*/ 0 w 4767262"/>
                <a:gd name="connsiteY4" fmla="*/ 476250 h 476250"/>
                <a:gd name="connsiteX5" fmla="*/ 0 w 4767262"/>
                <a:gd name="connsiteY5" fmla="*/ 0 h 476250"/>
                <a:gd name="connsiteX0" fmla="*/ 0 w 4872037"/>
                <a:gd name="connsiteY0" fmla="*/ 0 h 476250"/>
                <a:gd name="connsiteX1" fmla="*/ 4568823 w 4872037"/>
                <a:gd name="connsiteY1" fmla="*/ 0 h 476250"/>
                <a:gd name="connsiteX2" fmla="*/ 4872037 w 4872037"/>
                <a:gd name="connsiteY2" fmla="*/ 231777 h 476250"/>
                <a:gd name="connsiteX3" fmla="*/ 4648200 w 4872037"/>
                <a:gd name="connsiteY3" fmla="*/ 476250 h 476250"/>
                <a:gd name="connsiteX4" fmla="*/ 0 w 4872037"/>
                <a:gd name="connsiteY4" fmla="*/ 476250 h 476250"/>
                <a:gd name="connsiteX5" fmla="*/ 0 w 4872037"/>
                <a:gd name="connsiteY5" fmla="*/ 0 h 476250"/>
                <a:gd name="connsiteX0" fmla="*/ 0 w 4872037"/>
                <a:gd name="connsiteY0" fmla="*/ 0 h 481012"/>
                <a:gd name="connsiteX1" fmla="*/ 4568823 w 4872037"/>
                <a:gd name="connsiteY1" fmla="*/ 0 h 481012"/>
                <a:gd name="connsiteX2" fmla="*/ 4872037 w 4872037"/>
                <a:gd name="connsiteY2" fmla="*/ 231777 h 481012"/>
                <a:gd name="connsiteX3" fmla="*/ 4586288 w 4872037"/>
                <a:gd name="connsiteY3" fmla="*/ 481012 h 481012"/>
                <a:gd name="connsiteX4" fmla="*/ 0 w 4872037"/>
                <a:gd name="connsiteY4" fmla="*/ 476250 h 481012"/>
                <a:gd name="connsiteX5" fmla="*/ 0 w 4872037"/>
                <a:gd name="connsiteY5" fmla="*/ 0 h 481012"/>
                <a:gd name="connsiteX0" fmla="*/ 0 w 4872037"/>
                <a:gd name="connsiteY0" fmla="*/ 0 h 485775"/>
                <a:gd name="connsiteX1" fmla="*/ 4568823 w 4872037"/>
                <a:gd name="connsiteY1" fmla="*/ 0 h 485775"/>
                <a:gd name="connsiteX2" fmla="*/ 4872037 w 4872037"/>
                <a:gd name="connsiteY2" fmla="*/ 231777 h 485775"/>
                <a:gd name="connsiteX3" fmla="*/ 4581525 w 4872037"/>
                <a:gd name="connsiteY3" fmla="*/ 485775 h 485775"/>
                <a:gd name="connsiteX4" fmla="*/ 0 w 4872037"/>
                <a:gd name="connsiteY4" fmla="*/ 476250 h 485775"/>
                <a:gd name="connsiteX5" fmla="*/ 0 w 4872037"/>
                <a:gd name="connsiteY5" fmla="*/ 0 h 485775"/>
                <a:gd name="connsiteX0" fmla="*/ 0 w 4872037"/>
                <a:gd name="connsiteY0" fmla="*/ 0 h 490538"/>
                <a:gd name="connsiteX1" fmla="*/ 4568823 w 4872037"/>
                <a:gd name="connsiteY1" fmla="*/ 0 h 490538"/>
                <a:gd name="connsiteX2" fmla="*/ 4872037 w 4872037"/>
                <a:gd name="connsiteY2" fmla="*/ 231777 h 490538"/>
                <a:gd name="connsiteX3" fmla="*/ 4567237 w 4872037"/>
                <a:gd name="connsiteY3" fmla="*/ 490538 h 490538"/>
                <a:gd name="connsiteX4" fmla="*/ 0 w 4872037"/>
                <a:gd name="connsiteY4" fmla="*/ 476250 h 490538"/>
                <a:gd name="connsiteX5" fmla="*/ 0 w 4872037"/>
                <a:gd name="connsiteY5" fmla="*/ 0 h 490538"/>
                <a:gd name="connsiteX0" fmla="*/ 0 w 4876800"/>
                <a:gd name="connsiteY0" fmla="*/ 0 h 490538"/>
                <a:gd name="connsiteX1" fmla="*/ 4568823 w 4876800"/>
                <a:gd name="connsiteY1" fmla="*/ 0 h 490538"/>
                <a:gd name="connsiteX2" fmla="*/ 4876800 w 4876800"/>
                <a:gd name="connsiteY2" fmla="*/ 236540 h 490538"/>
                <a:gd name="connsiteX3" fmla="*/ 4567237 w 4876800"/>
                <a:gd name="connsiteY3" fmla="*/ 490538 h 490538"/>
                <a:gd name="connsiteX4" fmla="*/ 0 w 4876800"/>
                <a:gd name="connsiteY4" fmla="*/ 476250 h 490538"/>
                <a:gd name="connsiteX5" fmla="*/ 0 w 4876800"/>
                <a:gd name="connsiteY5" fmla="*/ 0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0170C1"/>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endParaRPr>
            </a:p>
          </p:txBody>
        </p:sp>
        <p:sp>
          <p:nvSpPr>
            <p:cNvPr id="23" name="六边形 22"/>
            <p:cNvSpPr/>
            <p:nvPr/>
          </p:nvSpPr>
          <p:spPr>
            <a:xfrm>
              <a:off x="5382604" y="5609648"/>
              <a:ext cx="922453" cy="795219"/>
            </a:xfrm>
            <a:prstGeom prst="hexagon">
              <a:avLst/>
            </a:prstGeom>
            <a:solidFill>
              <a:srgbClr val="0170C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base">
                <a:spcBef>
                  <a:spcPct val="0"/>
                </a:spcBef>
                <a:spcAft>
                  <a:spcPct val="0"/>
                </a:spcAft>
              </a:pPr>
              <a:r>
                <a:rPr lang="zh-CN" altLang="en-US" sz="2800" b="1" kern="0" dirty="0">
                  <a:solidFill>
                    <a:prstClr val="white"/>
                  </a:solidFill>
                  <a:latin typeface="Impact" panose="020B0806030902050204" pitchFamily="34" charset="0"/>
                  <a:ea typeface="等线" panose="02010600030101010101" pitchFamily="2" charset="-122"/>
                </a:rPr>
                <a:t>五</a:t>
              </a:r>
            </a:p>
          </p:txBody>
        </p:sp>
        <p:sp>
          <p:nvSpPr>
            <p:cNvPr id="24" name="矩形 23"/>
            <p:cNvSpPr/>
            <p:nvPr/>
          </p:nvSpPr>
          <p:spPr>
            <a:xfrm>
              <a:off x="6645213" y="5729255"/>
              <a:ext cx="2339102" cy="523220"/>
            </a:xfrm>
            <a:prstGeom prst="rect">
              <a:avLst/>
            </a:prstGeom>
            <a:effectLst/>
          </p:spPr>
          <p:txBody>
            <a:bodyPr wrap="none">
              <a:spAutoFit/>
            </a:bodyPr>
            <a:lstStyle/>
            <a:p>
              <a:pPr>
                <a:defRPr/>
              </a:pPr>
              <a:r>
                <a:rPr lang="zh-CN" altLang="en-US" sz="2800" b="1" dirty="0">
                  <a:solidFill>
                    <a:prstClr val="white"/>
                  </a:solidFill>
                  <a:latin typeface="Franklin Gothic Medium" panose="020B0603020102020204" pitchFamily="34" charset="0"/>
                  <a:ea typeface="微软雅黑" panose="020B0503020204020204" pitchFamily="34" charset="-122"/>
                </a:rPr>
                <a:t>持续激励自己</a:t>
              </a:r>
            </a:p>
          </p:txBody>
        </p:sp>
      </p:grpSp>
    </p:spTree>
    <p:extLst>
      <p:ext uri="{BB962C8B-B14F-4D97-AF65-F5344CB8AC3E}">
        <p14:creationId xmlns="" xmlns:p14="http://schemas.microsoft.com/office/powerpoint/2010/main" val="63827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319372" y="1721015"/>
            <a:ext cx="2339102"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（三）能力训练</a:t>
            </a:r>
          </a:p>
        </p:txBody>
      </p:sp>
      <p:sp>
        <p:nvSpPr>
          <p:cNvPr id="6" name="矩形 5"/>
          <p:cNvSpPr/>
          <p:nvPr/>
        </p:nvSpPr>
        <p:spPr>
          <a:xfrm>
            <a:off x="188095" y="2237568"/>
            <a:ext cx="11663936" cy="990015"/>
          </a:xfrm>
          <a:prstGeom prst="rect">
            <a:avLst/>
          </a:prstGeom>
        </p:spPr>
        <p:txBody>
          <a:bodyPr wrap="square">
            <a:spAutoFit/>
          </a:bodyPr>
          <a:lstStyle/>
          <a:p>
            <a:pPr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应用型人才</a:t>
            </a:r>
            <a:r>
              <a:rPr lang="en-US" altLang="zh-CN" sz="2400" dirty="0">
                <a:solidFill>
                  <a:prstClr val="black"/>
                </a:solidFill>
                <a:latin typeface="华文中宋" panose="02010600040101010101" pitchFamily="2" charset="-122"/>
                <a:ea typeface="华文中宋" panose="02010600040101010101" pitchFamily="2" charset="-122"/>
              </a:rPr>
              <a:t>,</a:t>
            </a:r>
            <a:r>
              <a:rPr lang="zh-CN" altLang="en-US" sz="2400" dirty="0">
                <a:solidFill>
                  <a:prstClr val="black"/>
                </a:solidFill>
                <a:latin typeface="华文中宋" panose="02010600040101010101" pitchFamily="2" charset="-122"/>
                <a:ea typeface="华文中宋" panose="02010600040101010101" pitchFamily="2" charset="-122"/>
              </a:rPr>
              <a:t>以能力为本；应用型人才培养，以能力培养为主线。我校能力工程有计划的设计了</a:t>
            </a:r>
            <a:r>
              <a:rPr lang="en-US" altLang="zh-CN" sz="2400" dirty="0">
                <a:solidFill>
                  <a:prstClr val="black"/>
                </a:solidFill>
                <a:latin typeface="华文中宋" panose="02010600040101010101" pitchFamily="2" charset="-122"/>
                <a:ea typeface="华文中宋" panose="02010600040101010101" pitchFamily="2" charset="-122"/>
              </a:rPr>
              <a:t>6</a:t>
            </a:r>
            <a:r>
              <a:rPr lang="zh-CN" altLang="en-US" sz="2400" dirty="0">
                <a:solidFill>
                  <a:prstClr val="black"/>
                </a:solidFill>
                <a:latin typeface="华文中宋" panose="02010600040101010101" pitchFamily="2" charset="-122"/>
                <a:ea typeface="华文中宋" panose="02010600040101010101" pitchFamily="2" charset="-122"/>
              </a:rPr>
              <a:t>大能力</a:t>
            </a:r>
            <a:r>
              <a:rPr lang="zh-CN" altLang="en-US" sz="2400" dirty="0" smtClean="0">
                <a:solidFill>
                  <a:prstClr val="black"/>
                </a:solidFill>
                <a:latin typeface="华文中宋" panose="02010600040101010101" pitchFamily="2" charset="-122"/>
                <a:ea typeface="华文中宋" panose="02010600040101010101" pitchFamily="2" charset="-122"/>
              </a:rPr>
              <a:t>。</a:t>
            </a:r>
            <a:endParaRPr lang="zh-CN" altLang="en-US" sz="2400" dirty="0">
              <a:solidFill>
                <a:prstClr val="black"/>
              </a:solidFill>
              <a:latin typeface="华文中宋" panose="02010600040101010101" pitchFamily="2" charset="-122"/>
              <a:ea typeface="华文中宋" panose="02010600040101010101" pitchFamily="2" charset="-122"/>
            </a:endParaRPr>
          </a:p>
        </p:txBody>
      </p:sp>
      <p:grpSp>
        <p:nvGrpSpPr>
          <p:cNvPr id="15" name="组合 14"/>
          <p:cNvGrpSpPr/>
          <p:nvPr/>
        </p:nvGrpSpPr>
        <p:grpSpPr>
          <a:xfrm>
            <a:off x="14041" y="3272601"/>
            <a:ext cx="11837990" cy="1119846"/>
            <a:chOff x="14041" y="3272601"/>
            <a:chExt cx="11837990" cy="1119846"/>
          </a:xfrm>
        </p:grpSpPr>
        <p:sp>
          <p:nvSpPr>
            <p:cNvPr id="8" name="圆角矩形 7"/>
            <p:cNvSpPr/>
            <p:nvPr/>
          </p:nvSpPr>
          <p:spPr bwMode="auto">
            <a:xfrm>
              <a:off x="856187" y="3545312"/>
              <a:ext cx="10995844" cy="847135"/>
            </a:xfrm>
            <a:prstGeom prst="roundRect">
              <a:avLst>
                <a:gd name="adj" fmla="val 9992"/>
              </a:avLst>
            </a:prstGeom>
            <a:solidFill>
              <a:sysClr val="window" lastClr="FFFFFF">
                <a:alpha val="60000"/>
              </a:sysClr>
            </a:soli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9" name="五边形 8"/>
            <p:cNvSpPr/>
            <p:nvPr/>
          </p:nvSpPr>
          <p:spPr bwMode="auto">
            <a:xfrm>
              <a:off x="396484" y="3285300"/>
              <a:ext cx="6274962" cy="468000"/>
            </a:xfrm>
            <a:prstGeom prst="homePlate">
              <a:avLst/>
            </a:prstGeom>
            <a:gradFill flip="none" rotWithShape="1">
              <a:gsLst>
                <a:gs pos="0">
                  <a:srgbClr val="FFCF01"/>
                </a:gs>
                <a:gs pos="90000">
                  <a:srgbClr val="E22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en-US" sz="1600" b="1"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10" name="TextBox 22"/>
            <p:cNvSpPr txBox="1">
              <a:spLocks noChangeArrowheads="1"/>
            </p:cNvSpPr>
            <p:nvPr/>
          </p:nvSpPr>
          <p:spPr bwMode="auto">
            <a:xfrm>
              <a:off x="14041" y="3272601"/>
              <a:ext cx="7263059" cy="461665"/>
            </a:xfrm>
            <a:prstGeom prst="rect">
              <a:avLst/>
            </a:prstGeom>
            <a:noFill/>
            <a:ln w="9525">
              <a:noFill/>
              <a:miter lim="800000"/>
              <a:headEnd/>
              <a:tailEnd/>
            </a:ln>
          </p:spPr>
          <p:txBody>
            <a:bodyPr wrap="square">
              <a:spAutoFit/>
            </a:bodyPr>
            <a:lstStyle/>
            <a:p>
              <a:pPr algn="ctr" fontAlgn="ctr">
                <a:spcBef>
                  <a:spcPct val="0"/>
                </a:spcBef>
                <a:spcAft>
                  <a:spcPct val="0"/>
                </a:spcAft>
                <a:buClr>
                  <a:srgbClr val="FF0000"/>
                </a:buClr>
                <a:buSzPct val="70000"/>
                <a:defRPr/>
              </a:pPr>
              <a:r>
                <a:rPr lang="en-US" altLang="zh-CN" sz="2400" dirty="0">
                  <a:solidFill>
                    <a:schemeClr val="bg1"/>
                  </a:solidFill>
                  <a:latin typeface="华文中宋" panose="02010600040101010101" pitchFamily="2" charset="-122"/>
                  <a:ea typeface="华文中宋" panose="02010600040101010101" pitchFamily="2" charset="-122"/>
                </a:rPr>
                <a:t>5.</a:t>
              </a:r>
              <a:r>
                <a:rPr lang="zh-CN" altLang="en-US" sz="2400" dirty="0">
                  <a:solidFill>
                    <a:schemeClr val="bg1"/>
                  </a:solidFill>
                  <a:latin typeface="华文中宋" panose="02010600040101010101" pitchFamily="2" charset="-122"/>
                  <a:ea typeface="华文中宋" panose="02010600040101010101" pitchFamily="2" charset="-122"/>
                </a:rPr>
                <a:t>多种形式训练表达交流能力</a:t>
              </a:r>
            </a:p>
          </p:txBody>
        </p:sp>
        <p:sp>
          <p:nvSpPr>
            <p:cNvPr id="13" name="矩形 12"/>
            <p:cNvSpPr/>
            <p:nvPr/>
          </p:nvSpPr>
          <p:spPr>
            <a:xfrm>
              <a:off x="917276" y="3862277"/>
              <a:ext cx="10647734" cy="453970"/>
            </a:xfrm>
            <a:prstGeom prst="rect">
              <a:avLst/>
            </a:prstGeom>
          </p:spPr>
          <p:txBody>
            <a:bodyPr wrap="square">
              <a:spAutoFit/>
            </a:bodyPr>
            <a:lstStyle/>
            <a:p>
              <a:pPr indent="576000">
                <a:lnSpc>
                  <a:spcPts val="3000"/>
                </a:lnSpc>
              </a:pPr>
              <a:r>
                <a:rPr lang="zh-CN" altLang="en-US" sz="2400" dirty="0">
                  <a:solidFill>
                    <a:prstClr val="black"/>
                  </a:solidFill>
                  <a:latin typeface="华文中宋" panose="02010600040101010101" pitchFamily="2" charset="-122"/>
                  <a:ea typeface="华文中宋" panose="02010600040101010101" pitchFamily="2" charset="-122"/>
                </a:rPr>
                <a:t>使每个学生敢于交流，善于表达。</a:t>
              </a:r>
            </a:p>
          </p:txBody>
        </p:sp>
      </p:grpSp>
      <p:grpSp>
        <p:nvGrpSpPr>
          <p:cNvPr id="16" name="组合 15"/>
          <p:cNvGrpSpPr/>
          <p:nvPr/>
        </p:nvGrpSpPr>
        <p:grpSpPr>
          <a:xfrm>
            <a:off x="396483" y="4564792"/>
            <a:ext cx="11455548" cy="2064608"/>
            <a:chOff x="396483" y="4564792"/>
            <a:chExt cx="11455548" cy="2064608"/>
          </a:xfrm>
        </p:grpSpPr>
        <p:sp>
          <p:nvSpPr>
            <p:cNvPr id="7" name="圆角矩形 6"/>
            <p:cNvSpPr/>
            <p:nvPr/>
          </p:nvSpPr>
          <p:spPr bwMode="auto">
            <a:xfrm>
              <a:off x="856187" y="4838700"/>
              <a:ext cx="10995844" cy="1790700"/>
            </a:xfrm>
            <a:prstGeom prst="roundRect">
              <a:avLst>
                <a:gd name="adj" fmla="val 9992"/>
              </a:avLst>
            </a:prstGeom>
            <a:solidFill>
              <a:sysClr val="window" lastClr="FFFFFF">
                <a:alpha val="60000"/>
              </a:sysClr>
            </a:soli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11" name="五边形 10"/>
            <p:cNvSpPr/>
            <p:nvPr/>
          </p:nvSpPr>
          <p:spPr bwMode="auto">
            <a:xfrm>
              <a:off x="396483" y="4564792"/>
              <a:ext cx="6274963" cy="468000"/>
            </a:xfrm>
            <a:prstGeom prst="homePlate">
              <a:avLst/>
            </a:prstGeom>
            <a:gradFill flip="none" rotWithShape="1">
              <a:gsLst>
                <a:gs pos="0">
                  <a:srgbClr val="FFCF01"/>
                </a:gs>
                <a:gs pos="90000">
                  <a:srgbClr val="E22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en-US" sz="1600" b="1"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12" name="TextBox 22"/>
            <p:cNvSpPr txBox="1">
              <a:spLocks noChangeArrowheads="1"/>
            </p:cNvSpPr>
            <p:nvPr/>
          </p:nvSpPr>
          <p:spPr bwMode="auto">
            <a:xfrm>
              <a:off x="691426" y="4564792"/>
              <a:ext cx="5747474" cy="461665"/>
            </a:xfrm>
            <a:prstGeom prst="rect">
              <a:avLst/>
            </a:prstGeom>
            <a:noFill/>
            <a:ln w="9525">
              <a:noFill/>
              <a:miter lim="800000"/>
              <a:headEnd/>
              <a:tailEnd/>
            </a:ln>
          </p:spPr>
          <p:txBody>
            <a:bodyPr wrap="square">
              <a:spAutoFit/>
            </a:bodyPr>
            <a:lstStyle/>
            <a:p>
              <a:pPr algn="ctr" fontAlgn="ctr">
                <a:spcBef>
                  <a:spcPct val="0"/>
                </a:spcBef>
                <a:spcAft>
                  <a:spcPct val="0"/>
                </a:spcAft>
                <a:buClr>
                  <a:srgbClr val="FF0000"/>
                </a:buClr>
                <a:buSzPct val="70000"/>
                <a:defRPr/>
              </a:pPr>
              <a:r>
                <a:rPr lang="en-US" altLang="zh-CN" sz="2400" dirty="0">
                  <a:solidFill>
                    <a:schemeClr val="bg1"/>
                  </a:solidFill>
                  <a:latin typeface="华文中宋" panose="02010600040101010101" pitchFamily="2" charset="-122"/>
                  <a:ea typeface="华文中宋" panose="02010600040101010101" pitchFamily="2" charset="-122"/>
                </a:rPr>
                <a:t>6.</a:t>
              </a:r>
              <a:r>
                <a:rPr lang="zh-CN" altLang="en-US" sz="2400" dirty="0">
                  <a:solidFill>
                    <a:schemeClr val="bg1"/>
                  </a:solidFill>
                  <a:latin typeface="华文中宋" panose="02010600040101010101" pitchFamily="2" charset="-122"/>
                  <a:ea typeface="华文中宋" panose="02010600040101010101" pitchFamily="2" charset="-122"/>
                </a:rPr>
                <a:t>校园环境内的团队合作能力</a:t>
              </a:r>
            </a:p>
          </p:txBody>
        </p:sp>
        <p:sp>
          <p:nvSpPr>
            <p:cNvPr id="14" name="Rectangle 2"/>
            <p:cNvSpPr>
              <a:spLocks noChangeArrowheads="1"/>
            </p:cNvSpPr>
            <p:nvPr/>
          </p:nvSpPr>
          <p:spPr bwMode="auto">
            <a:xfrm>
              <a:off x="886731" y="5121707"/>
              <a:ext cx="10934755" cy="13926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R="0" lvl="0" indent="576000" fontAlgn="base">
                <a:lnSpc>
                  <a:spcPts val="3500"/>
                </a:lnSpc>
                <a:spcBef>
                  <a:spcPct val="0"/>
                </a:spcBef>
                <a:spcAft>
                  <a:spcPct val="0"/>
                </a:spcAft>
                <a:buClrTx/>
                <a:buSzTx/>
                <a:buFontTx/>
                <a:buNone/>
                <a:tabLst/>
              </a:pPr>
              <a:r>
                <a:rPr lang="zh-CN" altLang="en-US" sz="2400" dirty="0">
                  <a:solidFill>
                    <a:prstClr val="black"/>
                  </a:solidFill>
                  <a:latin typeface="华文中宋" panose="02010600040101010101" pitchFamily="2" charset="-122"/>
                  <a:ea typeface="华文中宋" panose="02010600040101010101" pitchFamily="2" charset="-122"/>
                </a:rPr>
                <a:t>通过多种活动和方式，培养学生的团队意识与合作能力。</a:t>
              </a:r>
            </a:p>
            <a:p>
              <a:pPr marR="0" lvl="0" indent="576000" fontAlgn="base">
                <a:lnSpc>
                  <a:spcPts val="3500"/>
                </a:lnSpc>
                <a:spcBef>
                  <a:spcPct val="0"/>
                </a:spcBef>
                <a:spcAft>
                  <a:spcPct val="0"/>
                </a:spcAft>
                <a:buClrTx/>
                <a:buSzTx/>
                <a:buFontTx/>
                <a:buNone/>
                <a:tabLst/>
              </a:pPr>
              <a:r>
                <a:rPr lang="zh-CN" altLang="en-US" sz="2400" dirty="0">
                  <a:solidFill>
                    <a:prstClr val="black"/>
                  </a:solidFill>
                  <a:latin typeface="华文中宋" panose="02010600040101010101" pitchFamily="2" charset="-122"/>
                  <a:ea typeface="华文中宋" panose="02010600040101010101" pitchFamily="2" charset="-122"/>
                </a:rPr>
                <a:t>知识、能力、素质是人才的三要素，而这三要素的形成渠道是不同的。知识是学出来的，能力是炼出来的，素质是养成的。为了强化能力，必须加强实践。</a:t>
              </a:r>
            </a:p>
          </p:txBody>
        </p:sp>
      </p:grpSp>
    </p:spTree>
    <p:extLst>
      <p:ext uri="{BB962C8B-B14F-4D97-AF65-F5344CB8AC3E}">
        <p14:creationId xmlns="" xmlns:p14="http://schemas.microsoft.com/office/powerpoint/2010/main" val="311581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4643" y="2460270"/>
            <a:ext cx="11810219" cy="990015"/>
          </a:xfrm>
          <a:prstGeom prst="rect">
            <a:avLst/>
          </a:prstGeom>
        </p:spPr>
        <p:txBody>
          <a:bodyPr wrap="square">
            <a:spAutoFit/>
          </a:bodyPr>
          <a:lstStyle/>
          <a:p>
            <a:pPr indent="576000">
              <a:lnSpc>
                <a:spcPts val="3500"/>
              </a:lnSpc>
              <a:spcAft>
                <a:spcPts val="0"/>
              </a:spcAft>
            </a:pPr>
            <a:r>
              <a:rPr lang="zh-CN" altLang="zh-CN" sz="2400" dirty="0">
                <a:solidFill>
                  <a:prstClr val="black"/>
                </a:solidFill>
                <a:latin typeface="华文中宋" panose="02010600040101010101" pitchFamily="2" charset="-122"/>
                <a:ea typeface="华文中宋" panose="02010600040101010101" pitchFamily="2" charset="-122"/>
              </a:rPr>
              <a:t>最近，上千万个美国家庭卷入了一场大讨论：互联网时代如何让孩子们收获幸福</a:t>
            </a:r>
            <a:r>
              <a:rPr lang="zh-CN" altLang="zh-CN" sz="2400" dirty="0" smtClean="0">
                <a:solidFill>
                  <a:prstClr val="black"/>
                </a:solidFill>
                <a:latin typeface="华文中宋" panose="02010600040101010101" pitchFamily="2" charset="-122"/>
                <a:ea typeface="华文中宋" panose="02010600040101010101" pitchFamily="2" charset="-122"/>
              </a:rPr>
              <a:t>？</a:t>
            </a:r>
            <a:endParaRPr lang="en-US" altLang="zh-CN" sz="2400" dirty="0" smtClean="0">
              <a:solidFill>
                <a:prstClr val="black"/>
              </a:solidFill>
              <a:latin typeface="华文中宋" panose="02010600040101010101" pitchFamily="2" charset="-122"/>
              <a:ea typeface="华文中宋" panose="02010600040101010101" pitchFamily="2" charset="-122"/>
            </a:endParaRPr>
          </a:p>
          <a:p>
            <a:pPr indent="576000">
              <a:lnSpc>
                <a:spcPts val="3500"/>
              </a:lnSpc>
              <a:spcAft>
                <a:spcPts val="0"/>
              </a:spcAft>
            </a:pPr>
            <a:r>
              <a:rPr lang="zh-CN" altLang="zh-CN" sz="2400" dirty="0" smtClean="0">
                <a:solidFill>
                  <a:prstClr val="black"/>
                </a:solidFill>
                <a:latin typeface="华文中宋" panose="02010600040101010101" pitchFamily="2" charset="-122"/>
                <a:ea typeface="华文中宋" panose="02010600040101010101" pitchFamily="2" charset="-122"/>
              </a:rPr>
              <a:t>讨论</a:t>
            </a:r>
            <a:r>
              <a:rPr lang="zh-CN" altLang="zh-CN" sz="2400" dirty="0">
                <a:solidFill>
                  <a:prstClr val="black"/>
                </a:solidFill>
                <a:latin typeface="华文中宋" panose="02010600040101010101" pitchFamily="2" charset="-122"/>
                <a:ea typeface="华文中宋" panose="02010600040101010101" pitchFamily="2" charset="-122"/>
              </a:rPr>
              <a:t>结果是：互联网时代是能力比知识更重要的时代</a:t>
            </a:r>
            <a:r>
              <a:rPr lang="zh-CN" altLang="zh-CN" sz="2400" dirty="0" smtClean="0">
                <a:solidFill>
                  <a:prstClr val="black"/>
                </a:solidFill>
                <a:latin typeface="华文中宋" panose="02010600040101010101" pitchFamily="2" charset="-122"/>
                <a:ea typeface="华文中宋" panose="02010600040101010101" pitchFamily="2" charset="-122"/>
              </a:rPr>
              <a:t>。</a:t>
            </a:r>
            <a:endParaRPr lang="en-US" altLang="zh-CN" sz="2400" dirty="0" smtClean="0">
              <a:solidFill>
                <a:prstClr val="black"/>
              </a:solidFill>
              <a:latin typeface="华文中宋" panose="02010600040101010101" pitchFamily="2" charset="-122"/>
              <a:ea typeface="华文中宋" panose="02010600040101010101" pitchFamily="2" charset="-122"/>
            </a:endParaRPr>
          </a:p>
        </p:txBody>
      </p:sp>
      <p:sp>
        <p:nvSpPr>
          <p:cNvPr id="3"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4" name="直接箭头连接符 3"/>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6" name="矩形 5"/>
          <p:cNvSpPr/>
          <p:nvPr/>
        </p:nvSpPr>
        <p:spPr>
          <a:xfrm>
            <a:off x="1319372" y="1721015"/>
            <a:ext cx="2339102"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（三）能力训练</a:t>
            </a:r>
          </a:p>
        </p:txBody>
      </p:sp>
      <p:grpSp>
        <p:nvGrpSpPr>
          <p:cNvPr id="10" name="组合 9"/>
          <p:cNvGrpSpPr/>
          <p:nvPr/>
        </p:nvGrpSpPr>
        <p:grpSpPr>
          <a:xfrm>
            <a:off x="3279262" y="4246558"/>
            <a:ext cx="7145570" cy="2405547"/>
            <a:chOff x="3279262" y="4246558"/>
            <a:chExt cx="7145570" cy="2405547"/>
          </a:xfrm>
        </p:grpSpPr>
        <p:grpSp>
          <p:nvGrpSpPr>
            <p:cNvPr id="8" name="组合 7"/>
            <p:cNvGrpSpPr/>
            <p:nvPr/>
          </p:nvGrpSpPr>
          <p:grpSpPr>
            <a:xfrm>
              <a:off x="3279262" y="4246558"/>
              <a:ext cx="586623" cy="2374369"/>
              <a:chOff x="3279262" y="4246558"/>
              <a:chExt cx="586623" cy="2374369"/>
            </a:xfrm>
          </p:grpSpPr>
          <p:sp>
            <p:nvSpPr>
              <p:cNvPr id="137" name="AutoShape 6"/>
              <p:cNvSpPr>
                <a:spLocks noChangeArrowheads="1"/>
              </p:cNvSpPr>
              <p:nvPr/>
            </p:nvSpPr>
            <p:spPr bwMode="auto">
              <a:xfrm rot="16200000">
                <a:off x="2385389" y="5140431"/>
                <a:ext cx="2374369" cy="586623"/>
              </a:xfrm>
              <a:prstGeom prst="roundRect">
                <a:avLst>
                  <a:gd name="adj" fmla="val 50000"/>
                </a:avLst>
              </a:prstGeom>
              <a:solidFill>
                <a:srgbClr val="139AFF">
                  <a:alpha val="10001"/>
                </a:srgbClr>
              </a:solidFill>
              <a:ln w="19050" cap="rnd" algn="ctr">
                <a:solidFill>
                  <a:srgbClr val="139AFF"/>
                </a:solidFill>
                <a:prstDash val="sysDot"/>
                <a:round/>
                <a:headEnd/>
                <a:tailEnd/>
              </a:ln>
              <a:effectLst>
                <a:outerShdw dist="35921" dir="2700000" algn="ctr" rotWithShape="0">
                  <a:srgbClr val="FFFFFF">
                    <a:alpha val="50000"/>
                  </a:srgbClr>
                </a:outerShdw>
              </a:effectLst>
            </p:spPr>
            <p:txBody>
              <a:bodyPr wrap="none" anchor="ctr"/>
              <a:lstStyle/>
              <a:p>
                <a:pPr>
                  <a:defRPr/>
                </a:pPr>
                <a:endParaRPr lang="zh-CN" altLang="en-US" kern="0" spc="-300" dirty="0" smtClean="0">
                  <a:solidFill>
                    <a:sysClr val="windowText" lastClr="000000"/>
                  </a:solidFill>
                  <a:latin typeface="Arial" pitchFamily="34" charset="0"/>
                </a:endParaRPr>
              </a:p>
            </p:txBody>
          </p:sp>
          <p:sp>
            <p:nvSpPr>
              <p:cNvPr id="167" name="文本框 166"/>
              <p:cNvSpPr txBox="1"/>
              <p:nvPr/>
            </p:nvSpPr>
            <p:spPr>
              <a:xfrm>
                <a:off x="3310233" y="4365207"/>
                <a:ext cx="553998" cy="1913356"/>
              </a:xfrm>
              <a:prstGeom prst="rect">
                <a:avLst/>
              </a:prstGeom>
              <a:noFill/>
            </p:spPr>
            <p:txBody>
              <a:bodyPr vert="eaVert" wrap="square" rtlCol="0">
                <a:spAutoFit/>
              </a:bodyPr>
              <a:lstStyle/>
              <a:p>
                <a:r>
                  <a:rPr lang="zh-CN" altLang="zh-CN" sz="2400" spc="-900" dirty="0">
                    <a:solidFill>
                      <a:prstClr val="black"/>
                    </a:solidFill>
                    <a:latin typeface="华文中宋" panose="02010600040101010101" pitchFamily="2" charset="-122"/>
                    <a:ea typeface="华文中宋" panose="02010600040101010101" pitchFamily="2" charset="-122"/>
                  </a:rPr>
                  <a:t>自我管理能力</a:t>
                </a:r>
                <a:endParaRPr lang="zh-CN" altLang="en-US" spc="-900" dirty="0"/>
              </a:p>
            </p:txBody>
          </p:sp>
        </p:grpSp>
        <p:grpSp>
          <p:nvGrpSpPr>
            <p:cNvPr id="9" name="组合 8"/>
            <p:cNvGrpSpPr/>
            <p:nvPr/>
          </p:nvGrpSpPr>
          <p:grpSpPr>
            <a:xfrm>
              <a:off x="4323751" y="4274457"/>
              <a:ext cx="586623" cy="2374369"/>
              <a:chOff x="4323751" y="4274457"/>
              <a:chExt cx="586623" cy="2374369"/>
            </a:xfrm>
          </p:grpSpPr>
          <p:sp>
            <p:nvSpPr>
              <p:cNvPr id="168" name="AutoShape 6"/>
              <p:cNvSpPr>
                <a:spLocks noChangeArrowheads="1"/>
              </p:cNvSpPr>
              <p:nvPr/>
            </p:nvSpPr>
            <p:spPr bwMode="auto">
              <a:xfrm rot="16200000">
                <a:off x="3429878" y="5168330"/>
                <a:ext cx="2374369" cy="586623"/>
              </a:xfrm>
              <a:prstGeom prst="roundRect">
                <a:avLst>
                  <a:gd name="adj" fmla="val 50000"/>
                </a:avLst>
              </a:prstGeom>
              <a:solidFill>
                <a:srgbClr val="139AFF">
                  <a:alpha val="10001"/>
                </a:srgbClr>
              </a:solidFill>
              <a:ln w="19050" cap="rnd" algn="ctr">
                <a:solidFill>
                  <a:srgbClr val="139AFF"/>
                </a:solidFill>
                <a:prstDash val="sysDot"/>
                <a:round/>
                <a:headEnd/>
                <a:tailEnd/>
              </a:ln>
              <a:effectLst>
                <a:outerShdw dist="35921" dir="2700000" algn="ctr" rotWithShape="0">
                  <a:srgbClr val="FFFFFF">
                    <a:alpha val="50000"/>
                  </a:srgbClr>
                </a:outerShdw>
              </a:effectLst>
            </p:spPr>
            <p:txBody>
              <a:bodyPr wrap="none" anchor="ctr"/>
              <a:lstStyle/>
              <a:p>
                <a:pPr>
                  <a:defRPr/>
                </a:pPr>
                <a:endParaRPr lang="zh-CN" altLang="en-US" kern="0" spc="-300" dirty="0" smtClean="0">
                  <a:solidFill>
                    <a:sysClr val="windowText" lastClr="000000"/>
                  </a:solidFill>
                  <a:latin typeface="Arial" pitchFamily="34" charset="0"/>
                </a:endParaRPr>
              </a:p>
            </p:txBody>
          </p:sp>
          <p:sp>
            <p:nvSpPr>
              <p:cNvPr id="169" name="文本框 168"/>
              <p:cNvSpPr txBox="1"/>
              <p:nvPr/>
            </p:nvSpPr>
            <p:spPr>
              <a:xfrm>
                <a:off x="4354722" y="4393106"/>
                <a:ext cx="553998" cy="1913356"/>
              </a:xfrm>
              <a:prstGeom prst="rect">
                <a:avLst/>
              </a:prstGeom>
              <a:noFill/>
            </p:spPr>
            <p:txBody>
              <a:bodyPr vert="eaVert" wrap="square" rtlCol="0">
                <a:spAutoFit/>
              </a:bodyPr>
              <a:lstStyle/>
              <a:p>
                <a:r>
                  <a:rPr lang="zh-CN" altLang="en-US" sz="2400" spc="-900" dirty="0">
                    <a:solidFill>
                      <a:prstClr val="black"/>
                    </a:solidFill>
                    <a:latin typeface="华文中宋" panose="02010600040101010101" pitchFamily="2" charset="-122"/>
                    <a:ea typeface="华文中宋" panose="02010600040101010101" pitchFamily="2" charset="-122"/>
                  </a:rPr>
                  <a:t>信息处理能力</a:t>
                </a:r>
                <a:endParaRPr lang="zh-CN" altLang="en-US" spc="-900" dirty="0"/>
              </a:p>
            </p:txBody>
          </p:sp>
        </p:grpSp>
        <p:sp>
          <p:nvSpPr>
            <p:cNvPr id="170" name="AutoShape 6"/>
            <p:cNvSpPr>
              <a:spLocks noChangeArrowheads="1"/>
            </p:cNvSpPr>
            <p:nvPr/>
          </p:nvSpPr>
          <p:spPr bwMode="auto">
            <a:xfrm rot="16200000">
              <a:off x="4560911" y="5142844"/>
              <a:ext cx="2374369" cy="586623"/>
            </a:xfrm>
            <a:prstGeom prst="roundRect">
              <a:avLst>
                <a:gd name="adj" fmla="val 50000"/>
              </a:avLst>
            </a:prstGeom>
            <a:solidFill>
              <a:srgbClr val="139AFF">
                <a:alpha val="10001"/>
              </a:srgbClr>
            </a:solidFill>
            <a:ln w="19050" cap="rnd" algn="ctr">
              <a:solidFill>
                <a:srgbClr val="139AFF"/>
              </a:solidFill>
              <a:prstDash val="sysDot"/>
              <a:round/>
              <a:headEnd/>
              <a:tailEnd/>
            </a:ln>
            <a:effectLst>
              <a:outerShdw dist="35921" dir="2700000" algn="ctr" rotWithShape="0">
                <a:srgbClr val="FFFFFF">
                  <a:alpha val="50000"/>
                </a:srgbClr>
              </a:outerShdw>
            </a:effectLst>
          </p:spPr>
          <p:txBody>
            <a:bodyPr wrap="none" anchor="ctr"/>
            <a:lstStyle/>
            <a:p>
              <a:pPr>
                <a:defRPr/>
              </a:pPr>
              <a:endParaRPr lang="zh-CN" altLang="en-US" kern="0" spc="-300" dirty="0" smtClean="0">
                <a:solidFill>
                  <a:sysClr val="windowText" lastClr="000000"/>
                </a:solidFill>
                <a:latin typeface="Arial" pitchFamily="34" charset="0"/>
              </a:endParaRPr>
            </a:p>
          </p:txBody>
        </p:sp>
        <p:sp>
          <p:nvSpPr>
            <p:cNvPr id="171" name="文本框 170"/>
            <p:cNvSpPr txBox="1"/>
            <p:nvPr/>
          </p:nvSpPr>
          <p:spPr>
            <a:xfrm>
              <a:off x="5485755" y="4367620"/>
              <a:ext cx="553998" cy="1913356"/>
            </a:xfrm>
            <a:prstGeom prst="rect">
              <a:avLst/>
            </a:prstGeom>
            <a:noFill/>
          </p:spPr>
          <p:txBody>
            <a:bodyPr vert="eaVert" wrap="square" rtlCol="0">
              <a:spAutoFit/>
            </a:bodyPr>
            <a:lstStyle/>
            <a:p>
              <a:r>
                <a:rPr lang="zh-CN" altLang="en-US" sz="2400" spc="-900" dirty="0">
                  <a:solidFill>
                    <a:prstClr val="black"/>
                  </a:solidFill>
                  <a:latin typeface="华文中宋" panose="02010600040101010101" pitchFamily="2" charset="-122"/>
                  <a:ea typeface="华文中宋" panose="02010600040101010101" pitchFamily="2" charset="-122"/>
                </a:rPr>
                <a:t>有效表达能力</a:t>
              </a:r>
              <a:endParaRPr lang="zh-CN" altLang="en-US" spc="-900" dirty="0"/>
            </a:p>
          </p:txBody>
        </p:sp>
        <p:sp>
          <p:nvSpPr>
            <p:cNvPr id="172" name="AutoShape 6"/>
            <p:cNvSpPr>
              <a:spLocks noChangeArrowheads="1"/>
            </p:cNvSpPr>
            <p:nvPr/>
          </p:nvSpPr>
          <p:spPr bwMode="auto">
            <a:xfrm rot="16200000">
              <a:off x="5679745" y="5168330"/>
              <a:ext cx="2374369" cy="586623"/>
            </a:xfrm>
            <a:prstGeom prst="roundRect">
              <a:avLst>
                <a:gd name="adj" fmla="val 50000"/>
              </a:avLst>
            </a:prstGeom>
            <a:solidFill>
              <a:srgbClr val="139AFF">
                <a:alpha val="10001"/>
              </a:srgbClr>
            </a:solidFill>
            <a:ln w="19050" cap="rnd" algn="ctr">
              <a:solidFill>
                <a:srgbClr val="139AFF"/>
              </a:solidFill>
              <a:prstDash val="sysDot"/>
              <a:round/>
              <a:headEnd/>
              <a:tailEnd/>
            </a:ln>
            <a:effectLst>
              <a:outerShdw dist="35921" dir="2700000" algn="ctr" rotWithShape="0">
                <a:srgbClr val="FFFFFF">
                  <a:alpha val="50000"/>
                </a:srgbClr>
              </a:outerShdw>
            </a:effectLst>
          </p:spPr>
          <p:txBody>
            <a:bodyPr wrap="none" anchor="ctr"/>
            <a:lstStyle/>
            <a:p>
              <a:pPr>
                <a:defRPr/>
              </a:pPr>
              <a:endParaRPr lang="zh-CN" altLang="en-US" kern="0" spc="-300" dirty="0" smtClean="0">
                <a:solidFill>
                  <a:sysClr val="windowText" lastClr="000000"/>
                </a:solidFill>
                <a:latin typeface="Arial" pitchFamily="34" charset="0"/>
              </a:endParaRPr>
            </a:p>
          </p:txBody>
        </p:sp>
        <p:sp>
          <p:nvSpPr>
            <p:cNvPr id="173" name="文本框 172"/>
            <p:cNvSpPr txBox="1"/>
            <p:nvPr/>
          </p:nvSpPr>
          <p:spPr>
            <a:xfrm>
              <a:off x="6604589" y="4393106"/>
              <a:ext cx="553998" cy="1913356"/>
            </a:xfrm>
            <a:prstGeom prst="rect">
              <a:avLst/>
            </a:prstGeom>
            <a:noFill/>
          </p:spPr>
          <p:txBody>
            <a:bodyPr vert="eaVert" wrap="square" rtlCol="0">
              <a:spAutoFit/>
            </a:bodyPr>
            <a:lstStyle/>
            <a:p>
              <a:r>
                <a:rPr lang="zh-CN" altLang="en-US" sz="2400" spc="-900" dirty="0">
                  <a:solidFill>
                    <a:prstClr val="black"/>
                  </a:solidFill>
                  <a:latin typeface="华文中宋" panose="02010600040101010101" pitchFamily="2" charset="-122"/>
                  <a:ea typeface="华文中宋" panose="02010600040101010101" pitchFamily="2" charset="-122"/>
                </a:rPr>
                <a:t>沟通协调能力</a:t>
              </a:r>
              <a:endParaRPr lang="zh-CN" altLang="en-US" spc="-900" dirty="0"/>
            </a:p>
          </p:txBody>
        </p:sp>
        <p:sp>
          <p:nvSpPr>
            <p:cNvPr id="174" name="AutoShape 6"/>
            <p:cNvSpPr>
              <a:spLocks noChangeArrowheads="1"/>
            </p:cNvSpPr>
            <p:nvPr/>
          </p:nvSpPr>
          <p:spPr bwMode="auto">
            <a:xfrm rot="16200000">
              <a:off x="6779734" y="5168330"/>
              <a:ext cx="2374369" cy="586623"/>
            </a:xfrm>
            <a:prstGeom prst="roundRect">
              <a:avLst>
                <a:gd name="adj" fmla="val 50000"/>
              </a:avLst>
            </a:prstGeom>
            <a:solidFill>
              <a:srgbClr val="139AFF">
                <a:alpha val="10001"/>
              </a:srgbClr>
            </a:solidFill>
            <a:ln w="19050" cap="rnd" algn="ctr">
              <a:solidFill>
                <a:srgbClr val="139AFF"/>
              </a:solidFill>
              <a:prstDash val="sysDot"/>
              <a:round/>
              <a:headEnd/>
              <a:tailEnd/>
            </a:ln>
            <a:effectLst>
              <a:outerShdw dist="35921" dir="2700000" algn="ctr" rotWithShape="0">
                <a:srgbClr val="FFFFFF">
                  <a:alpha val="50000"/>
                </a:srgbClr>
              </a:outerShdw>
            </a:effectLst>
          </p:spPr>
          <p:txBody>
            <a:bodyPr wrap="none" anchor="ctr"/>
            <a:lstStyle/>
            <a:p>
              <a:pPr>
                <a:defRPr/>
              </a:pPr>
              <a:endParaRPr lang="zh-CN" altLang="en-US" kern="0" spc="-300" dirty="0" smtClean="0">
                <a:solidFill>
                  <a:sysClr val="windowText" lastClr="000000"/>
                </a:solidFill>
                <a:latin typeface="Arial" pitchFamily="34" charset="0"/>
              </a:endParaRPr>
            </a:p>
          </p:txBody>
        </p:sp>
        <p:sp>
          <p:nvSpPr>
            <p:cNvPr id="175" name="文本框 174"/>
            <p:cNvSpPr txBox="1"/>
            <p:nvPr/>
          </p:nvSpPr>
          <p:spPr>
            <a:xfrm>
              <a:off x="7704578" y="4393106"/>
              <a:ext cx="553998" cy="1913356"/>
            </a:xfrm>
            <a:prstGeom prst="rect">
              <a:avLst/>
            </a:prstGeom>
            <a:noFill/>
          </p:spPr>
          <p:txBody>
            <a:bodyPr vert="eaVert" wrap="square" rtlCol="0">
              <a:spAutoFit/>
            </a:bodyPr>
            <a:lstStyle/>
            <a:p>
              <a:r>
                <a:rPr lang="zh-CN" altLang="en-US" sz="2400" spc="-900" dirty="0">
                  <a:solidFill>
                    <a:prstClr val="black"/>
                  </a:solidFill>
                  <a:latin typeface="华文中宋" panose="02010600040101010101" pitchFamily="2" charset="-122"/>
                  <a:ea typeface="华文中宋" panose="02010600040101010101" pitchFamily="2" charset="-122"/>
                </a:rPr>
                <a:t>正确思维能力</a:t>
              </a:r>
              <a:endParaRPr lang="zh-CN" altLang="en-US" spc="-900" dirty="0"/>
            </a:p>
          </p:txBody>
        </p:sp>
        <p:sp>
          <p:nvSpPr>
            <p:cNvPr id="176" name="AutoShape 6"/>
            <p:cNvSpPr>
              <a:spLocks noChangeArrowheads="1"/>
            </p:cNvSpPr>
            <p:nvPr/>
          </p:nvSpPr>
          <p:spPr bwMode="auto">
            <a:xfrm rot="16200000">
              <a:off x="7856887" y="5168327"/>
              <a:ext cx="2374368" cy="586623"/>
            </a:xfrm>
            <a:prstGeom prst="roundRect">
              <a:avLst>
                <a:gd name="adj" fmla="val 50000"/>
              </a:avLst>
            </a:prstGeom>
            <a:solidFill>
              <a:srgbClr val="139AFF">
                <a:alpha val="10001"/>
              </a:srgbClr>
            </a:solidFill>
            <a:ln w="19050" cap="rnd" algn="ctr">
              <a:solidFill>
                <a:srgbClr val="139AFF"/>
              </a:solidFill>
              <a:prstDash val="sysDot"/>
              <a:round/>
              <a:headEnd/>
              <a:tailEnd/>
            </a:ln>
            <a:effectLst>
              <a:outerShdw dist="35921" dir="2700000" algn="ctr" rotWithShape="0">
                <a:srgbClr val="FFFFFF">
                  <a:alpha val="50000"/>
                </a:srgbClr>
              </a:outerShdw>
            </a:effectLst>
          </p:spPr>
          <p:txBody>
            <a:bodyPr wrap="none" anchor="ctr"/>
            <a:lstStyle/>
            <a:p>
              <a:pPr>
                <a:defRPr/>
              </a:pPr>
              <a:endParaRPr lang="zh-CN" altLang="en-US" kern="0" spc="-300" dirty="0" smtClean="0">
                <a:solidFill>
                  <a:sysClr val="windowText" lastClr="000000"/>
                </a:solidFill>
                <a:latin typeface="Arial" pitchFamily="34" charset="0"/>
              </a:endParaRPr>
            </a:p>
          </p:txBody>
        </p:sp>
        <p:sp>
          <p:nvSpPr>
            <p:cNvPr id="177" name="文本框 176"/>
            <p:cNvSpPr txBox="1"/>
            <p:nvPr/>
          </p:nvSpPr>
          <p:spPr>
            <a:xfrm>
              <a:off x="8800475" y="4249095"/>
              <a:ext cx="523220" cy="2403010"/>
            </a:xfrm>
            <a:prstGeom prst="rect">
              <a:avLst/>
            </a:prstGeom>
            <a:noFill/>
          </p:spPr>
          <p:txBody>
            <a:bodyPr vert="eaVert" wrap="square" rtlCol="0">
              <a:spAutoFit/>
            </a:bodyPr>
            <a:lstStyle/>
            <a:p>
              <a:r>
                <a:rPr lang="zh-CN" altLang="en-US" sz="2200" spc="-900" dirty="0">
                  <a:solidFill>
                    <a:prstClr val="black"/>
                  </a:solidFill>
                  <a:latin typeface="华文中宋" panose="02010600040101010101" pitchFamily="2" charset="-122"/>
                  <a:ea typeface="华文中宋" panose="02010600040101010101" pitchFamily="2" charset="-122"/>
                </a:rPr>
                <a:t>好奇心与想象能力</a:t>
              </a:r>
              <a:endParaRPr lang="zh-CN" altLang="en-US" sz="2200" spc="-900" dirty="0"/>
            </a:p>
          </p:txBody>
        </p:sp>
        <p:sp>
          <p:nvSpPr>
            <p:cNvPr id="178" name="AutoShape 6"/>
            <p:cNvSpPr>
              <a:spLocks noChangeArrowheads="1"/>
            </p:cNvSpPr>
            <p:nvPr/>
          </p:nvSpPr>
          <p:spPr bwMode="auto">
            <a:xfrm rot="16200000">
              <a:off x="8944336" y="5168330"/>
              <a:ext cx="2374369" cy="586623"/>
            </a:xfrm>
            <a:prstGeom prst="roundRect">
              <a:avLst>
                <a:gd name="adj" fmla="val 50000"/>
              </a:avLst>
            </a:prstGeom>
            <a:solidFill>
              <a:srgbClr val="139AFF">
                <a:alpha val="10001"/>
              </a:srgbClr>
            </a:solidFill>
            <a:ln w="19050" cap="rnd" algn="ctr">
              <a:solidFill>
                <a:srgbClr val="139AFF"/>
              </a:solidFill>
              <a:prstDash val="sysDot"/>
              <a:round/>
              <a:headEnd/>
              <a:tailEnd/>
            </a:ln>
            <a:effectLst>
              <a:outerShdw dist="35921" dir="2700000" algn="ctr" rotWithShape="0">
                <a:srgbClr val="FFFFFF">
                  <a:alpha val="50000"/>
                </a:srgbClr>
              </a:outerShdw>
            </a:effectLst>
          </p:spPr>
          <p:txBody>
            <a:bodyPr wrap="none" anchor="ctr"/>
            <a:lstStyle/>
            <a:p>
              <a:pPr>
                <a:defRPr/>
              </a:pPr>
              <a:endParaRPr lang="zh-CN" altLang="en-US" kern="0" spc="-300" dirty="0" smtClean="0">
                <a:solidFill>
                  <a:sysClr val="windowText" lastClr="000000"/>
                </a:solidFill>
                <a:latin typeface="Arial" pitchFamily="34" charset="0"/>
              </a:endParaRPr>
            </a:p>
          </p:txBody>
        </p:sp>
        <p:sp>
          <p:nvSpPr>
            <p:cNvPr id="179" name="文本框 178"/>
            <p:cNvSpPr txBox="1"/>
            <p:nvPr/>
          </p:nvSpPr>
          <p:spPr>
            <a:xfrm>
              <a:off x="9869180" y="4393106"/>
              <a:ext cx="553998" cy="1913356"/>
            </a:xfrm>
            <a:prstGeom prst="rect">
              <a:avLst/>
            </a:prstGeom>
            <a:noFill/>
          </p:spPr>
          <p:txBody>
            <a:bodyPr vert="eaVert" wrap="square" rtlCol="0">
              <a:spAutoFit/>
            </a:bodyPr>
            <a:lstStyle/>
            <a:p>
              <a:r>
                <a:rPr lang="zh-CN" altLang="en-US" sz="2400" spc="-900" dirty="0">
                  <a:solidFill>
                    <a:prstClr val="black"/>
                  </a:solidFill>
                  <a:latin typeface="华文中宋" panose="02010600040101010101" pitchFamily="2" charset="-122"/>
                  <a:ea typeface="华文中宋" panose="02010600040101010101" pitchFamily="2" charset="-122"/>
                </a:rPr>
                <a:t>创新变革能力</a:t>
              </a:r>
              <a:endParaRPr lang="zh-CN" altLang="en-US" spc="-900" dirty="0"/>
            </a:p>
          </p:txBody>
        </p:sp>
      </p:grpSp>
      <p:grpSp>
        <p:nvGrpSpPr>
          <p:cNvPr id="7" name="组合 6"/>
          <p:cNvGrpSpPr/>
          <p:nvPr/>
        </p:nvGrpSpPr>
        <p:grpSpPr>
          <a:xfrm>
            <a:off x="436495" y="5349784"/>
            <a:ext cx="11211804" cy="1467905"/>
            <a:chOff x="436495" y="5349784"/>
            <a:chExt cx="11211804" cy="1467905"/>
          </a:xfrm>
        </p:grpSpPr>
        <p:sp>
          <p:nvSpPr>
            <p:cNvPr id="145" name="Line 71"/>
            <p:cNvSpPr>
              <a:spLocks noChangeShapeType="1"/>
            </p:cNvSpPr>
            <p:nvPr/>
          </p:nvSpPr>
          <p:spPr bwMode="auto">
            <a:xfrm rot="16200000">
              <a:off x="6824771" y="1852652"/>
              <a:ext cx="0" cy="9208171"/>
            </a:xfrm>
            <a:prstGeom prst="line">
              <a:avLst/>
            </a:prstGeom>
            <a:noFill/>
            <a:ln w="101600">
              <a:solidFill>
                <a:srgbClr val="139A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grpSp>
          <p:nvGrpSpPr>
            <p:cNvPr id="159" name="组合 158"/>
            <p:cNvGrpSpPr/>
            <p:nvPr/>
          </p:nvGrpSpPr>
          <p:grpSpPr>
            <a:xfrm>
              <a:off x="11232913" y="6251950"/>
              <a:ext cx="415386" cy="396875"/>
              <a:chOff x="3860563" y="6251950"/>
              <a:chExt cx="415386" cy="396875"/>
            </a:xfrm>
          </p:grpSpPr>
          <p:sp>
            <p:nvSpPr>
              <p:cNvPr id="143" name="Oval 44"/>
              <p:cNvSpPr>
                <a:spLocks noChangeArrowheads="1"/>
              </p:cNvSpPr>
              <p:nvPr/>
            </p:nvSpPr>
            <p:spPr bwMode="auto">
              <a:xfrm rot="16200000">
                <a:off x="3869818" y="6242695"/>
                <a:ext cx="396875" cy="415386"/>
              </a:xfrm>
              <a:prstGeom prst="ellipse">
                <a:avLst/>
              </a:prstGeom>
              <a:solidFill>
                <a:srgbClr val="139AFF"/>
              </a:solidFill>
              <a:ln>
                <a:noFill/>
              </a:ln>
              <a:effectLst/>
              <a:extLst>
                <a:ext uri="{91240B29-F687-4F45-9708-019B960494DF}">
                  <a14:hiddenLine xmlns="" xmlns:a14="http://schemas.microsoft.com/office/drawing/2010/main" w="101600">
                    <a:solidFill>
                      <a:srgbClr val="FDB60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sp>
            <p:nvSpPr>
              <p:cNvPr id="144" name="Oval 45"/>
              <p:cNvSpPr>
                <a:spLocks noChangeArrowheads="1"/>
              </p:cNvSpPr>
              <p:nvPr/>
            </p:nvSpPr>
            <p:spPr bwMode="auto">
              <a:xfrm rot="16200000">
                <a:off x="3981091" y="6355680"/>
                <a:ext cx="180975" cy="189416"/>
              </a:xfrm>
              <a:prstGeom prst="ellipse">
                <a:avLst/>
              </a:prstGeom>
              <a:solidFill>
                <a:srgbClr val="FFFFFF"/>
              </a:solidFill>
              <a:ln>
                <a:noFill/>
              </a:ln>
              <a:effectLst/>
              <a:extLst>
                <a:ext uri="{91240B29-F687-4F45-9708-019B960494DF}">
                  <a14:hiddenLine xmlns="" xmlns:a14="http://schemas.microsoft.com/office/drawing/2010/main" w="101600">
                    <a:solidFill>
                      <a:srgbClr val="FDB60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grpSp>
        <p:sp>
          <p:nvSpPr>
            <p:cNvPr id="146" name="Oval 72"/>
            <p:cNvSpPr>
              <a:spLocks noChangeArrowheads="1"/>
            </p:cNvSpPr>
            <p:nvPr/>
          </p:nvSpPr>
          <p:spPr bwMode="auto">
            <a:xfrm rot="16200000">
              <a:off x="6789076" y="6362029"/>
              <a:ext cx="180975" cy="189416"/>
            </a:xfrm>
            <a:prstGeom prst="ellipse">
              <a:avLst/>
            </a:prstGeom>
            <a:solidFill>
              <a:srgbClr val="139AFF"/>
            </a:solidFill>
            <a:ln>
              <a:noFill/>
            </a:ln>
            <a:effectLst/>
            <a:extLst>
              <a:ext uri="{91240B29-F687-4F45-9708-019B960494DF}">
                <a14:hiddenLine xmlns="" xmlns:a14="http://schemas.microsoft.com/office/drawing/2010/main" w="101600" algn="ctr">
                  <a:solidFill>
                    <a:srgbClr val="FDB60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sp>
          <p:nvSpPr>
            <p:cNvPr id="147" name="Oval 73"/>
            <p:cNvSpPr>
              <a:spLocks noChangeArrowheads="1"/>
            </p:cNvSpPr>
            <p:nvPr/>
          </p:nvSpPr>
          <p:spPr bwMode="auto">
            <a:xfrm rot="16200000">
              <a:off x="5697010" y="6362029"/>
              <a:ext cx="180975" cy="189416"/>
            </a:xfrm>
            <a:prstGeom prst="ellipse">
              <a:avLst/>
            </a:prstGeom>
            <a:solidFill>
              <a:srgbClr val="139AFF"/>
            </a:solidFill>
            <a:ln>
              <a:noFill/>
            </a:ln>
            <a:effectLst/>
            <a:extLst>
              <a:ext uri="{91240B29-F687-4F45-9708-019B960494DF}">
                <a14:hiddenLine xmlns="" xmlns:a14="http://schemas.microsoft.com/office/drawing/2010/main" w="101600" algn="ctr">
                  <a:solidFill>
                    <a:srgbClr val="FDB60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sp>
          <p:nvSpPr>
            <p:cNvPr id="148" name="Oval 74"/>
            <p:cNvSpPr>
              <a:spLocks noChangeArrowheads="1"/>
            </p:cNvSpPr>
            <p:nvPr/>
          </p:nvSpPr>
          <p:spPr bwMode="auto">
            <a:xfrm rot="16200000">
              <a:off x="4609862" y="6357268"/>
              <a:ext cx="180975" cy="189416"/>
            </a:xfrm>
            <a:prstGeom prst="ellipse">
              <a:avLst/>
            </a:prstGeom>
            <a:solidFill>
              <a:srgbClr val="139AFF"/>
            </a:solidFill>
            <a:ln>
              <a:noFill/>
            </a:ln>
            <a:effectLst/>
            <a:extLst>
              <a:ext uri="{91240B29-F687-4F45-9708-019B960494DF}">
                <a14:hiddenLine xmlns="" xmlns:a14="http://schemas.microsoft.com/office/drawing/2010/main" w="101600" algn="ctr">
                  <a:solidFill>
                    <a:srgbClr val="FDB60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sp>
          <p:nvSpPr>
            <p:cNvPr id="149" name="Oval 75"/>
            <p:cNvSpPr>
              <a:spLocks noChangeArrowheads="1"/>
            </p:cNvSpPr>
            <p:nvPr/>
          </p:nvSpPr>
          <p:spPr bwMode="auto">
            <a:xfrm rot="16200000">
              <a:off x="3483734" y="6357268"/>
              <a:ext cx="180975" cy="189416"/>
            </a:xfrm>
            <a:prstGeom prst="ellipse">
              <a:avLst/>
            </a:prstGeom>
            <a:solidFill>
              <a:srgbClr val="139AFF"/>
            </a:solidFill>
            <a:ln>
              <a:noFill/>
            </a:ln>
            <a:effectLst/>
            <a:extLst>
              <a:ext uri="{91240B29-F687-4F45-9708-019B960494DF}">
                <a14:hiddenLine xmlns="" xmlns:a14="http://schemas.microsoft.com/office/drawing/2010/main" w="101600" algn="ctr">
                  <a:solidFill>
                    <a:srgbClr val="FDB60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sp>
          <p:nvSpPr>
            <p:cNvPr id="150" name="Oval 76"/>
            <p:cNvSpPr>
              <a:spLocks noChangeArrowheads="1"/>
            </p:cNvSpPr>
            <p:nvPr/>
          </p:nvSpPr>
          <p:spPr bwMode="auto">
            <a:xfrm rot="16200000">
              <a:off x="7892317" y="6354467"/>
              <a:ext cx="180975" cy="189416"/>
            </a:xfrm>
            <a:prstGeom prst="ellipse">
              <a:avLst/>
            </a:prstGeom>
            <a:solidFill>
              <a:srgbClr val="139AFF"/>
            </a:solidFill>
            <a:ln>
              <a:noFill/>
            </a:ln>
            <a:effectLst/>
            <a:extLst>
              <a:ext uri="{91240B29-F687-4F45-9708-019B960494DF}">
                <a14:hiddenLine xmlns="" xmlns:a14="http://schemas.microsoft.com/office/drawing/2010/main" w="101600" algn="ctr">
                  <a:solidFill>
                    <a:srgbClr val="FDB60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grpSp>
          <p:nvGrpSpPr>
            <p:cNvPr id="160" name="组合 159"/>
            <p:cNvGrpSpPr/>
            <p:nvPr/>
          </p:nvGrpSpPr>
          <p:grpSpPr>
            <a:xfrm>
              <a:off x="1994286" y="6258299"/>
              <a:ext cx="415386" cy="396875"/>
              <a:chOff x="281596" y="6255125"/>
              <a:chExt cx="415386" cy="396875"/>
            </a:xfrm>
          </p:grpSpPr>
          <p:sp>
            <p:nvSpPr>
              <p:cNvPr id="151" name="Oval 77"/>
              <p:cNvSpPr>
                <a:spLocks noChangeArrowheads="1"/>
              </p:cNvSpPr>
              <p:nvPr/>
            </p:nvSpPr>
            <p:spPr bwMode="auto">
              <a:xfrm rot="16200000">
                <a:off x="290851" y="6245870"/>
                <a:ext cx="396875" cy="415386"/>
              </a:xfrm>
              <a:prstGeom prst="ellipse">
                <a:avLst/>
              </a:prstGeom>
              <a:solidFill>
                <a:srgbClr val="139AFF"/>
              </a:solidFill>
              <a:ln>
                <a:noFill/>
              </a:ln>
              <a:effectLst/>
              <a:extLst>
                <a:ext uri="{91240B29-F687-4F45-9708-019B960494DF}">
                  <a14:hiddenLine xmlns="" xmlns:a14="http://schemas.microsoft.com/office/drawing/2010/main" w="101600" algn="ctr">
                    <a:solidFill>
                      <a:srgbClr val="FDB60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sp>
            <p:nvSpPr>
              <p:cNvPr id="152" name="Oval 78"/>
              <p:cNvSpPr>
                <a:spLocks noChangeArrowheads="1"/>
              </p:cNvSpPr>
              <p:nvPr/>
            </p:nvSpPr>
            <p:spPr bwMode="auto">
              <a:xfrm rot="16200000">
                <a:off x="398801" y="6358855"/>
                <a:ext cx="180975" cy="189416"/>
              </a:xfrm>
              <a:prstGeom prst="ellipse">
                <a:avLst/>
              </a:prstGeom>
              <a:solidFill>
                <a:srgbClr val="FFFFFF"/>
              </a:solidFill>
              <a:ln>
                <a:noFill/>
              </a:ln>
              <a:effectLst/>
              <a:extLst>
                <a:ext uri="{91240B29-F687-4F45-9708-019B960494DF}">
                  <a14:hiddenLine xmlns="" xmlns:a14="http://schemas.microsoft.com/office/drawing/2010/main" w="101600">
                    <a:solidFill>
                      <a:srgbClr val="FDB60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grpSp>
        <p:sp>
          <p:nvSpPr>
            <p:cNvPr id="163" name="Oval 72"/>
            <p:cNvSpPr>
              <a:spLocks noChangeArrowheads="1"/>
            </p:cNvSpPr>
            <p:nvPr/>
          </p:nvSpPr>
          <p:spPr bwMode="auto">
            <a:xfrm rot="16200000">
              <a:off x="8972317" y="6362029"/>
              <a:ext cx="180975" cy="189416"/>
            </a:xfrm>
            <a:prstGeom prst="ellipse">
              <a:avLst/>
            </a:prstGeom>
            <a:solidFill>
              <a:srgbClr val="139AFF"/>
            </a:solidFill>
            <a:ln>
              <a:noFill/>
            </a:ln>
            <a:effectLst/>
            <a:extLst>
              <a:ext uri="{91240B29-F687-4F45-9708-019B960494DF}">
                <a14:hiddenLine xmlns="" xmlns:a14="http://schemas.microsoft.com/office/drawing/2010/main" w="101600" algn="ctr">
                  <a:solidFill>
                    <a:srgbClr val="FDB60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sp>
          <p:nvSpPr>
            <p:cNvPr id="164" name="Oval 76"/>
            <p:cNvSpPr>
              <a:spLocks noChangeArrowheads="1"/>
            </p:cNvSpPr>
            <p:nvPr/>
          </p:nvSpPr>
          <p:spPr bwMode="auto">
            <a:xfrm rot="16200000">
              <a:off x="10062008" y="6362029"/>
              <a:ext cx="180975" cy="189416"/>
            </a:xfrm>
            <a:prstGeom prst="ellipse">
              <a:avLst/>
            </a:prstGeom>
            <a:solidFill>
              <a:srgbClr val="139AFF"/>
            </a:solidFill>
            <a:ln>
              <a:noFill/>
            </a:ln>
            <a:effectLst/>
            <a:extLst>
              <a:ext uri="{91240B29-F687-4F45-9708-019B960494DF}">
                <a14:hiddenLine xmlns="" xmlns:a14="http://schemas.microsoft.com/office/drawing/2010/main" w="101600" algn="ctr">
                  <a:solidFill>
                    <a:srgbClr val="FDB602"/>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smtClean="0">
                <a:solidFill>
                  <a:sysClr val="windowText" lastClr="000000"/>
                </a:solidFill>
                <a:latin typeface="Arial" pitchFamily="34" charset="0"/>
              </a:endParaRPr>
            </a:p>
          </p:txBody>
        </p:sp>
        <p:sp>
          <p:nvSpPr>
            <p:cNvPr id="183" name="AutoShape 32"/>
            <p:cNvSpPr>
              <a:spLocks noChangeArrowheads="1"/>
            </p:cNvSpPr>
            <p:nvPr/>
          </p:nvSpPr>
          <p:spPr bwMode="auto">
            <a:xfrm>
              <a:off x="436495" y="5349784"/>
              <a:ext cx="1748108" cy="1467905"/>
            </a:xfrm>
            <a:prstGeom prst="roundRect">
              <a:avLst>
                <a:gd name="adj" fmla="val 18718"/>
              </a:avLst>
            </a:prstGeom>
            <a:solidFill>
              <a:srgbClr val="139AFF">
                <a:alpha val="10001"/>
              </a:srgbClr>
            </a:solidFill>
            <a:ln w="19050" cap="rnd" algn="ctr">
              <a:solidFill>
                <a:srgbClr val="139AFF"/>
              </a:solidFill>
              <a:prstDash val="sysDot"/>
              <a:round/>
              <a:headEnd/>
              <a:tailEnd/>
            </a:ln>
            <a:effectLst>
              <a:outerShdw dist="35921" dir="2700000" algn="ctr" rotWithShape="0">
                <a:srgbClr val="FFFFFF">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82" name="矩形 181"/>
            <p:cNvSpPr/>
            <p:nvPr/>
          </p:nvSpPr>
          <p:spPr>
            <a:xfrm>
              <a:off x="594187" y="5588728"/>
              <a:ext cx="1460335" cy="990015"/>
            </a:xfrm>
            <a:prstGeom prst="rect">
              <a:avLst/>
            </a:prstGeom>
          </p:spPr>
          <p:txBody>
            <a:bodyPr wrap="square">
              <a:spAutoFit/>
            </a:bodyPr>
            <a:lstStyle/>
            <a:p>
              <a:pPr lvl="0" algn="ctr">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这些能力主要有</a:t>
              </a:r>
            </a:p>
          </p:txBody>
        </p:sp>
      </p:grpSp>
    </p:spTree>
    <p:extLst>
      <p:ext uri="{BB962C8B-B14F-4D97-AF65-F5344CB8AC3E}">
        <p14:creationId xmlns="" xmlns:p14="http://schemas.microsoft.com/office/powerpoint/2010/main" val="155369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319372" y="1721015"/>
            <a:ext cx="2339102"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（三）能力训练</a:t>
            </a:r>
          </a:p>
        </p:txBody>
      </p:sp>
      <p:sp>
        <p:nvSpPr>
          <p:cNvPr id="6" name="矩形 5"/>
          <p:cNvSpPr/>
          <p:nvPr/>
        </p:nvSpPr>
        <p:spPr>
          <a:xfrm>
            <a:off x="1206854" y="2302149"/>
            <a:ext cx="2329484" cy="374461"/>
          </a:xfrm>
          <a:prstGeom prst="rect">
            <a:avLst/>
          </a:prstGeom>
        </p:spPr>
        <p:txBody>
          <a:bodyPr wrap="none">
            <a:spAutoFit/>
          </a:bodyPr>
          <a:lstStyle/>
          <a:p>
            <a:pPr lvl="0" indent="371475">
              <a:lnSpc>
                <a:spcPts val="2200"/>
              </a:lnSpc>
            </a:pPr>
            <a:r>
              <a:rPr lang="zh-CN" altLang="en-US" sz="2300" dirty="0">
                <a:solidFill>
                  <a:prstClr val="black"/>
                </a:solidFill>
                <a:latin typeface="华文中宋" panose="02010600040101010101" pitchFamily="2" charset="-122"/>
                <a:ea typeface="华文中宋" panose="02010600040101010101" pitchFamily="2" charset="-122"/>
              </a:rPr>
              <a:t>自问自答题：</a:t>
            </a:r>
          </a:p>
        </p:txBody>
      </p:sp>
      <p:pic>
        <p:nvPicPr>
          <p:cNvPr id="7" name="Picture 44" descr="问号2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5674" t="11230" r="5713" b="15674"/>
          <a:stretch>
            <a:fillRect/>
          </a:stretch>
        </p:blipFill>
        <p:spPr bwMode="auto">
          <a:xfrm>
            <a:off x="1319372" y="2979771"/>
            <a:ext cx="3154468" cy="341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组合 7"/>
          <p:cNvGrpSpPr/>
          <p:nvPr/>
        </p:nvGrpSpPr>
        <p:grpSpPr>
          <a:xfrm>
            <a:off x="4708786" y="2565949"/>
            <a:ext cx="7238309" cy="3398682"/>
            <a:chOff x="4708786" y="2565949"/>
            <a:chExt cx="7238309" cy="3398682"/>
          </a:xfrm>
        </p:grpSpPr>
        <p:grpSp>
          <p:nvGrpSpPr>
            <p:cNvPr id="24" name="组合 23"/>
            <p:cNvGrpSpPr/>
            <p:nvPr/>
          </p:nvGrpSpPr>
          <p:grpSpPr>
            <a:xfrm>
              <a:off x="4737814" y="2565949"/>
              <a:ext cx="7209281" cy="1831139"/>
              <a:chOff x="4716019" y="4518345"/>
              <a:chExt cx="7209281" cy="1831139"/>
            </a:xfrm>
          </p:grpSpPr>
          <p:grpSp>
            <p:nvGrpSpPr>
              <p:cNvPr id="25" name="组合 3"/>
              <p:cNvGrpSpPr>
                <a:grpSpLocks/>
              </p:cNvGrpSpPr>
              <p:nvPr/>
            </p:nvGrpSpPr>
            <p:grpSpPr bwMode="auto">
              <a:xfrm>
                <a:off x="4716019" y="4518345"/>
                <a:ext cx="7209281" cy="1831139"/>
                <a:chOff x="1849115" y="3445575"/>
                <a:chExt cx="7949428" cy="2018216"/>
              </a:xfrm>
            </p:grpSpPr>
            <p:grpSp>
              <p:nvGrpSpPr>
                <p:cNvPr id="27" name="组合 49"/>
                <p:cNvGrpSpPr>
                  <a:grpSpLocks/>
                </p:cNvGrpSpPr>
                <p:nvPr/>
              </p:nvGrpSpPr>
              <p:grpSpPr bwMode="auto">
                <a:xfrm>
                  <a:off x="2576143" y="3445575"/>
                  <a:ext cx="7222400" cy="1302066"/>
                  <a:chOff x="2160398" y="2967400"/>
                  <a:chExt cx="9296521" cy="1097386"/>
                </a:xfrm>
              </p:grpSpPr>
              <p:sp>
                <p:nvSpPr>
                  <p:cNvPr id="31" name="任意多边形 30"/>
                  <p:cNvSpPr/>
                  <p:nvPr/>
                </p:nvSpPr>
                <p:spPr>
                  <a:xfrm>
                    <a:off x="2160398" y="2967400"/>
                    <a:ext cx="9296518" cy="1097386"/>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pPr lvl="1">
                      <a:defRPr/>
                    </a:pPr>
                    <a:endParaRPr lang="zh-CN" altLang="en-US" sz="1600" dirty="0">
                      <a:solidFill>
                        <a:srgbClr val="888888"/>
                      </a:solidFill>
                      <a:latin typeface="微软雅黑" pitchFamily="34" charset="-122"/>
                    </a:endParaRPr>
                  </a:p>
                  <a:p>
                    <a:pPr lvl="1">
                      <a:defRPr/>
                    </a:pPr>
                    <a:endParaRPr lang="zh-CN" altLang="en-US" sz="1600" dirty="0">
                      <a:solidFill>
                        <a:srgbClr val="888888"/>
                      </a:solidFill>
                      <a:latin typeface="微软雅黑" pitchFamily="34" charset="-122"/>
                    </a:endParaRPr>
                  </a:p>
                </p:txBody>
              </p:sp>
              <p:sp>
                <p:nvSpPr>
                  <p:cNvPr id="32" name="任意多边形 78"/>
                  <p:cNvSpPr>
                    <a:spLocks noChangeArrowheads="1"/>
                  </p:cNvSpPr>
                  <p:nvPr/>
                </p:nvSpPr>
                <p:spPr bwMode="auto">
                  <a:xfrm>
                    <a:off x="2184918" y="2979435"/>
                    <a:ext cx="9272001" cy="1085351"/>
                  </a:xfrm>
                  <a:custGeom>
                    <a:avLst/>
                    <a:gdLst>
                      <a:gd name="T0" fmla="*/ 695090569 w 590103"/>
                      <a:gd name="T1" fmla="*/ 0 h 5460503"/>
                      <a:gd name="T2" fmla="*/ 2147483647 w 590103"/>
                      <a:gd name="T3" fmla="*/ 0 h 5460503"/>
                      <a:gd name="T4" fmla="*/ 2147483647 w 590103"/>
                      <a:gd name="T5" fmla="*/ 11 h 5460503"/>
                      <a:gd name="T6" fmla="*/ 2147483647 w 590103"/>
                      <a:gd name="T7" fmla="*/ 629 h 5460503"/>
                      <a:gd name="T8" fmla="*/ 2147483647 w 590103"/>
                      <a:gd name="T9" fmla="*/ 629 h 5460503"/>
                      <a:gd name="T10" fmla="*/ 0 w 590103"/>
                      <a:gd name="T11" fmla="*/ 629 h 5460503"/>
                      <a:gd name="T12" fmla="*/ 0 w 590103"/>
                      <a:gd name="T13" fmla="*/ 629 h 5460503"/>
                      <a:gd name="T14" fmla="*/ 0 w 590103"/>
                      <a:gd name="T15" fmla="*/ 11 h 5460503"/>
                      <a:gd name="T16" fmla="*/ 695090569 w 590103"/>
                      <a:gd name="T17" fmla="*/ 0 h 54605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103"/>
                      <a:gd name="T28" fmla="*/ 0 h 5460503"/>
                      <a:gd name="T29" fmla="*/ 590103 w 590103"/>
                      <a:gd name="T30" fmla="*/ 5460503 h 54605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gradFill rotWithShape="1">
                    <a:gsLst>
                      <a:gs pos="0">
                        <a:srgbClr val="F8F8F8"/>
                      </a:gs>
                      <a:gs pos="8000">
                        <a:srgbClr val="F8F8F8"/>
                      </a:gs>
                      <a:gs pos="50000">
                        <a:srgbClr val="ECECEC"/>
                      </a:gs>
                      <a:gs pos="51657">
                        <a:srgbClr val="E8E8E8"/>
                      </a:gs>
                      <a:gs pos="98000">
                        <a:srgbClr val="F9F9F9"/>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lnSpc>
                        <a:spcPct val="150000"/>
                      </a:lnSpc>
                      <a:spcBef>
                        <a:spcPct val="0"/>
                      </a:spcBef>
                      <a:spcAft>
                        <a:spcPct val="0"/>
                      </a:spcAft>
                    </a:pPr>
                    <a:endParaRPr lang="zh-CN" altLang="en-US" dirty="0">
                      <a:solidFill>
                        <a:srgbClr val="5F5F5F"/>
                      </a:solidFill>
                      <a:latin typeface="黑体" pitchFamily="49" charset="-122"/>
                      <a:ea typeface="黑体" pitchFamily="49" charset="-122"/>
                    </a:endParaRPr>
                  </a:p>
                </p:txBody>
              </p:sp>
            </p:grpSp>
            <p:grpSp>
              <p:nvGrpSpPr>
                <p:cNvPr id="28" name="组合 54"/>
                <p:cNvGrpSpPr>
                  <a:grpSpLocks/>
                </p:cNvGrpSpPr>
                <p:nvPr/>
              </p:nvGrpSpPr>
              <p:grpSpPr bwMode="auto">
                <a:xfrm>
                  <a:off x="1849115" y="3445575"/>
                  <a:ext cx="719091" cy="2018216"/>
                  <a:chOff x="1523998" y="1398176"/>
                  <a:chExt cx="1038932" cy="2797056"/>
                </a:xfrm>
              </p:grpSpPr>
              <p:sp>
                <p:nvSpPr>
                  <p:cNvPr id="29" name="任意多边形 28"/>
                  <p:cNvSpPr/>
                  <p:nvPr/>
                </p:nvSpPr>
                <p:spPr>
                  <a:xfrm>
                    <a:off x="1523998" y="1398176"/>
                    <a:ext cx="1038932" cy="2797056"/>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a:gsLst>
                      <a:gs pos="100000">
                        <a:srgbClr val="6DAA2D">
                          <a:lumMod val="20000"/>
                          <a:lumOff val="80000"/>
                        </a:srgbClr>
                      </a:gs>
                      <a:gs pos="51657">
                        <a:srgbClr val="6DAA2D">
                          <a:lumMod val="60000"/>
                          <a:lumOff val="40000"/>
                        </a:srgbClr>
                      </a:gs>
                      <a:gs pos="0">
                        <a:srgbClr val="6DAA2D">
                          <a:lumMod val="20000"/>
                          <a:lumOff val="80000"/>
                        </a:srgbClr>
                      </a:gs>
                    </a:gsLst>
                    <a:lin ang="5400000" scaled="1"/>
                  </a:gradFill>
                  <a:ln w="9525">
                    <a:solidFill>
                      <a:srgbClr val="6DAA2D">
                        <a:lumMod val="60000"/>
                        <a:lumOff val="40000"/>
                      </a:srgbClr>
                    </a:solidFill>
                    <a:round/>
                    <a:headEnd/>
                    <a:tailEnd/>
                  </a:ln>
                  <a:effectLst>
                    <a:outerShdw blurRad="63500" sx="101000" sy="101000" algn="ctr" rotWithShape="0">
                      <a:prstClr val="black">
                        <a:alpha val="18000"/>
                      </a:prstClr>
                    </a:outerShdw>
                  </a:effectLst>
                </p:spPr>
                <p:txBody>
                  <a:bodyPr lIns="17146" tIns="180000" rIns="17146" bIns="536654" spcCol="127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00150">
                      <a:lnSpc>
                        <a:spcPct val="90000"/>
                      </a:lnSpc>
                      <a:spcBef>
                        <a:spcPct val="0"/>
                      </a:spcBef>
                      <a:spcAft>
                        <a:spcPct val="35000"/>
                      </a:spcAft>
                      <a:defRPr/>
                    </a:pPr>
                    <a:endParaRPr lang="zh-CN" altLang="en-US" sz="2800" dirty="0">
                      <a:solidFill>
                        <a:sysClr val="windowText" lastClr="000000"/>
                      </a:solidFill>
                      <a:latin typeface="Impact" pitchFamily="34" charset="0"/>
                      <a:ea typeface="微软雅黑" pitchFamily="34" charset="-122"/>
                    </a:endParaRPr>
                  </a:p>
                </p:txBody>
              </p:sp>
              <p:sp>
                <p:nvSpPr>
                  <p:cNvPr id="30" name="任意多边形 29"/>
                  <p:cNvSpPr/>
                  <p:nvPr/>
                </p:nvSpPr>
                <p:spPr>
                  <a:xfrm>
                    <a:off x="1549399" y="1466849"/>
                    <a:ext cx="988220" cy="2694502"/>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rotWithShape="1">
                    <a:gsLst>
                      <a:gs pos="98000">
                        <a:srgbClr val="6DAA2D">
                          <a:lumMod val="60000"/>
                          <a:lumOff val="40000"/>
                        </a:srgbClr>
                      </a:gs>
                      <a:gs pos="100000">
                        <a:srgbClr val="6DAA2D">
                          <a:lumMod val="40000"/>
                          <a:lumOff val="60000"/>
                        </a:srgbClr>
                      </a:gs>
                      <a:gs pos="51657">
                        <a:srgbClr val="6DAA2D"/>
                      </a:gs>
                      <a:gs pos="50000">
                        <a:srgbClr val="6DAA2D">
                          <a:alpha val="70000"/>
                        </a:srgbClr>
                      </a:gs>
                      <a:gs pos="8000">
                        <a:srgbClr val="6DAA2D">
                          <a:lumMod val="60000"/>
                          <a:lumOff val="40000"/>
                        </a:srgbClr>
                      </a:gs>
                    </a:gsLst>
                    <a:lin ang="5400000" scaled="1"/>
                  </a:gradFill>
                  <a:ln w="9525">
                    <a:noFill/>
                    <a:round/>
                    <a:headEnd/>
                    <a:tailEnd/>
                  </a:ln>
                </p:spPr>
                <p:txBody>
                  <a:bodyPr tIns="180000" anchor="ctr"/>
                  <a:lstStyle/>
                  <a:p>
                    <a:pPr algn="ctr">
                      <a:defRPr/>
                    </a:pPr>
                    <a:endParaRPr lang="zh-CN" altLang="en-US" sz="2800" kern="0" dirty="0">
                      <a:solidFill>
                        <a:srgbClr val="FFFFFF"/>
                      </a:solidFill>
                      <a:latin typeface="Impact" pitchFamily="34" charset="0"/>
                      <a:cs typeface="Arial" charset="0"/>
                    </a:endParaRPr>
                  </a:p>
                </p:txBody>
              </p:sp>
            </p:grpSp>
          </p:grpSp>
          <p:sp>
            <p:nvSpPr>
              <p:cNvPr id="26" name="矩形 25"/>
              <p:cNvSpPr/>
              <p:nvPr/>
            </p:nvSpPr>
            <p:spPr>
              <a:xfrm>
                <a:off x="5509364" y="4641948"/>
                <a:ext cx="6096000" cy="990015"/>
              </a:xfrm>
              <a:prstGeom prst="rect">
                <a:avLst/>
              </a:prstGeom>
            </p:spPr>
            <p:txBody>
              <a:bodyPr>
                <a:spAutoFit/>
              </a:bodyPr>
              <a:lstStyle/>
              <a:p>
                <a:pPr indent="576000">
                  <a:lnSpc>
                    <a:spcPts val="3500"/>
                  </a:lnSpc>
                </a:pPr>
                <a:r>
                  <a:rPr lang="zh-CN" altLang="en-US" sz="2400" dirty="0" smtClean="0">
                    <a:solidFill>
                      <a:prstClr val="black"/>
                    </a:solidFill>
                    <a:latin typeface="华文中宋" panose="02010600040101010101" pitchFamily="2" charset="-122"/>
                    <a:ea typeface="华文中宋" panose="02010600040101010101" pitchFamily="2" charset="-122"/>
                  </a:rPr>
                  <a:t>除了我校设计的</a:t>
                </a:r>
                <a:r>
                  <a:rPr lang="zh-CN" altLang="en-US" sz="2400" dirty="0">
                    <a:solidFill>
                      <a:prstClr val="black"/>
                    </a:solidFill>
                    <a:latin typeface="华文中宋" panose="02010600040101010101" pitchFamily="2" charset="-122"/>
                    <a:ea typeface="华文中宋" panose="02010600040101010101" pitchFamily="2" charset="-122"/>
                  </a:rPr>
                  <a:t>六种能力，还应该注重哪些能力的培养？</a:t>
                </a:r>
              </a:p>
            </p:txBody>
          </p:sp>
        </p:grpSp>
        <p:grpSp>
          <p:nvGrpSpPr>
            <p:cNvPr id="34" name="组合 33"/>
            <p:cNvGrpSpPr/>
            <p:nvPr/>
          </p:nvGrpSpPr>
          <p:grpSpPr>
            <a:xfrm>
              <a:off x="4708786" y="4133492"/>
              <a:ext cx="7209281" cy="1831139"/>
              <a:chOff x="4716019" y="4518345"/>
              <a:chExt cx="7209281" cy="1831139"/>
            </a:xfrm>
          </p:grpSpPr>
          <p:grpSp>
            <p:nvGrpSpPr>
              <p:cNvPr id="35" name="组合 3"/>
              <p:cNvGrpSpPr>
                <a:grpSpLocks/>
              </p:cNvGrpSpPr>
              <p:nvPr/>
            </p:nvGrpSpPr>
            <p:grpSpPr bwMode="auto">
              <a:xfrm>
                <a:off x="4716019" y="4518345"/>
                <a:ext cx="7209281" cy="1831139"/>
                <a:chOff x="1849115" y="3445575"/>
                <a:chExt cx="7949428" cy="2018216"/>
              </a:xfrm>
            </p:grpSpPr>
            <p:grpSp>
              <p:nvGrpSpPr>
                <p:cNvPr id="37" name="组合 49"/>
                <p:cNvGrpSpPr>
                  <a:grpSpLocks/>
                </p:cNvGrpSpPr>
                <p:nvPr/>
              </p:nvGrpSpPr>
              <p:grpSpPr bwMode="auto">
                <a:xfrm>
                  <a:off x="2576143" y="3445575"/>
                  <a:ext cx="7222400" cy="1302066"/>
                  <a:chOff x="2160398" y="2967400"/>
                  <a:chExt cx="9296521" cy="1097386"/>
                </a:xfrm>
              </p:grpSpPr>
              <p:sp>
                <p:nvSpPr>
                  <p:cNvPr id="41" name="任意多边形 40"/>
                  <p:cNvSpPr/>
                  <p:nvPr/>
                </p:nvSpPr>
                <p:spPr>
                  <a:xfrm>
                    <a:off x="2160398" y="2967400"/>
                    <a:ext cx="9296518" cy="1097386"/>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pPr lvl="1">
                      <a:defRPr/>
                    </a:pPr>
                    <a:endParaRPr lang="zh-CN" altLang="en-US" sz="1600" dirty="0">
                      <a:solidFill>
                        <a:srgbClr val="888888"/>
                      </a:solidFill>
                      <a:latin typeface="微软雅黑" pitchFamily="34" charset="-122"/>
                    </a:endParaRPr>
                  </a:p>
                  <a:p>
                    <a:pPr lvl="1">
                      <a:defRPr/>
                    </a:pPr>
                    <a:endParaRPr lang="zh-CN" altLang="en-US" sz="1600" dirty="0">
                      <a:solidFill>
                        <a:srgbClr val="888888"/>
                      </a:solidFill>
                      <a:latin typeface="微软雅黑" pitchFamily="34" charset="-122"/>
                    </a:endParaRPr>
                  </a:p>
                </p:txBody>
              </p:sp>
              <p:sp>
                <p:nvSpPr>
                  <p:cNvPr id="42" name="任意多边形 78"/>
                  <p:cNvSpPr>
                    <a:spLocks noChangeArrowheads="1"/>
                  </p:cNvSpPr>
                  <p:nvPr/>
                </p:nvSpPr>
                <p:spPr bwMode="auto">
                  <a:xfrm>
                    <a:off x="2184918" y="2979435"/>
                    <a:ext cx="9272001" cy="1085351"/>
                  </a:xfrm>
                  <a:custGeom>
                    <a:avLst/>
                    <a:gdLst>
                      <a:gd name="T0" fmla="*/ 695090569 w 590103"/>
                      <a:gd name="T1" fmla="*/ 0 h 5460503"/>
                      <a:gd name="T2" fmla="*/ 2147483647 w 590103"/>
                      <a:gd name="T3" fmla="*/ 0 h 5460503"/>
                      <a:gd name="T4" fmla="*/ 2147483647 w 590103"/>
                      <a:gd name="T5" fmla="*/ 11 h 5460503"/>
                      <a:gd name="T6" fmla="*/ 2147483647 w 590103"/>
                      <a:gd name="T7" fmla="*/ 629 h 5460503"/>
                      <a:gd name="T8" fmla="*/ 2147483647 w 590103"/>
                      <a:gd name="T9" fmla="*/ 629 h 5460503"/>
                      <a:gd name="T10" fmla="*/ 0 w 590103"/>
                      <a:gd name="T11" fmla="*/ 629 h 5460503"/>
                      <a:gd name="T12" fmla="*/ 0 w 590103"/>
                      <a:gd name="T13" fmla="*/ 629 h 5460503"/>
                      <a:gd name="T14" fmla="*/ 0 w 590103"/>
                      <a:gd name="T15" fmla="*/ 11 h 5460503"/>
                      <a:gd name="T16" fmla="*/ 695090569 w 590103"/>
                      <a:gd name="T17" fmla="*/ 0 h 54605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103"/>
                      <a:gd name="T28" fmla="*/ 0 h 5460503"/>
                      <a:gd name="T29" fmla="*/ 590103 w 590103"/>
                      <a:gd name="T30" fmla="*/ 5460503 h 54605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gradFill rotWithShape="1">
                    <a:gsLst>
                      <a:gs pos="0">
                        <a:srgbClr val="F8F8F8"/>
                      </a:gs>
                      <a:gs pos="8000">
                        <a:srgbClr val="F8F8F8"/>
                      </a:gs>
                      <a:gs pos="50000">
                        <a:srgbClr val="ECECEC"/>
                      </a:gs>
                      <a:gs pos="51657">
                        <a:srgbClr val="E8E8E8"/>
                      </a:gs>
                      <a:gs pos="98000">
                        <a:srgbClr val="F9F9F9"/>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lnSpc>
                        <a:spcPct val="150000"/>
                      </a:lnSpc>
                      <a:spcBef>
                        <a:spcPct val="0"/>
                      </a:spcBef>
                      <a:spcAft>
                        <a:spcPct val="0"/>
                      </a:spcAft>
                    </a:pPr>
                    <a:endParaRPr lang="zh-CN" altLang="en-US" dirty="0">
                      <a:solidFill>
                        <a:srgbClr val="5F5F5F"/>
                      </a:solidFill>
                      <a:latin typeface="黑体" pitchFamily="49" charset="-122"/>
                      <a:ea typeface="黑体" pitchFamily="49" charset="-122"/>
                    </a:endParaRPr>
                  </a:p>
                </p:txBody>
              </p:sp>
            </p:grpSp>
            <p:grpSp>
              <p:nvGrpSpPr>
                <p:cNvPr id="38" name="组合 54"/>
                <p:cNvGrpSpPr>
                  <a:grpSpLocks/>
                </p:cNvGrpSpPr>
                <p:nvPr/>
              </p:nvGrpSpPr>
              <p:grpSpPr bwMode="auto">
                <a:xfrm>
                  <a:off x="1849115" y="3445575"/>
                  <a:ext cx="719091" cy="2018216"/>
                  <a:chOff x="1523998" y="1398176"/>
                  <a:chExt cx="1038932" cy="2797056"/>
                </a:xfrm>
              </p:grpSpPr>
              <p:sp>
                <p:nvSpPr>
                  <p:cNvPr id="39" name="任意多边形 38"/>
                  <p:cNvSpPr/>
                  <p:nvPr/>
                </p:nvSpPr>
                <p:spPr>
                  <a:xfrm>
                    <a:off x="1523998" y="1398176"/>
                    <a:ext cx="1038932" cy="2797056"/>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a:gsLst>
                      <a:gs pos="100000">
                        <a:srgbClr val="6DAA2D">
                          <a:lumMod val="20000"/>
                          <a:lumOff val="80000"/>
                        </a:srgbClr>
                      </a:gs>
                      <a:gs pos="51657">
                        <a:srgbClr val="6DAA2D">
                          <a:lumMod val="60000"/>
                          <a:lumOff val="40000"/>
                        </a:srgbClr>
                      </a:gs>
                      <a:gs pos="0">
                        <a:srgbClr val="6DAA2D">
                          <a:lumMod val="20000"/>
                          <a:lumOff val="80000"/>
                        </a:srgbClr>
                      </a:gs>
                    </a:gsLst>
                    <a:lin ang="5400000" scaled="1"/>
                  </a:gradFill>
                  <a:ln w="9525">
                    <a:solidFill>
                      <a:srgbClr val="6DAA2D">
                        <a:lumMod val="60000"/>
                        <a:lumOff val="40000"/>
                      </a:srgbClr>
                    </a:solidFill>
                    <a:round/>
                    <a:headEnd/>
                    <a:tailEnd/>
                  </a:ln>
                  <a:effectLst>
                    <a:outerShdw blurRad="63500" sx="101000" sy="101000" algn="ctr" rotWithShape="0">
                      <a:prstClr val="black">
                        <a:alpha val="18000"/>
                      </a:prstClr>
                    </a:outerShdw>
                  </a:effectLst>
                </p:spPr>
                <p:txBody>
                  <a:bodyPr lIns="17146" tIns="180000" rIns="17146" bIns="536654" spcCol="127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00150">
                      <a:lnSpc>
                        <a:spcPct val="90000"/>
                      </a:lnSpc>
                      <a:spcBef>
                        <a:spcPct val="0"/>
                      </a:spcBef>
                      <a:spcAft>
                        <a:spcPct val="35000"/>
                      </a:spcAft>
                      <a:defRPr/>
                    </a:pPr>
                    <a:endParaRPr lang="zh-CN" altLang="en-US" sz="2800" dirty="0">
                      <a:solidFill>
                        <a:sysClr val="windowText" lastClr="000000"/>
                      </a:solidFill>
                      <a:latin typeface="Impact" pitchFamily="34" charset="0"/>
                      <a:ea typeface="微软雅黑" pitchFamily="34" charset="-122"/>
                    </a:endParaRPr>
                  </a:p>
                </p:txBody>
              </p:sp>
              <p:sp>
                <p:nvSpPr>
                  <p:cNvPr id="40" name="任意多边形 39"/>
                  <p:cNvSpPr/>
                  <p:nvPr/>
                </p:nvSpPr>
                <p:spPr>
                  <a:xfrm>
                    <a:off x="1549399" y="1466849"/>
                    <a:ext cx="988220" cy="2694502"/>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rotWithShape="1">
                    <a:gsLst>
                      <a:gs pos="98000">
                        <a:srgbClr val="6DAA2D">
                          <a:lumMod val="60000"/>
                          <a:lumOff val="40000"/>
                        </a:srgbClr>
                      </a:gs>
                      <a:gs pos="100000">
                        <a:srgbClr val="6DAA2D">
                          <a:lumMod val="40000"/>
                          <a:lumOff val="60000"/>
                        </a:srgbClr>
                      </a:gs>
                      <a:gs pos="51657">
                        <a:srgbClr val="6DAA2D"/>
                      </a:gs>
                      <a:gs pos="50000">
                        <a:srgbClr val="6DAA2D">
                          <a:alpha val="70000"/>
                        </a:srgbClr>
                      </a:gs>
                      <a:gs pos="8000">
                        <a:srgbClr val="6DAA2D">
                          <a:lumMod val="60000"/>
                          <a:lumOff val="40000"/>
                        </a:srgbClr>
                      </a:gs>
                    </a:gsLst>
                    <a:lin ang="5400000" scaled="1"/>
                  </a:gradFill>
                  <a:ln w="9525">
                    <a:noFill/>
                    <a:round/>
                    <a:headEnd/>
                    <a:tailEnd/>
                  </a:ln>
                </p:spPr>
                <p:txBody>
                  <a:bodyPr tIns="180000" anchor="ctr"/>
                  <a:lstStyle/>
                  <a:p>
                    <a:pPr algn="ctr">
                      <a:defRPr/>
                    </a:pPr>
                    <a:endParaRPr lang="zh-CN" altLang="en-US" sz="2800" kern="0" dirty="0">
                      <a:solidFill>
                        <a:srgbClr val="FFFFFF"/>
                      </a:solidFill>
                      <a:latin typeface="Impact" pitchFamily="34" charset="0"/>
                      <a:cs typeface="Arial" charset="0"/>
                    </a:endParaRPr>
                  </a:p>
                </p:txBody>
              </p:sp>
            </p:grpSp>
          </p:grpSp>
          <p:sp>
            <p:nvSpPr>
              <p:cNvPr id="36" name="矩形 35"/>
              <p:cNvSpPr/>
              <p:nvPr/>
            </p:nvSpPr>
            <p:spPr>
              <a:xfrm>
                <a:off x="5509364" y="4641948"/>
                <a:ext cx="6096000" cy="944810"/>
              </a:xfrm>
              <a:prstGeom prst="rect">
                <a:avLst/>
              </a:prstGeom>
            </p:spPr>
            <p:txBody>
              <a:bodyPr>
                <a:spAutoFit/>
              </a:bodyPr>
              <a:lstStyle/>
              <a:p>
                <a:pPr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对自己的能力现状进行一次评估，然后制定自己的能力提高计划。</a:t>
                </a:r>
              </a:p>
            </p:txBody>
          </p:sp>
        </p:grpSp>
      </p:grpSp>
    </p:spTree>
    <p:extLst>
      <p:ext uri="{BB962C8B-B14F-4D97-AF65-F5344CB8AC3E}">
        <p14:creationId xmlns="" xmlns:p14="http://schemas.microsoft.com/office/powerpoint/2010/main" val="198355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5" name="直接箭头连接符 4"/>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7" name="矩形 6"/>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8" name="矩形 7"/>
          <p:cNvSpPr/>
          <p:nvPr/>
        </p:nvSpPr>
        <p:spPr>
          <a:xfrm>
            <a:off x="1206854" y="2302149"/>
            <a:ext cx="2901756"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1.</a:t>
            </a:r>
            <a:r>
              <a:rPr lang="zh-CN" altLang="en-US" sz="2300" dirty="0">
                <a:solidFill>
                  <a:prstClr val="black"/>
                </a:solidFill>
                <a:latin typeface="华文中宋" panose="02010600040101010101" pitchFamily="2" charset="-122"/>
                <a:ea typeface="华文中宋" panose="02010600040101010101" pitchFamily="2" charset="-122"/>
              </a:rPr>
              <a:t>养成教育的提出</a:t>
            </a:r>
          </a:p>
        </p:txBody>
      </p:sp>
      <p:grpSp>
        <p:nvGrpSpPr>
          <p:cNvPr id="2" name="组合 1"/>
          <p:cNvGrpSpPr/>
          <p:nvPr/>
        </p:nvGrpSpPr>
        <p:grpSpPr>
          <a:xfrm>
            <a:off x="211016" y="2727463"/>
            <a:ext cx="11789589" cy="4056075"/>
            <a:chOff x="211016" y="2727463"/>
            <a:chExt cx="11789589" cy="4056075"/>
          </a:xfrm>
        </p:grpSpPr>
        <p:sp>
          <p:nvSpPr>
            <p:cNvPr id="10" name="Rectangle 4"/>
            <p:cNvSpPr/>
            <p:nvPr/>
          </p:nvSpPr>
          <p:spPr bwMode="auto">
            <a:xfrm>
              <a:off x="211016" y="2727463"/>
              <a:ext cx="3614515" cy="1663411"/>
            </a:xfrm>
            <a:prstGeom prst="rect">
              <a:avLst/>
            </a:prstGeom>
            <a:blipFill>
              <a:blip r:embed="rId2" cstate="print"/>
              <a:stretch>
                <a:fillRect/>
              </a:stretch>
            </a:blipFill>
            <a:ln w="12700" cap="flat" cmpd="sng" algn="ctr">
              <a:noFill/>
              <a:prstDash val="solid"/>
              <a:miter lim="800000"/>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微软雅黑"/>
              </a:endParaRPr>
            </a:p>
          </p:txBody>
        </p:sp>
        <p:sp>
          <p:nvSpPr>
            <p:cNvPr id="11" name="Rectangle 6"/>
            <p:cNvSpPr/>
            <p:nvPr/>
          </p:nvSpPr>
          <p:spPr bwMode="auto">
            <a:xfrm>
              <a:off x="211017" y="4312417"/>
              <a:ext cx="3610732" cy="2471121"/>
            </a:xfrm>
            <a:prstGeom prst="rect">
              <a:avLst/>
            </a:prstGeom>
            <a:solidFill>
              <a:srgbClr val="89C600"/>
            </a:solidFill>
            <a:ln w="12700" cap="flat" cmpd="sng" algn="ctr">
              <a:noFill/>
              <a:prstDash val="solid"/>
              <a:miter lim="800000"/>
            </a:ln>
            <a:effectLst/>
          </p:spPr>
          <p:txBody>
            <a:bodyPr lIns="243840" rIns="243840" anchor="ctr"/>
            <a:lstStyle>
              <a:lvl1pPr defTabSz="1449388">
                <a:defRPr>
                  <a:solidFill>
                    <a:schemeClr val="tx1"/>
                  </a:solidFill>
                  <a:latin typeface="Calibri" panose="020F0502020204030204" pitchFamily="34" charset="0"/>
                  <a:ea typeface="微软雅黑" panose="020B0503020204020204" pitchFamily="34" charset="-122"/>
                </a:defRPr>
              </a:lvl1pPr>
              <a:lvl2pPr marL="742950" indent="-285750" defTabSz="1449388">
                <a:defRPr>
                  <a:solidFill>
                    <a:schemeClr val="tx1"/>
                  </a:solidFill>
                  <a:latin typeface="Calibri" panose="020F0502020204030204" pitchFamily="34" charset="0"/>
                  <a:ea typeface="微软雅黑" panose="020B0503020204020204" pitchFamily="34" charset="-122"/>
                </a:defRPr>
              </a:lvl2pPr>
              <a:lvl3pPr marL="1143000" indent="-228600" defTabSz="1449388">
                <a:defRPr>
                  <a:solidFill>
                    <a:schemeClr val="tx1"/>
                  </a:solidFill>
                  <a:latin typeface="Calibri" panose="020F0502020204030204" pitchFamily="34" charset="0"/>
                  <a:ea typeface="微软雅黑" panose="020B0503020204020204" pitchFamily="34" charset="-122"/>
                </a:defRPr>
              </a:lvl3pPr>
              <a:lvl4pPr marL="1600200" indent="-228600" defTabSz="1449388">
                <a:defRPr>
                  <a:solidFill>
                    <a:schemeClr val="tx1"/>
                  </a:solidFill>
                  <a:latin typeface="Calibri" panose="020F0502020204030204" pitchFamily="34" charset="0"/>
                  <a:ea typeface="微软雅黑" panose="020B0503020204020204" pitchFamily="34" charset="-122"/>
                </a:defRPr>
              </a:lvl4pPr>
              <a:lvl5pPr marL="2057400" indent="-228600" defTabSz="1449388">
                <a:defRPr>
                  <a:solidFill>
                    <a:schemeClr val="tx1"/>
                  </a:solidFill>
                  <a:latin typeface="Calibri" panose="020F0502020204030204" pitchFamily="34" charset="0"/>
                  <a:ea typeface="微软雅黑" panose="020B0503020204020204" pitchFamily="34" charset="-122"/>
                </a:defRPr>
              </a:lvl5pPr>
              <a:lvl6pPr marL="25146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1449388" eaLnBrk="1" fontAlgn="base" latinLnBrk="0" hangingPunct="1">
                <a:lnSpc>
                  <a:spcPct val="200000"/>
                </a:lnSpc>
                <a:spcBef>
                  <a:spcPct val="0"/>
                </a:spcBef>
                <a:spcAft>
                  <a:spcPct val="0"/>
                </a:spcAft>
                <a:buClrTx/>
                <a:buSzTx/>
                <a:buFontTx/>
                <a:buNone/>
                <a:tabLst/>
                <a:defRPr/>
              </a:pPr>
              <a:endParaRPr kumimoji="0" lang="en-US" altLang="zh-CN" sz="1200" b="0" i="0" u="none" strike="noStrike" kern="0" cap="none" spc="0" normalizeH="0" baseline="0" noProof="0" smtClean="0">
                <a:ln>
                  <a:noFill/>
                </a:ln>
                <a:solidFill>
                  <a:srgbClr val="FFFFFF"/>
                </a:solidFill>
                <a:effectLst/>
                <a:uLnTx/>
                <a:uFillTx/>
                <a:latin typeface="微软雅黑" panose="020B0503020204020204" pitchFamily="34" charset="-122"/>
                <a:ea typeface="Clear Sans"/>
                <a:cs typeface="Clear Sans"/>
              </a:endParaRPr>
            </a:p>
          </p:txBody>
        </p:sp>
        <p:sp>
          <p:nvSpPr>
            <p:cNvPr id="18" name="Rectangle 18"/>
            <p:cNvSpPr/>
            <p:nvPr/>
          </p:nvSpPr>
          <p:spPr bwMode="auto">
            <a:xfrm>
              <a:off x="3811017" y="5975829"/>
              <a:ext cx="4283013" cy="800294"/>
            </a:xfrm>
            <a:prstGeom prst="rect">
              <a:avLst/>
            </a:prstGeom>
            <a:blipFill>
              <a:blip r:embed="rId3" cstate="print"/>
              <a:stretch>
                <a:fillRect/>
              </a:stretch>
            </a:blipFill>
            <a:ln w="12700" cap="flat" cmpd="sng" algn="ctr">
              <a:noFill/>
              <a:prstDash val="solid"/>
              <a:miter lim="800000"/>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微软雅黑"/>
              </a:endParaRPr>
            </a:p>
          </p:txBody>
        </p:sp>
        <p:sp>
          <p:nvSpPr>
            <p:cNvPr id="22" name="Rectangle 25"/>
            <p:cNvSpPr/>
            <p:nvPr/>
          </p:nvSpPr>
          <p:spPr bwMode="auto">
            <a:xfrm>
              <a:off x="8094029" y="2727463"/>
              <a:ext cx="3906575" cy="1663411"/>
            </a:xfrm>
            <a:prstGeom prst="rect">
              <a:avLst/>
            </a:prstGeom>
            <a:blipFill>
              <a:blip r:embed="rId4" cstate="print"/>
              <a:stretch>
                <a:fillRect/>
              </a:stretch>
            </a:blipFill>
            <a:ln w="12700" cap="flat" cmpd="sng" algn="ctr">
              <a:noFill/>
              <a:prstDash val="solid"/>
              <a:miter lim="800000"/>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微软雅黑"/>
              </a:endParaRPr>
            </a:p>
          </p:txBody>
        </p:sp>
        <p:sp>
          <p:nvSpPr>
            <p:cNvPr id="23" name="Rectangle 27"/>
            <p:cNvSpPr/>
            <p:nvPr/>
          </p:nvSpPr>
          <p:spPr bwMode="auto">
            <a:xfrm>
              <a:off x="8094031" y="4312417"/>
              <a:ext cx="3906574" cy="2471120"/>
            </a:xfrm>
            <a:prstGeom prst="rect">
              <a:avLst/>
            </a:prstGeom>
            <a:solidFill>
              <a:srgbClr val="00BAF7"/>
            </a:solidFill>
            <a:ln w="12700" cap="flat" cmpd="sng" algn="ctr">
              <a:noFill/>
              <a:prstDash val="solid"/>
              <a:miter lim="800000"/>
            </a:ln>
            <a:effectLst/>
          </p:spPr>
          <p:txBody>
            <a:bodyPr lIns="243840" rIns="243840" anchor="ctr"/>
            <a:lstStyle>
              <a:lvl1pPr defTabSz="1449388">
                <a:defRPr>
                  <a:solidFill>
                    <a:schemeClr val="tx1"/>
                  </a:solidFill>
                  <a:latin typeface="Calibri" panose="020F0502020204030204" pitchFamily="34" charset="0"/>
                  <a:ea typeface="微软雅黑" panose="020B0503020204020204" pitchFamily="34" charset="-122"/>
                </a:defRPr>
              </a:lvl1pPr>
              <a:lvl2pPr marL="742950" indent="-285750" defTabSz="1449388">
                <a:defRPr>
                  <a:solidFill>
                    <a:schemeClr val="tx1"/>
                  </a:solidFill>
                  <a:latin typeface="Calibri" panose="020F0502020204030204" pitchFamily="34" charset="0"/>
                  <a:ea typeface="微软雅黑" panose="020B0503020204020204" pitchFamily="34" charset="-122"/>
                </a:defRPr>
              </a:lvl2pPr>
              <a:lvl3pPr marL="1143000" indent="-228600" defTabSz="1449388">
                <a:defRPr>
                  <a:solidFill>
                    <a:schemeClr val="tx1"/>
                  </a:solidFill>
                  <a:latin typeface="Calibri" panose="020F0502020204030204" pitchFamily="34" charset="0"/>
                  <a:ea typeface="微软雅黑" panose="020B0503020204020204" pitchFamily="34" charset="-122"/>
                </a:defRPr>
              </a:lvl3pPr>
              <a:lvl4pPr marL="1600200" indent="-228600" defTabSz="1449388">
                <a:defRPr>
                  <a:solidFill>
                    <a:schemeClr val="tx1"/>
                  </a:solidFill>
                  <a:latin typeface="Calibri" panose="020F0502020204030204" pitchFamily="34" charset="0"/>
                  <a:ea typeface="微软雅黑" panose="020B0503020204020204" pitchFamily="34" charset="-122"/>
                </a:defRPr>
              </a:lvl4pPr>
              <a:lvl5pPr marL="2057400" indent="-228600" defTabSz="1449388">
                <a:defRPr>
                  <a:solidFill>
                    <a:schemeClr val="tx1"/>
                  </a:solidFill>
                  <a:latin typeface="Calibri" panose="020F0502020204030204" pitchFamily="34" charset="0"/>
                  <a:ea typeface="微软雅黑" panose="020B0503020204020204" pitchFamily="34" charset="-122"/>
                </a:defRPr>
              </a:lvl5pPr>
              <a:lvl6pPr marL="25146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1449388" eaLnBrk="1" fontAlgn="base" latinLnBrk="0" hangingPunct="1">
                <a:lnSpc>
                  <a:spcPct val="200000"/>
                </a:lnSpc>
                <a:spcBef>
                  <a:spcPct val="0"/>
                </a:spcBef>
                <a:spcAft>
                  <a:spcPct val="0"/>
                </a:spcAft>
                <a:buClrTx/>
                <a:buSzTx/>
                <a:buFontTx/>
                <a:buNone/>
                <a:tabLst/>
                <a:defRPr/>
              </a:pPr>
              <a:endParaRPr kumimoji="0" lang="en-US" altLang="zh-CN" sz="1200" b="0" i="0" u="none" strike="noStrike" kern="0" cap="none" spc="0" normalizeH="0" baseline="0" noProof="0" smtClean="0">
                <a:ln>
                  <a:noFill/>
                </a:ln>
                <a:solidFill>
                  <a:srgbClr val="FFFFFF"/>
                </a:solidFill>
                <a:effectLst/>
                <a:uLnTx/>
                <a:uFillTx/>
                <a:latin typeface="微软雅黑" panose="020B0503020204020204" pitchFamily="34" charset="-122"/>
                <a:ea typeface="Clear Sans"/>
                <a:cs typeface="Clear Sans"/>
              </a:endParaRPr>
            </a:p>
          </p:txBody>
        </p:sp>
        <p:sp>
          <p:nvSpPr>
            <p:cNvPr id="27" name="矩形 26"/>
            <p:cNvSpPr/>
            <p:nvPr/>
          </p:nvSpPr>
          <p:spPr>
            <a:xfrm>
              <a:off x="392981" y="4579238"/>
              <a:ext cx="3503799" cy="2015936"/>
            </a:xfrm>
            <a:prstGeom prst="rect">
              <a:avLst/>
            </a:prstGeom>
          </p:spPr>
          <p:txBody>
            <a:bodyPr wrap="square">
              <a:spAutoFit/>
            </a:bodyPr>
            <a:lstStyle/>
            <a:p>
              <a:pPr lvl="0" indent="576000">
                <a:lnSpc>
                  <a:spcPts val="3000"/>
                </a:lnSpc>
              </a:pPr>
              <a:r>
                <a:rPr lang="zh-CN" altLang="en-US" sz="2200" b="1" dirty="0">
                  <a:solidFill>
                    <a:schemeClr val="bg1"/>
                  </a:solidFill>
                  <a:latin typeface="华文中宋" panose="02010600040101010101" pitchFamily="2" charset="-122"/>
                  <a:ea typeface="华文中宋" panose="02010600040101010101" pitchFamily="2" charset="-122"/>
                </a:rPr>
                <a:t>提出素质教育是我国的一个创造，比起西方的通识教育或博雅教育，素质教育更注重做人的教育和培养。</a:t>
              </a:r>
            </a:p>
          </p:txBody>
        </p:sp>
        <p:grpSp>
          <p:nvGrpSpPr>
            <p:cNvPr id="34" name="组合 33"/>
            <p:cNvGrpSpPr/>
            <p:nvPr/>
          </p:nvGrpSpPr>
          <p:grpSpPr>
            <a:xfrm>
              <a:off x="3821749" y="2727463"/>
              <a:ext cx="4272281" cy="3271845"/>
              <a:chOff x="3668788" y="2727463"/>
              <a:chExt cx="4272281" cy="3271845"/>
            </a:xfrm>
          </p:grpSpPr>
          <p:sp>
            <p:nvSpPr>
              <p:cNvPr id="19" name="Rectangle 20"/>
              <p:cNvSpPr/>
              <p:nvPr/>
            </p:nvSpPr>
            <p:spPr bwMode="auto">
              <a:xfrm>
                <a:off x="3668788" y="2727463"/>
                <a:ext cx="4272281" cy="3271845"/>
              </a:xfrm>
              <a:prstGeom prst="rect">
                <a:avLst/>
              </a:prstGeom>
              <a:solidFill>
                <a:srgbClr val="FFC000"/>
              </a:solidFill>
              <a:ln w="12700" cap="flat" cmpd="sng" algn="ctr">
                <a:noFill/>
                <a:prstDash val="solid"/>
                <a:miter lim="800000"/>
              </a:ln>
              <a:effectLst/>
            </p:spPr>
            <p:txBody>
              <a:bodyPr lIns="243840" rIns="243840" anchor="ctr"/>
              <a:lstStyle>
                <a:lvl1pPr defTabSz="1449388">
                  <a:defRPr>
                    <a:solidFill>
                      <a:schemeClr val="tx1"/>
                    </a:solidFill>
                    <a:latin typeface="Calibri" panose="020F0502020204030204" pitchFamily="34" charset="0"/>
                    <a:ea typeface="微软雅黑" panose="020B0503020204020204" pitchFamily="34" charset="-122"/>
                  </a:defRPr>
                </a:lvl1pPr>
                <a:lvl2pPr marL="742950" indent="-285750" defTabSz="1449388">
                  <a:defRPr>
                    <a:solidFill>
                      <a:schemeClr val="tx1"/>
                    </a:solidFill>
                    <a:latin typeface="Calibri" panose="020F0502020204030204" pitchFamily="34" charset="0"/>
                    <a:ea typeface="微软雅黑" panose="020B0503020204020204" pitchFamily="34" charset="-122"/>
                  </a:defRPr>
                </a:lvl2pPr>
                <a:lvl3pPr marL="1143000" indent="-228600" defTabSz="1449388">
                  <a:defRPr>
                    <a:solidFill>
                      <a:schemeClr val="tx1"/>
                    </a:solidFill>
                    <a:latin typeface="Calibri" panose="020F0502020204030204" pitchFamily="34" charset="0"/>
                    <a:ea typeface="微软雅黑" panose="020B0503020204020204" pitchFamily="34" charset="-122"/>
                  </a:defRPr>
                </a:lvl3pPr>
                <a:lvl4pPr marL="1600200" indent="-228600" defTabSz="1449388">
                  <a:defRPr>
                    <a:solidFill>
                      <a:schemeClr val="tx1"/>
                    </a:solidFill>
                    <a:latin typeface="Calibri" panose="020F0502020204030204" pitchFamily="34" charset="0"/>
                    <a:ea typeface="微软雅黑" panose="020B0503020204020204" pitchFamily="34" charset="-122"/>
                  </a:defRPr>
                </a:lvl4pPr>
                <a:lvl5pPr marL="2057400" indent="-228600" defTabSz="1449388">
                  <a:defRPr>
                    <a:solidFill>
                      <a:schemeClr val="tx1"/>
                    </a:solidFill>
                    <a:latin typeface="Calibri" panose="020F0502020204030204" pitchFamily="34" charset="0"/>
                    <a:ea typeface="微软雅黑" panose="020B0503020204020204" pitchFamily="34" charset="-122"/>
                  </a:defRPr>
                </a:lvl5pPr>
                <a:lvl6pPr marL="25146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1449388"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1449388" eaLnBrk="1" fontAlgn="base" latinLnBrk="0" hangingPunct="1">
                  <a:lnSpc>
                    <a:spcPct val="200000"/>
                  </a:lnSpc>
                  <a:spcBef>
                    <a:spcPct val="0"/>
                  </a:spcBef>
                  <a:spcAft>
                    <a:spcPct val="0"/>
                  </a:spcAft>
                  <a:buClrTx/>
                  <a:buSzTx/>
                  <a:buFontTx/>
                  <a:buNone/>
                  <a:tabLst/>
                  <a:defRPr/>
                </a:pPr>
                <a:endParaRPr kumimoji="0" lang="en-US" altLang="zh-CN" sz="1200" b="0" i="0" u="none" strike="noStrike" kern="0" cap="none" spc="0" normalizeH="0" baseline="0" noProof="0" smtClean="0">
                  <a:ln>
                    <a:noFill/>
                  </a:ln>
                  <a:solidFill>
                    <a:srgbClr val="FFFFFF"/>
                  </a:solidFill>
                  <a:effectLst/>
                  <a:uLnTx/>
                  <a:uFillTx/>
                  <a:latin typeface="微软雅黑" panose="020B0503020204020204" pitchFamily="34" charset="-122"/>
                  <a:ea typeface="Clear Sans"/>
                  <a:cs typeface="Clear Sans"/>
                </a:endParaRPr>
              </a:p>
            </p:txBody>
          </p:sp>
          <p:sp>
            <p:nvSpPr>
              <p:cNvPr id="29" name="矩形 28"/>
              <p:cNvSpPr/>
              <p:nvPr/>
            </p:nvSpPr>
            <p:spPr>
              <a:xfrm>
                <a:off x="3781964" y="2777527"/>
                <a:ext cx="4088492" cy="3170099"/>
              </a:xfrm>
              <a:prstGeom prst="rect">
                <a:avLst/>
              </a:prstGeom>
            </p:spPr>
            <p:txBody>
              <a:bodyPr wrap="square">
                <a:spAutoFit/>
              </a:bodyPr>
              <a:lstStyle/>
              <a:p>
                <a:pPr lvl="0" indent="576000">
                  <a:lnSpc>
                    <a:spcPts val="3000"/>
                  </a:lnSpc>
                </a:pPr>
                <a:r>
                  <a:rPr lang="zh-CN" altLang="en-US" sz="2200" b="1" dirty="0">
                    <a:solidFill>
                      <a:schemeClr val="bg1"/>
                    </a:solidFill>
                    <a:latin typeface="华文中宋" panose="02010600040101010101" pitchFamily="2" charset="-122"/>
                    <a:ea typeface="华文中宋" panose="02010600040101010101" pitchFamily="2" charset="-122"/>
                  </a:rPr>
                  <a:t>什么是素质？素质就是一个人在先天生理的基础上，通过后天环境影响和教育训练所形成的长期稳定的素养和品质</a:t>
                </a:r>
                <a:r>
                  <a:rPr lang="zh-CN" altLang="en-US" sz="2200" b="1" dirty="0" smtClean="0">
                    <a:solidFill>
                      <a:schemeClr val="bg1"/>
                    </a:solidFill>
                    <a:latin typeface="华文中宋" panose="02010600040101010101" pitchFamily="2" charset="-122"/>
                    <a:ea typeface="华文中宋" panose="02010600040101010101" pitchFamily="2" charset="-122"/>
                  </a:rPr>
                  <a:t>。 </a:t>
                </a:r>
                <a:endParaRPr lang="en-US" altLang="zh-CN" sz="2200" b="1" dirty="0" smtClean="0">
                  <a:solidFill>
                    <a:schemeClr val="bg1"/>
                  </a:solidFill>
                  <a:latin typeface="华文中宋" panose="02010600040101010101" pitchFamily="2" charset="-122"/>
                  <a:ea typeface="华文中宋" panose="02010600040101010101" pitchFamily="2" charset="-122"/>
                </a:endParaRPr>
              </a:p>
              <a:p>
                <a:pPr lvl="0" indent="576000">
                  <a:lnSpc>
                    <a:spcPts val="3000"/>
                  </a:lnSpc>
                </a:pPr>
                <a:r>
                  <a:rPr lang="zh-CN" altLang="en-US" sz="2200" b="1" dirty="0" smtClean="0">
                    <a:solidFill>
                      <a:schemeClr val="bg1"/>
                    </a:solidFill>
                    <a:latin typeface="华文中宋" panose="02010600040101010101" pitchFamily="2" charset="-122"/>
                    <a:ea typeface="华文中宋" panose="02010600040101010101" pitchFamily="2" charset="-122"/>
                  </a:rPr>
                  <a:t>比</a:t>
                </a:r>
                <a:r>
                  <a:rPr lang="zh-CN" altLang="en-US" sz="2200" b="1" dirty="0">
                    <a:solidFill>
                      <a:schemeClr val="bg1"/>
                    </a:solidFill>
                    <a:latin typeface="华文中宋" panose="02010600040101010101" pitchFamily="2" charset="-122"/>
                    <a:ea typeface="华文中宋" panose="02010600040101010101" pitchFamily="2" charset="-122"/>
                  </a:rPr>
                  <a:t>起知识和能力，素质具有更根本、更内在的特征，所以对人的成长成才以至事业人生更加重要。</a:t>
                </a:r>
              </a:p>
            </p:txBody>
          </p:sp>
        </p:grpSp>
        <p:sp>
          <p:nvSpPr>
            <p:cNvPr id="33" name="矩形 32"/>
            <p:cNvSpPr/>
            <p:nvPr/>
          </p:nvSpPr>
          <p:spPr>
            <a:xfrm>
              <a:off x="8132175" y="4347647"/>
              <a:ext cx="3775877" cy="2400657"/>
            </a:xfrm>
            <a:prstGeom prst="rect">
              <a:avLst/>
            </a:prstGeom>
          </p:spPr>
          <p:txBody>
            <a:bodyPr wrap="square">
              <a:spAutoFit/>
            </a:bodyPr>
            <a:lstStyle/>
            <a:p>
              <a:pPr lvl="0" indent="576000">
                <a:lnSpc>
                  <a:spcPts val="3000"/>
                </a:lnSpc>
              </a:pPr>
              <a:r>
                <a:rPr lang="zh-CN" altLang="en-US" sz="2200" b="1" dirty="0">
                  <a:solidFill>
                    <a:schemeClr val="bg1"/>
                  </a:solidFill>
                  <a:latin typeface="华文中宋" panose="02010600040101010101" pitchFamily="2" charset="-122"/>
                  <a:ea typeface="华文中宋" panose="02010600040101010101" pitchFamily="2" charset="-122"/>
                </a:rPr>
                <a:t>人的素质是靠认知明理、自觉内化、环境熏陶、实践磨练诸多的环节而长期养成的。这是教育规律。依据这个规律，我校在全校开展了大规模的养成教育。</a:t>
              </a:r>
            </a:p>
          </p:txBody>
        </p:sp>
      </p:grpSp>
    </p:spTree>
    <p:extLst>
      <p:ext uri="{BB962C8B-B14F-4D97-AF65-F5344CB8AC3E}">
        <p14:creationId xmlns="" xmlns:p14="http://schemas.microsoft.com/office/powerpoint/2010/main" val="1294081989"/>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43200" y="3188058"/>
            <a:ext cx="7159039" cy="2358338"/>
          </a:xfrm>
          <a:prstGeom prst="rect">
            <a:avLst/>
          </a:prstGeom>
        </p:spPr>
        <p:txBody>
          <a:bodyPr wrap="square">
            <a:spAutoFit/>
          </a:bodyPr>
          <a:lstStyle/>
          <a:p>
            <a:pPr lvl="0" indent="576000">
              <a:lnSpc>
                <a:spcPts val="3600"/>
              </a:lnSpc>
            </a:pPr>
            <a:r>
              <a:rPr lang="zh-CN" altLang="en-US" sz="2400" dirty="0">
                <a:latin typeface="华文中宋" panose="02010600040101010101" pitchFamily="2" charset="-122"/>
                <a:ea typeface="华文中宋" panose="02010600040101010101" pitchFamily="2" charset="-122"/>
              </a:rPr>
              <a:t>养成教育的目标，就是要使我校的学生养成多种美德和好习惯，养成优良的素质和健全的人格，心理健康、心态积极、内心强大、自身充满正能量，具有丰富的精神世界，为成就事业、成就人生奠定良好基础，为闯荡职场、融入社会提高核心竞争力</a:t>
            </a:r>
            <a:r>
              <a:rPr lang="zh-CN" altLang="en-US" sz="2400" dirty="0" smtClean="0">
                <a:latin typeface="华文中宋" panose="02010600040101010101" pitchFamily="2" charset="-122"/>
                <a:ea typeface="华文中宋" panose="02010600040101010101" pitchFamily="2" charset="-122"/>
              </a:rPr>
              <a:t>。</a:t>
            </a:r>
            <a:endParaRPr lang="zh-CN" altLang="en-US" sz="2400" dirty="0">
              <a:latin typeface="华文中宋" panose="02010600040101010101" pitchFamily="2" charset="-122"/>
              <a:ea typeface="华文中宋" panose="02010600040101010101" pitchFamily="2" charset="-122"/>
            </a:endParaRPr>
          </a:p>
        </p:txBody>
      </p:sp>
      <p:sp>
        <p:nvSpPr>
          <p:cNvPr id="4"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5" name="直接箭头连接符 4"/>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7" name="矩形 6"/>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8" name="矩形 7"/>
          <p:cNvSpPr/>
          <p:nvPr/>
        </p:nvSpPr>
        <p:spPr>
          <a:xfrm>
            <a:off x="1206854" y="2302149"/>
            <a:ext cx="2901756"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1.</a:t>
            </a:r>
            <a:r>
              <a:rPr lang="zh-CN" altLang="en-US" sz="2300" dirty="0">
                <a:solidFill>
                  <a:prstClr val="black"/>
                </a:solidFill>
                <a:latin typeface="华文中宋" panose="02010600040101010101" pitchFamily="2" charset="-122"/>
                <a:ea typeface="华文中宋" panose="02010600040101010101" pitchFamily="2" charset="-122"/>
              </a:rPr>
              <a:t>养成教育的提出</a:t>
            </a:r>
          </a:p>
        </p:txBody>
      </p:sp>
    </p:spTree>
    <p:extLst>
      <p:ext uri="{BB962C8B-B14F-4D97-AF65-F5344CB8AC3E}">
        <p14:creationId xmlns="" xmlns:p14="http://schemas.microsoft.com/office/powerpoint/2010/main" val="2941725243"/>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238263" y="2676610"/>
            <a:ext cx="6045323" cy="3637855"/>
          </a:xfrm>
          <a:prstGeom prst="rect">
            <a:avLst/>
          </a:prstGeom>
        </p:spPr>
        <p:txBody>
          <a:bodyPr wrap="square">
            <a:spAutoFit/>
          </a:bodyPr>
          <a:lstStyle/>
          <a:p>
            <a:pPr lvl="0"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著名教育家陶行知倡导生活即教育；</a:t>
            </a:r>
            <a:r>
              <a:rPr lang="en-US" altLang="zh-CN" sz="2200" dirty="0">
                <a:solidFill>
                  <a:prstClr val="black"/>
                </a:solidFill>
                <a:latin typeface="华文中宋" panose="02010600040101010101" pitchFamily="2" charset="-122"/>
                <a:ea typeface="华文中宋" panose="02010600040101010101" pitchFamily="2" charset="-122"/>
              </a:rPr>
              <a:t>《</a:t>
            </a:r>
            <a:r>
              <a:rPr lang="zh-CN" altLang="en-US" sz="2200" dirty="0">
                <a:solidFill>
                  <a:prstClr val="black"/>
                </a:solidFill>
                <a:latin typeface="华文中宋" panose="02010600040101010101" pitchFamily="2" charset="-122"/>
                <a:ea typeface="华文中宋" panose="02010600040101010101" pitchFamily="2" charset="-122"/>
              </a:rPr>
              <a:t>三国志</a:t>
            </a:r>
            <a:r>
              <a:rPr lang="en-US" altLang="zh-CN" sz="2200" dirty="0">
                <a:solidFill>
                  <a:prstClr val="black"/>
                </a:solidFill>
                <a:latin typeface="华文中宋" panose="02010600040101010101" pitchFamily="2" charset="-122"/>
                <a:ea typeface="华文中宋" panose="02010600040101010101" pitchFamily="2" charset="-122"/>
              </a:rPr>
              <a:t>》</a:t>
            </a:r>
            <a:r>
              <a:rPr lang="zh-CN" altLang="en-US" sz="2200" dirty="0">
                <a:solidFill>
                  <a:prstClr val="black"/>
                </a:solidFill>
                <a:latin typeface="华文中宋" panose="02010600040101010101" pitchFamily="2" charset="-122"/>
                <a:ea typeface="华文中宋" panose="02010600040101010101" pitchFamily="2" charset="-122"/>
              </a:rPr>
              <a:t>中借刘备的嘴说出一句名言：勿以善小而不为，勿以恶小而为之。我们开展养成教育，就是要从一点一滴做起，从一言一行做起，从身边做起。要体现三个不能等：学校抓养成教育不能等，教师（包括辅导员、班导师及其他专任教师）做养成教育不能等，学生自我养成不能等。</a:t>
            </a:r>
          </a:p>
        </p:txBody>
      </p:sp>
      <p:sp>
        <p:nvSpPr>
          <p:cNvPr id="4"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5" name="直接箭头连接符 4"/>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7" name="矩形 6"/>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8" name="矩形 7"/>
          <p:cNvSpPr/>
          <p:nvPr/>
        </p:nvSpPr>
        <p:spPr>
          <a:xfrm>
            <a:off x="1206854" y="2302149"/>
            <a:ext cx="2901756"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1.</a:t>
            </a:r>
            <a:r>
              <a:rPr lang="zh-CN" altLang="en-US" sz="2300" dirty="0">
                <a:solidFill>
                  <a:prstClr val="black"/>
                </a:solidFill>
                <a:latin typeface="华文中宋" panose="02010600040101010101" pitchFamily="2" charset="-122"/>
                <a:ea typeface="华文中宋" panose="02010600040101010101" pitchFamily="2" charset="-122"/>
              </a:rPr>
              <a:t>养成教育的提出</a:t>
            </a:r>
          </a:p>
        </p:txBody>
      </p:sp>
      <p:pic>
        <p:nvPicPr>
          <p:cNvPr id="9" name="图片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900139" y="4461450"/>
            <a:ext cx="2208470" cy="2233952"/>
          </a:xfrm>
          <a:prstGeom prst="rect">
            <a:avLst/>
          </a:prstGeom>
        </p:spPr>
      </p:pic>
      <p:pic>
        <p:nvPicPr>
          <p:cNvPr id="10" name="图片 9"/>
          <p:cNvPicPr>
            <a:picLocks noChangeAspect="1"/>
          </p:cNvPicPr>
          <p:nvPr/>
        </p:nvPicPr>
        <p:blipFill rotWithShape="1">
          <a:blip r:embed="rId3" cstate="print">
            <a:extLst>
              <a:ext uri="{28A0092B-C50C-407E-A947-70E740481C1C}">
                <a14:useLocalDpi xmlns="" xmlns:a14="http://schemas.microsoft.com/office/drawing/2010/main" val="0"/>
              </a:ext>
            </a:extLst>
          </a:blip>
          <a:srcRect l="23367" t="9950" r="44618" b="24179"/>
          <a:stretch/>
        </p:blipFill>
        <p:spPr>
          <a:xfrm>
            <a:off x="10413240" y="1529091"/>
            <a:ext cx="1569493" cy="4517409"/>
          </a:xfrm>
          <a:prstGeom prst="rect">
            <a:avLst/>
          </a:prstGeom>
        </p:spPr>
      </p:pic>
      <p:pic>
        <p:nvPicPr>
          <p:cNvPr id="11" name="图片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13682" y="2876401"/>
            <a:ext cx="1986343" cy="2679861"/>
          </a:xfrm>
          <a:prstGeom prst="rect">
            <a:avLst/>
          </a:prstGeom>
        </p:spPr>
      </p:pic>
    </p:spTree>
    <p:extLst>
      <p:ext uri="{BB962C8B-B14F-4D97-AF65-F5344CB8AC3E}">
        <p14:creationId xmlns="" xmlns:p14="http://schemas.microsoft.com/office/powerpoint/2010/main" val="64865051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00333" y="2733874"/>
            <a:ext cx="11418627" cy="4131900"/>
          </a:xfrm>
          <a:prstGeom prst="rect">
            <a:avLst/>
          </a:prstGeom>
        </p:spPr>
        <p:txBody>
          <a:bodyPr wrap="square">
            <a:spAutoFit/>
          </a:bodyPr>
          <a:lstStyle/>
          <a:p>
            <a:pPr indent="576000">
              <a:lnSpc>
                <a:spcPts val="2500"/>
              </a:lnSpc>
            </a:pPr>
            <a:r>
              <a:rPr lang="zh-CN" altLang="en-US" sz="2200" dirty="0">
                <a:solidFill>
                  <a:prstClr val="black"/>
                </a:solidFill>
                <a:latin typeface="华文中宋" panose="02010600040101010101" pitchFamily="2" charset="-122"/>
                <a:ea typeface="华文中宋" panose="02010600040101010101" pitchFamily="2" charset="-122"/>
              </a:rPr>
              <a:t>为了给养成教育提供抓手，学校设计了</a:t>
            </a:r>
            <a:r>
              <a:rPr lang="en-US" altLang="zh-CN" sz="2200" dirty="0">
                <a:solidFill>
                  <a:prstClr val="black"/>
                </a:solidFill>
                <a:latin typeface="华文中宋" panose="02010600040101010101" pitchFamily="2" charset="-122"/>
                <a:ea typeface="华文中宋" panose="02010600040101010101" pitchFamily="2" charset="-122"/>
              </a:rPr>
              <a:t>N</a:t>
            </a:r>
            <a:r>
              <a:rPr lang="zh-CN" altLang="en-US" sz="2200" dirty="0">
                <a:solidFill>
                  <a:prstClr val="black"/>
                </a:solidFill>
                <a:latin typeface="华文中宋" panose="02010600040101010101" pitchFamily="2" charset="-122"/>
                <a:ea typeface="华文中宋" panose="02010600040101010101" pitchFamily="2" charset="-122"/>
              </a:rPr>
              <a:t>个好习惯项目，倡导系列价值观，每项习惯抓落实。这些习惯项目从三个方面来设计： </a:t>
            </a:r>
          </a:p>
          <a:p>
            <a:pPr indent="576000">
              <a:lnSpc>
                <a:spcPts val="2500"/>
              </a:lnSpc>
            </a:pPr>
            <a:r>
              <a:rPr lang="zh-CN" altLang="en-US" sz="2200" dirty="0">
                <a:solidFill>
                  <a:prstClr val="black"/>
                </a:solidFill>
                <a:latin typeface="华文中宋" panose="02010600040101010101" pitchFamily="2" charset="-122"/>
                <a:ea typeface="华文中宋" panose="02010600040101010101" pitchFamily="2" charset="-122"/>
              </a:rPr>
              <a:t>（</a:t>
            </a:r>
            <a:r>
              <a:rPr lang="en-US" altLang="zh-CN" sz="2200" dirty="0">
                <a:solidFill>
                  <a:prstClr val="black"/>
                </a:solidFill>
                <a:latin typeface="华文中宋" panose="02010600040101010101" pitchFamily="2" charset="-122"/>
                <a:ea typeface="华文中宋" panose="02010600040101010101" pitchFamily="2" charset="-122"/>
              </a:rPr>
              <a:t>1</a:t>
            </a:r>
            <a:r>
              <a:rPr lang="zh-CN" altLang="en-US" sz="2200" dirty="0">
                <a:solidFill>
                  <a:prstClr val="black"/>
                </a:solidFill>
                <a:latin typeface="华文中宋" panose="02010600040101010101" pitchFamily="2" charset="-122"/>
                <a:ea typeface="华文中宋" panose="02010600040101010101" pitchFamily="2" charset="-122"/>
              </a:rPr>
              <a:t>）品德修养方面</a:t>
            </a:r>
          </a:p>
          <a:p>
            <a:pPr indent="972000">
              <a:lnSpc>
                <a:spcPts val="3000"/>
              </a:lnSpc>
            </a:pPr>
            <a:r>
              <a:rPr lang="zh-CN" altLang="en-US" sz="2200" dirty="0" smtClean="0">
                <a:solidFill>
                  <a:prstClr val="black"/>
                </a:solidFill>
                <a:latin typeface="华文中宋" panose="02010600040101010101" pitchFamily="2" charset="-122"/>
                <a:ea typeface="华文中宋" panose="02010600040101010101" pitchFamily="2" charset="-122"/>
              </a:rPr>
              <a:t>①养成</a:t>
            </a:r>
            <a:r>
              <a:rPr lang="zh-CN" altLang="en-US" sz="2200" dirty="0">
                <a:solidFill>
                  <a:prstClr val="black"/>
                </a:solidFill>
                <a:latin typeface="华文中宋" panose="02010600040101010101" pitchFamily="2" charset="-122"/>
                <a:ea typeface="华文中宋" panose="02010600040101010101" pitchFamily="2" charset="-122"/>
              </a:rPr>
              <a:t>诚信的习惯，以信取人。 </a:t>
            </a:r>
          </a:p>
          <a:p>
            <a:pPr indent="972000">
              <a:lnSpc>
                <a:spcPts val="3000"/>
              </a:lnSpc>
            </a:pPr>
            <a:r>
              <a:rPr lang="zh-CN" altLang="en-US" sz="2200" dirty="0">
                <a:solidFill>
                  <a:prstClr val="black"/>
                </a:solidFill>
                <a:latin typeface="华文中宋" panose="02010600040101010101" pitchFamily="2" charset="-122"/>
                <a:ea typeface="华文中宋" panose="02010600040101010101" pitchFamily="2" charset="-122"/>
              </a:rPr>
              <a:t>②养成感恩的习惯，学会感恩。 </a:t>
            </a:r>
          </a:p>
          <a:p>
            <a:pPr indent="972000">
              <a:lnSpc>
                <a:spcPts val="3000"/>
              </a:lnSpc>
            </a:pPr>
            <a:r>
              <a:rPr lang="zh-CN" altLang="en-US" sz="2200" dirty="0">
                <a:solidFill>
                  <a:prstClr val="black"/>
                </a:solidFill>
                <a:latin typeface="华文中宋" panose="02010600040101010101" pitchFamily="2" charset="-122"/>
                <a:ea typeface="华文中宋" panose="02010600040101010101" pitchFamily="2" charset="-122"/>
              </a:rPr>
              <a:t>③养成助人为乐的习惯，体现正确的价值观。 </a:t>
            </a:r>
          </a:p>
          <a:p>
            <a:pPr indent="972000">
              <a:lnSpc>
                <a:spcPts val="3000"/>
              </a:lnSpc>
            </a:pPr>
            <a:r>
              <a:rPr lang="zh-CN" altLang="en-US" sz="2200" dirty="0">
                <a:solidFill>
                  <a:prstClr val="black"/>
                </a:solidFill>
                <a:latin typeface="华文中宋" panose="02010600040101010101" pitchFamily="2" charset="-122"/>
                <a:ea typeface="华文中宋" panose="02010600040101010101" pitchFamily="2" charset="-122"/>
              </a:rPr>
              <a:t>④养成尊重别人的习惯，尊重人、理解人、成全人。 </a:t>
            </a:r>
          </a:p>
          <a:p>
            <a:pPr indent="972000">
              <a:lnSpc>
                <a:spcPts val="3000"/>
              </a:lnSpc>
            </a:pPr>
            <a:r>
              <a:rPr lang="zh-CN" altLang="en-US" sz="2200" dirty="0">
                <a:solidFill>
                  <a:prstClr val="black"/>
                </a:solidFill>
                <a:latin typeface="华文中宋" panose="02010600040101010101" pitchFamily="2" charset="-122"/>
                <a:ea typeface="华文中宋" panose="02010600040101010101" pitchFamily="2" charset="-122"/>
              </a:rPr>
              <a:t>⑤养成自省的习惯，练思想、练修养，过内心生活、善于自省。 </a:t>
            </a:r>
          </a:p>
          <a:p>
            <a:pPr indent="972000">
              <a:lnSpc>
                <a:spcPts val="3000"/>
              </a:lnSpc>
            </a:pPr>
            <a:r>
              <a:rPr lang="zh-CN" altLang="en-US" sz="2200" dirty="0">
                <a:solidFill>
                  <a:prstClr val="black"/>
                </a:solidFill>
                <a:latin typeface="华文中宋" panose="02010600040101010101" pitchFamily="2" charset="-122"/>
                <a:ea typeface="华文中宋" panose="02010600040101010101" pitchFamily="2" charset="-122"/>
              </a:rPr>
              <a:t>⑥养成见贤思齐的习惯，从别人那里吸取智慧和力量。 </a:t>
            </a:r>
          </a:p>
          <a:p>
            <a:pPr indent="972000">
              <a:lnSpc>
                <a:spcPts val="3000"/>
              </a:lnSpc>
            </a:pPr>
            <a:r>
              <a:rPr lang="zh-CN" altLang="en-US" sz="2200" dirty="0">
                <a:solidFill>
                  <a:prstClr val="black"/>
                </a:solidFill>
                <a:latin typeface="华文中宋" panose="02010600040101010101" pitchFamily="2" charset="-122"/>
                <a:ea typeface="华文中宋" panose="02010600040101010101" pitchFamily="2" charset="-122"/>
              </a:rPr>
              <a:t>⑦养成文明的习惯，体现大学生的应有形象。 </a:t>
            </a:r>
          </a:p>
          <a:p>
            <a:pPr indent="972000">
              <a:lnSpc>
                <a:spcPts val="3000"/>
              </a:lnSpc>
            </a:pPr>
            <a:r>
              <a:rPr lang="zh-CN" altLang="en-US" sz="2200" dirty="0">
                <a:solidFill>
                  <a:prstClr val="black"/>
                </a:solidFill>
                <a:latin typeface="华文中宋" panose="02010600040101010101" pitchFamily="2" charset="-122"/>
                <a:ea typeface="华文中宋" panose="02010600040101010101" pitchFamily="2" charset="-122"/>
              </a:rPr>
              <a:t>⑧养成勤俭节约的习惯，珍惜自然资源。性格气质方面 </a:t>
            </a:r>
          </a:p>
        </p:txBody>
      </p:sp>
      <p:sp>
        <p:nvSpPr>
          <p:cNvPr id="4"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5" name="直接箭头连接符 4"/>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7" name="矩形 6"/>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8" name="矩形 7"/>
          <p:cNvSpPr/>
          <p:nvPr/>
        </p:nvSpPr>
        <p:spPr>
          <a:xfrm>
            <a:off x="1206854" y="2302149"/>
            <a:ext cx="2901756"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2.</a:t>
            </a:r>
            <a:r>
              <a:rPr lang="zh-CN" altLang="en-US" sz="2300" dirty="0">
                <a:solidFill>
                  <a:prstClr val="black"/>
                </a:solidFill>
                <a:latin typeface="华文中宋" panose="02010600040101010101" pitchFamily="2" charset="-122"/>
                <a:ea typeface="华文中宋" panose="02010600040101010101" pitchFamily="2" charset="-122"/>
              </a:rPr>
              <a:t>设计好习惯项目</a:t>
            </a:r>
          </a:p>
        </p:txBody>
      </p:sp>
      <p:pic>
        <p:nvPicPr>
          <p:cNvPr id="9" name="图片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96301" y="3292058"/>
            <a:ext cx="3171824" cy="1507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554389823"/>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6" name="矩形 5"/>
          <p:cNvSpPr/>
          <p:nvPr/>
        </p:nvSpPr>
        <p:spPr>
          <a:xfrm>
            <a:off x="1206854" y="2302149"/>
            <a:ext cx="2901756"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2.</a:t>
            </a:r>
            <a:r>
              <a:rPr lang="zh-CN" altLang="en-US" sz="2300" dirty="0">
                <a:solidFill>
                  <a:prstClr val="black"/>
                </a:solidFill>
                <a:latin typeface="华文中宋" panose="02010600040101010101" pitchFamily="2" charset="-122"/>
                <a:ea typeface="华文中宋" panose="02010600040101010101" pitchFamily="2" charset="-122"/>
              </a:rPr>
              <a:t>设计好习惯项目</a:t>
            </a:r>
          </a:p>
        </p:txBody>
      </p:sp>
      <p:sp>
        <p:nvSpPr>
          <p:cNvPr id="8" name="矩形 7"/>
          <p:cNvSpPr/>
          <p:nvPr/>
        </p:nvSpPr>
        <p:spPr>
          <a:xfrm>
            <a:off x="1036168" y="2981695"/>
            <a:ext cx="8985692" cy="3234219"/>
          </a:xfrm>
          <a:prstGeom prst="rect">
            <a:avLst/>
          </a:prstGeom>
        </p:spPr>
        <p:txBody>
          <a:bodyPr wrap="square">
            <a:spAutoFit/>
          </a:bodyPr>
          <a:lstStyle/>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a:t>
            </a:r>
            <a:r>
              <a:rPr lang="en-US" altLang="zh-CN" sz="2200" dirty="0">
                <a:solidFill>
                  <a:prstClr val="black"/>
                </a:solidFill>
                <a:latin typeface="华文中宋" panose="02010600040101010101" pitchFamily="2" charset="-122"/>
                <a:ea typeface="华文中宋" panose="02010600040101010101" pitchFamily="2" charset="-122"/>
              </a:rPr>
              <a:t>2</a:t>
            </a:r>
            <a:r>
              <a:rPr lang="zh-CN" altLang="en-US" sz="2200" dirty="0">
                <a:solidFill>
                  <a:prstClr val="black"/>
                </a:solidFill>
                <a:latin typeface="华文中宋" panose="02010600040101010101" pitchFamily="2" charset="-122"/>
                <a:ea typeface="华文中宋" panose="02010600040101010101" pitchFamily="2" charset="-122"/>
              </a:rPr>
              <a:t>）性格气质方面</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①养成优化性格的习惯，性格成就人生； </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②养成乐观阳光的习惯，练就招人喜欢的气质；</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③养成调整心态的习惯，练就跳出郁闷、冲出烦恼的能力；     </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④养成挫养而不倒的习惯，练就过人的毅力和信心； </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⑤养成负责的习惯，做一个负责任的人； </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⑥养成自律的习惯，做能够把握自己的人。</a:t>
            </a:r>
          </a:p>
        </p:txBody>
      </p:sp>
      <p:pic>
        <p:nvPicPr>
          <p:cNvPr id="10" name="图片 9"/>
          <p:cNvPicPr>
            <a:picLocks noChangeAspect="1"/>
          </p:cNvPicPr>
          <p:nvPr/>
        </p:nvPicPr>
        <p:blipFill rotWithShape="1">
          <a:blip r:embed="rId2" cstate="print">
            <a:extLst>
              <a:ext uri="{28A0092B-C50C-407E-A947-70E740481C1C}">
                <a14:useLocalDpi xmlns="" xmlns:a14="http://schemas.microsoft.com/office/drawing/2010/main" val="0"/>
              </a:ext>
            </a:extLst>
          </a:blip>
          <a:srcRect l="10069" t="15701" r="32022" b="16667"/>
          <a:stretch/>
        </p:blipFill>
        <p:spPr>
          <a:xfrm>
            <a:off x="9056022" y="4463001"/>
            <a:ext cx="2819399" cy="2057998"/>
          </a:xfrm>
          <a:prstGeom prst="ellipse">
            <a:avLst/>
          </a:prstGeom>
          <a:ln>
            <a:noFill/>
          </a:ln>
          <a:effectLst>
            <a:softEdge rad="112500"/>
          </a:effectLst>
        </p:spPr>
      </p:pic>
      <p:pic>
        <p:nvPicPr>
          <p:cNvPr id="7" name="图片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532146" y="1262316"/>
            <a:ext cx="3343275" cy="289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1113021547"/>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20309" y="2676610"/>
            <a:ext cx="8657968" cy="4131900"/>
          </a:xfrm>
          <a:prstGeom prst="rect">
            <a:avLst/>
          </a:prstGeom>
        </p:spPr>
        <p:txBody>
          <a:bodyPr wrap="square">
            <a:spAutoFit/>
          </a:bodyPr>
          <a:lstStyle/>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a:t>
            </a:r>
            <a:r>
              <a:rPr lang="en-US" altLang="zh-CN" sz="2200" dirty="0">
                <a:solidFill>
                  <a:prstClr val="black"/>
                </a:solidFill>
                <a:latin typeface="华文中宋" panose="02010600040101010101" pitchFamily="2" charset="-122"/>
                <a:ea typeface="华文中宋" panose="02010600040101010101" pitchFamily="2" charset="-122"/>
              </a:rPr>
              <a:t>3</a:t>
            </a:r>
            <a:r>
              <a:rPr lang="zh-CN" altLang="en-US" sz="2200" dirty="0">
                <a:solidFill>
                  <a:prstClr val="black"/>
                </a:solidFill>
                <a:latin typeface="华文中宋" panose="02010600040101010101" pitchFamily="2" charset="-122"/>
                <a:ea typeface="华文中宋" panose="02010600040101010101" pitchFamily="2" charset="-122"/>
              </a:rPr>
              <a:t>）学业素质方面 </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①养成勤奋的习惯，成功就是要比别人多努力； </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②养成做事认真的习惯，练就成功的法宝；</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③养成思考的习惯，用脑筋做事； </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④养成读书的习惯，在阅读中吸取营养； </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⑤养成表达的习惯，练就表达交流能力； </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⑥养成记日记的习惯，留下自己的成长脚印； </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⑦养成自主学习的习惯，做自己学习的主人； </a:t>
            </a:r>
          </a:p>
          <a:p>
            <a:pPr indent="576000">
              <a:lnSpc>
                <a:spcPts val="3500"/>
              </a:lnSpc>
            </a:pPr>
            <a:r>
              <a:rPr lang="zh-CN" altLang="en-US" sz="2200" dirty="0">
                <a:solidFill>
                  <a:prstClr val="black"/>
                </a:solidFill>
                <a:latin typeface="华文中宋" panose="02010600040101010101" pitchFamily="2" charset="-122"/>
                <a:ea typeface="华文中宋" panose="02010600040101010101" pitchFamily="2" charset="-122"/>
              </a:rPr>
              <a:t>⑧养成体育锻炼的习惯，大学体育重在养成习惯。</a:t>
            </a:r>
          </a:p>
        </p:txBody>
      </p:sp>
      <p:sp>
        <p:nvSpPr>
          <p:cNvPr id="4"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5" name="直接箭头连接符 4"/>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7" name="矩形 6"/>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8" name="矩形 7"/>
          <p:cNvSpPr/>
          <p:nvPr/>
        </p:nvSpPr>
        <p:spPr>
          <a:xfrm>
            <a:off x="1206854" y="2302149"/>
            <a:ext cx="2901756"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2.</a:t>
            </a:r>
            <a:r>
              <a:rPr lang="zh-CN" altLang="en-US" sz="2300" dirty="0">
                <a:solidFill>
                  <a:prstClr val="black"/>
                </a:solidFill>
                <a:latin typeface="华文中宋" panose="02010600040101010101" pitchFamily="2" charset="-122"/>
                <a:ea typeface="华文中宋" panose="02010600040101010101" pitchFamily="2" charset="-122"/>
              </a:rPr>
              <a:t>设计好习惯项目</a:t>
            </a:r>
          </a:p>
        </p:txBody>
      </p:sp>
      <p:pic>
        <p:nvPicPr>
          <p:cNvPr id="9" name="图片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258638" y="4361872"/>
            <a:ext cx="3649171" cy="2426698"/>
          </a:xfrm>
          <a:prstGeom prst="rect">
            <a:avLst/>
          </a:prstGeom>
        </p:spPr>
      </p:pic>
      <p:pic>
        <p:nvPicPr>
          <p:cNvPr id="10" name="图片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726616" y="2205827"/>
            <a:ext cx="3703322" cy="2057401"/>
          </a:xfrm>
          <a:prstGeom prst="rect">
            <a:avLst/>
          </a:prstGeom>
        </p:spPr>
      </p:pic>
    </p:spTree>
    <p:extLst>
      <p:ext uri="{BB962C8B-B14F-4D97-AF65-F5344CB8AC3E}">
        <p14:creationId xmlns="" xmlns:p14="http://schemas.microsoft.com/office/powerpoint/2010/main" val="1835610435"/>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6" name="矩形 5"/>
          <p:cNvSpPr/>
          <p:nvPr/>
        </p:nvSpPr>
        <p:spPr>
          <a:xfrm>
            <a:off x="1206854" y="2302149"/>
            <a:ext cx="2901756"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2.</a:t>
            </a:r>
            <a:r>
              <a:rPr lang="zh-CN" altLang="en-US" sz="2300" dirty="0">
                <a:solidFill>
                  <a:prstClr val="black"/>
                </a:solidFill>
                <a:latin typeface="华文中宋" panose="02010600040101010101" pitchFamily="2" charset="-122"/>
                <a:ea typeface="华文中宋" panose="02010600040101010101" pitchFamily="2" charset="-122"/>
              </a:rPr>
              <a:t>设计好习惯项目</a:t>
            </a:r>
          </a:p>
        </p:txBody>
      </p:sp>
      <p:sp>
        <p:nvSpPr>
          <p:cNvPr id="8" name="矩形 7"/>
          <p:cNvSpPr/>
          <p:nvPr/>
        </p:nvSpPr>
        <p:spPr>
          <a:xfrm>
            <a:off x="1200664" y="2755683"/>
            <a:ext cx="9658350" cy="4131900"/>
          </a:xfrm>
          <a:prstGeom prst="rect">
            <a:avLst/>
          </a:prstGeom>
        </p:spPr>
        <p:txBody>
          <a:bodyPr wrap="square">
            <a:spAutoFit/>
          </a:bodyPr>
          <a:lstStyle/>
          <a:p>
            <a:pPr indent="576000">
              <a:lnSpc>
                <a:spcPts val="3500"/>
              </a:lnSpc>
            </a:pPr>
            <a:r>
              <a:rPr lang="zh-CN" altLang="en-US" sz="2200" dirty="0" smtClean="0">
                <a:solidFill>
                  <a:srgbClr val="F61A00"/>
                </a:solidFill>
                <a:latin typeface="华文中宋" panose="02010600040101010101" pitchFamily="2" charset="-122"/>
                <a:ea typeface="华文中宋" panose="02010600040101010101" pitchFamily="2" charset="-122"/>
              </a:rPr>
              <a:t>★  </a:t>
            </a:r>
            <a:r>
              <a:rPr lang="zh-CN" altLang="en-US" sz="2200" dirty="0" smtClean="0">
                <a:solidFill>
                  <a:prstClr val="black"/>
                </a:solidFill>
                <a:latin typeface="华文中宋" panose="02010600040101010101" pitchFamily="2" charset="-122"/>
                <a:ea typeface="华文中宋" panose="02010600040101010101" pitchFamily="2" charset="-122"/>
              </a:rPr>
              <a:t>目前共设计了</a:t>
            </a:r>
            <a:r>
              <a:rPr lang="en-US" altLang="zh-CN" sz="2200" dirty="0">
                <a:solidFill>
                  <a:prstClr val="black"/>
                </a:solidFill>
                <a:latin typeface="华文中宋" panose="02010600040101010101" pitchFamily="2" charset="-122"/>
                <a:ea typeface="华文中宋" panose="02010600040101010101" pitchFamily="2" charset="-122"/>
              </a:rPr>
              <a:t>22</a:t>
            </a:r>
            <a:r>
              <a:rPr lang="zh-CN" altLang="en-US" sz="2200" dirty="0">
                <a:solidFill>
                  <a:prstClr val="black"/>
                </a:solidFill>
                <a:latin typeface="华文中宋" panose="02010600040101010101" pitchFamily="2" charset="-122"/>
                <a:ea typeface="华文中宋" panose="02010600040101010101" pitchFamily="2" charset="-122"/>
              </a:rPr>
              <a:t>个项目，即</a:t>
            </a:r>
            <a:r>
              <a:rPr lang="en-US" altLang="zh-CN" sz="2200" dirty="0">
                <a:solidFill>
                  <a:prstClr val="black"/>
                </a:solidFill>
                <a:latin typeface="华文中宋" panose="02010600040101010101" pitchFamily="2" charset="-122"/>
                <a:ea typeface="华文中宋" panose="02010600040101010101" pitchFamily="2" charset="-122"/>
              </a:rPr>
              <a:t>N=22</a:t>
            </a:r>
            <a:r>
              <a:rPr lang="zh-CN" altLang="en-US" sz="2200" dirty="0" smtClean="0">
                <a:solidFill>
                  <a:prstClr val="black"/>
                </a:solidFill>
                <a:latin typeface="华文中宋" panose="02010600040101010101" pitchFamily="2" charset="-122"/>
                <a:ea typeface="华文中宋" panose="02010600040101010101" pitchFamily="2" charset="-122"/>
              </a:rPr>
              <a:t>。</a:t>
            </a:r>
            <a:endParaRPr lang="en-US" altLang="zh-CN" sz="2200" dirty="0" smtClean="0">
              <a:solidFill>
                <a:prstClr val="black"/>
              </a:solidFill>
              <a:latin typeface="华文中宋" panose="02010600040101010101" pitchFamily="2" charset="-122"/>
              <a:ea typeface="华文中宋" panose="02010600040101010101" pitchFamily="2" charset="-122"/>
            </a:endParaRPr>
          </a:p>
          <a:p>
            <a:pPr indent="576000">
              <a:lnSpc>
                <a:spcPts val="3500"/>
              </a:lnSpc>
            </a:pPr>
            <a:r>
              <a:rPr lang="zh-CN" altLang="en-US" sz="2200" dirty="0" smtClean="0">
                <a:solidFill>
                  <a:srgbClr val="F61A00"/>
                </a:solidFill>
                <a:latin typeface="华文中宋" panose="02010600040101010101" pitchFamily="2" charset="-122"/>
                <a:ea typeface="华文中宋" panose="02010600040101010101" pitchFamily="2" charset="-122"/>
              </a:rPr>
              <a:t>★  </a:t>
            </a:r>
            <a:r>
              <a:rPr lang="zh-CN" altLang="en-US" sz="2200" dirty="0" smtClean="0">
                <a:solidFill>
                  <a:prstClr val="black"/>
                </a:solidFill>
                <a:latin typeface="华文中宋" panose="02010600040101010101" pitchFamily="2" charset="-122"/>
                <a:ea typeface="华文中宋" panose="02010600040101010101" pitchFamily="2" charset="-122"/>
              </a:rPr>
              <a:t>每</a:t>
            </a:r>
            <a:r>
              <a:rPr lang="zh-CN" altLang="en-US" sz="2200" dirty="0">
                <a:solidFill>
                  <a:prstClr val="black"/>
                </a:solidFill>
                <a:latin typeface="华文中宋" panose="02010600040101010101" pitchFamily="2" charset="-122"/>
                <a:ea typeface="华文中宋" panose="02010600040101010101" pitchFamily="2" charset="-122"/>
              </a:rPr>
              <a:t>项习惯尽可能设计出抓手，便于检查落实。 </a:t>
            </a:r>
          </a:p>
          <a:p>
            <a:pPr indent="576000">
              <a:lnSpc>
                <a:spcPts val="3500"/>
              </a:lnSpc>
            </a:pPr>
            <a:r>
              <a:rPr lang="zh-CN" altLang="en-US" sz="2200" dirty="0" smtClean="0">
                <a:solidFill>
                  <a:prstClr val="black"/>
                </a:solidFill>
                <a:latin typeface="华文中宋" panose="02010600040101010101" pitchFamily="2" charset="-122"/>
                <a:ea typeface="华文中宋" panose="02010600040101010101" pitchFamily="2" charset="-122"/>
              </a:rPr>
              <a:t>     例如</a:t>
            </a:r>
            <a:r>
              <a:rPr lang="zh-CN" altLang="en-US" sz="2200" dirty="0">
                <a:solidFill>
                  <a:prstClr val="black"/>
                </a:solidFill>
                <a:latin typeface="华文中宋" panose="02010600040101010101" pitchFamily="2" charset="-122"/>
                <a:ea typeface="华文中宋" panose="02010600040101010101" pitchFamily="2" charset="-122"/>
              </a:rPr>
              <a:t>养成勤奋的习惯，每天多做</a:t>
            </a:r>
            <a:r>
              <a:rPr lang="en-US" altLang="zh-CN" sz="2200" dirty="0">
                <a:solidFill>
                  <a:prstClr val="black"/>
                </a:solidFill>
                <a:latin typeface="华文中宋" panose="02010600040101010101" pitchFamily="2" charset="-122"/>
                <a:ea typeface="华文中宋" panose="02010600040101010101" pitchFamily="2" charset="-122"/>
              </a:rPr>
              <a:t>2</a:t>
            </a:r>
            <a:r>
              <a:rPr lang="zh-CN" altLang="en-US" sz="2200" dirty="0">
                <a:solidFill>
                  <a:prstClr val="black"/>
                </a:solidFill>
                <a:latin typeface="华文中宋" panose="02010600040101010101" pitchFamily="2" charset="-122"/>
                <a:ea typeface="华文中宋" panose="02010600040101010101" pitchFamily="2" charset="-122"/>
              </a:rPr>
              <a:t>小时； </a:t>
            </a:r>
          </a:p>
          <a:p>
            <a:pPr indent="576000">
              <a:lnSpc>
                <a:spcPts val="3500"/>
              </a:lnSpc>
            </a:pPr>
            <a:r>
              <a:rPr lang="zh-CN" altLang="en-US" sz="2200" dirty="0" smtClean="0">
                <a:solidFill>
                  <a:prstClr val="black"/>
                </a:solidFill>
                <a:latin typeface="华文中宋" panose="02010600040101010101" pitchFamily="2" charset="-122"/>
                <a:ea typeface="华文中宋" panose="02010600040101010101" pitchFamily="2" charset="-122"/>
              </a:rPr>
              <a:t>     养成</a:t>
            </a:r>
            <a:r>
              <a:rPr lang="zh-CN" altLang="en-US" sz="2200" dirty="0">
                <a:solidFill>
                  <a:prstClr val="black"/>
                </a:solidFill>
                <a:latin typeface="华文中宋" panose="02010600040101010101" pitchFamily="2" charset="-122"/>
                <a:ea typeface="华文中宋" panose="02010600040101010101" pitchFamily="2" charset="-122"/>
              </a:rPr>
              <a:t>思考的习惯，每日</a:t>
            </a:r>
            <a:r>
              <a:rPr lang="en-US" altLang="zh-CN" sz="2200" dirty="0">
                <a:solidFill>
                  <a:prstClr val="black"/>
                </a:solidFill>
                <a:latin typeface="华文中宋" panose="02010600040101010101" pitchFamily="2" charset="-122"/>
                <a:ea typeface="华文中宋" panose="02010600040101010101" pitchFamily="2" charset="-122"/>
              </a:rPr>
              <a:t>3</a:t>
            </a:r>
            <a:r>
              <a:rPr lang="zh-CN" altLang="en-US" sz="2200" dirty="0">
                <a:solidFill>
                  <a:prstClr val="black"/>
                </a:solidFill>
                <a:latin typeface="华文中宋" panose="02010600040101010101" pitchFamily="2" charset="-122"/>
                <a:ea typeface="华文中宋" panose="02010600040101010101" pitchFamily="2" charset="-122"/>
              </a:rPr>
              <a:t>问或每课</a:t>
            </a:r>
            <a:r>
              <a:rPr lang="en-US" altLang="zh-CN" sz="2200" dirty="0">
                <a:solidFill>
                  <a:prstClr val="black"/>
                </a:solidFill>
                <a:latin typeface="华文中宋" panose="02010600040101010101" pitchFamily="2" charset="-122"/>
                <a:ea typeface="华文中宋" panose="02010600040101010101" pitchFamily="2" charset="-122"/>
              </a:rPr>
              <a:t>1</a:t>
            </a:r>
            <a:r>
              <a:rPr lang="zh-CN" altLang="en-US" sz="2200" dirty="0">
                <a:solidFill>
                  <a:prstClr val="black"/>
                </a:solidFill>
                <a:latin typeface="华文中宋" panose="02010600040101010101" pitchFamily="2" charset="-122"/>
                <a:ea typeface="华文中宋" panose="02010600040101010101" pitchFamily="2" charset="-122"/>
              </a:rPr>
              <a:t>问。</a:t>
            </a:r>
          </a:p>
          <a:p>
            <a:pPr indent="576000">
              <a:lnSpc>
                <a:spcPts val="3500"/>
              </a:lnSpc>
            </a:pPr>
            <a:r>
              <a:rPr lang="zh-CN" altLang="en-US" sz="2200" dirty="0" smtClean="0">
                <a:solidFill>
                  <a:srgbClr val="F61A00"/>
                </a:solidFill>
                <a:latin typeface="华文中宋" panose="02010600040101010101" pitchFamily="2" charset="-122"/>
                <a:ea typeface="华文中宋" panose="02010600040101010101" pitchFamily="2" charset="-122"/>
              </a:rPr>
              <a:t>★  </a:t>
            </a:r>
            <a:r>
              <a:rPr lang="zh-CN" altLang="en-US" sz="2200" dirty="0" smtClean="0">
                <a:solidFill>
                  <a:prstClr val="black"/>
                </a:solidFill>
                <a:latin typeface="华文中宋" panose="02010600040101010101" pitchFamily="2" charset="-122"/>
                <a:ea typeface="华文中宋" panose="02010600040101010101" pitchFamily="2" charset="-122"/>
              </a:rPr>
              <a:t>学生</a:t>
            </a:r>
            <a:r>
              <a:rPr lang="zh-CN" altLang="en-US" sz="2200" dirty="0">
                <a:solidFill>
                  <a:prstClr val="black"/>
                </a:solidFill>
                <a:latin typeface="华文中宋" panose="02010600040101010101" pitchFamily="2" charset="-122"/>
                <a:ea typeface="华文中宋" panose="02010600040101010101" pitchFamily="2" charset="-122"/>
              </a:rPr>
              <a:t>对行为养成的</a:t>
            </a:r>
            <a:r>
              <a:rPr lang="en-US" altLang="zh-CN" sz="2200" dirty="0">
                <a:solidFill>
                  <a:prstClr val="black"/>
                </a:solidFill>
                <a:latin typeface="华文中宋" panose="02010600040101010101" pitchFamily="2" charset="-122"/>
                <a:ea typeface="华文中宋" panose="02010600040101010101" pitchFamily="2" charset="-122"/>
              </a:rPr>
              <a:t>N</a:t>
            </a:r>
            <a:r>
              <a:rPr lang="zh-CN" altLang="en-US" sz="2200" dirty="0">
                <a:solidFill>
                  <a:prstClr val="black"/>
                </a:solidFill>
                <a:latin typeface="华文中宋" panose="02010600040101010101" pitchFamily="2" charset="-122"/>
                <a:ea typeface="华文中宋" panose="02010600040101010101" pitchFamily="2" charset="-122"/>
              </a:rPr>
              <a:t>个项目，每人重点选择</a:t>
            </a:r>
            <a:r>
              <a:rPr lang="en-US" altLang="zh-CN" sz="2200" dirty="0">
                <a:solidFill>
                  <a:prstClr val="black"/>
                </a:solidFill>
                <a:latin typeface="华文中宋" panose="02010600040101010101" pitchFamily="2" charset="-122"/>
                <a:ea typeface="华文中宋" panose="02010600040101010101" pitchFamily="2" charset="-122"/>
              </a:rPr>
              <a:t>X</a:t>
            </a:r>
            <a:r>
              <a:rPr lang="zh-CN" altLang="en-US" sz="2200" dirty="0">
                <a:solidFill>
                  <a:prstClr val="black"/>
                </a:solidFill>
                <a:latin typeface="华文中宋" panose="02010600040101010101" pitchFamily="2" charset="-122"/>
                <a:ea typeface="华文中宋" panose="02010600040101010101" pitchFamily="2" charset="-122"/>
              </a:rPr>
              <a:t>项，</a:t>
            </a:r>
            <a:r>
              <a:rPr lang="en-US" altLang="zh-CN" sz="2200" dirty="0">
                <a:solidFill>
                  <a:prstClr val="black"/>
                </a:solidFill>
                <a:latin typeface="华文中宋" panose="02010600040101010101" pitchFamily="2" charset="-122"/>
                <a:ea typeface="华文中宋" panose="02010600040101010101" pitchFamily="2" charset="-122"/>
              </a:rPr>
              <a:t>X≥3</a:t>
            </a:r>
            <a:r>
              <a:rPr lang="zh-CN" altLang="en-US" sz="2200" dirty="0">
                <a:solidFill>
                  <a:prstClr val="black"/>
                </a:solidFill>
                <a:latin typeface="华文中宋" panose="02010600040101010101" pitchFamily="2" charset="-122"/>
                <a:ea typeface="华文中宋" panose="02010600040101010101" pitchFamily="2" charset="-122"/>
              </a:rPr>
              <a:t>。对其它项目也要避免不合格，要全面保底、重点强化，尊重意愿、体现特色</a:t>
            </a:r>
            <a:r>
              <a:rPr lang="zh-CN" altLang="en-US" sz="2200" dirty="0" smtClean="0">
                <a:solidFill>
                  <a:prstClr val="black"/>
                </a:solidFill>
                <a:latin typeface="华文中宋" panose="02010600040101010101" pitchFamily="2" charset="-122"/>
                <a:ea typeface="华文中宋" panose="02010600040101010101" pitchFamily="2" charset="-122"/>
              </a:rPr>
              <a:t>。</a:t>
            </a:r>
            <a:endParaRPr lang="en-US" altLang="zh-CN" sz="2200" dirty="0" smtClean="0">
              <a:solidFill>
                <a:prstClr val="black"/>
              </a:solidFill>
              <a:latin typeface="华文中宋" panose="02010600040101010101" pitchFamily="2" charset="-122"/>
              <a:ea typeface="华文中宋" panose="02010600040101010101" pitchFamily="2" charset="-122"/>
            </a:endParaRPr>
          </a:p>
          <a:p>
            <a:pPr indent="576000">
              <a:lnSpc>
                <a:spcPts val="3500"/>
              </a:lnSpc>
            </a:pPr>
            <a:r>
              <a:rPr lang="zh-CN" altLang="en-US" sz="2200" dirty="0" smtClean="0">
                <a:solidFill>
                  <a:prstClr val="black"/>
                </a:solidFill>
                <a:latin typeface="华文中宋" panose="02010600040101010101" pitchFamily="2" charset="-122"/>
                <a:ea typeface="华文中宋" panose="02010600040101010101" pitchFamily="2" charset="-122"/>
              </a:rPr>
              <a:t>    要求</a:t>
            </a:r>
            <a:r>
              <a:rPr lang="zh-CN" altLang="en-US" sz="2200" dirty="0">
                <a:solidFill>
                  <a:prstClr val="black"/>
                </a:solidFill>
                <a:latin typeface="华文中宋" panose="02010600040101010101" pitchFamily="2" charset="-122"/>
                <a:ea typeface="华文中宋" panose="02010600040101010101" pitchFamily="2" charset="-122"/>
              </a:rPr>
              <a:t>每个学生要有成长记录和自我评价，在总结材料中，在自己的日记或周记中体现。有月小结、学期总结与年度总结，自查、自律、自强。</a:t>
            </a:r>
          </a:p>
          <a:p>
            <a:pPr indent="576000">
              <a:lnSpc>
                <a:spcPts val="3500"/>
              </a:lnSpc>
            </a:pPr>
            <a:endParaRPr lang="zh-CN" altLang="en-US" sz="2200" dirty="0">
              <a:solidFill>
                <a:prstClr val="black"/>
              </a:solidFill>
              <a:latin typeface="华文中宋" panose="02010600040101010101" pitchFamily="2" charset="-122"/>
              <a:ea typeface="华文中宋" panose="02010600040101010101" pitchFamily="2" charset="-122"/>
            </a:endParaRPr>
          </a:p>
        </p:txBody>
      </p:sp>
    </p:spTree>
    <p:extLst>
      <p:ext uri="{BB962C8B-B14F-4D97-AF65-F5344CB8AC3E}">
        <p14:creationId xmlns="" xmlns:p14="http://schemas.microsoft.com/office/powerpoint/2010/main" val="3931211451"/>
      </p:ext>
    </p:extLst>
  </p:cSld>
  <p:clrMapOvr>
    <a:masterClrMapping/>
  </p:clrMapOvr>
  <p:transition spd="slow">
    <p:push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箭头连接符 22"/>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组合 17"/>
          <p:cNvGrpSpPr>
            <a:grpSpLocks/>
          </p:cNvGrpSpPr>
          <p:nvPr/>
        </p:nvGrpSpPr>
        <p:grpSpPr bwMode="auto">
          <a:xfrm>
            <a:off x="633767" y="1217613"/>
            <a:ext cx="2874200" cy="573087"/>
            <a:chOff x="1136467" y="1979059"/>
            <a:chExt cx="2874352" cy="573256"/>
          </a:xfrm>
        </p:grpSpPr>
        <p:sp>
          <p:nvSpPr>
            <p:cNvPr id="20"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21"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24" name="矩形 23"/>
          <p:cNvSpPr/>
          <p:nvPr/>
        </p:nvSpPr>
        <p:spPr>
          <a:xfrm>
            <a:off x="6830786" y="2393509"/>
            <a:ext cx="4781550" cy="2336537"/>
          </a:xfrm>
          <a:prstGeom prst="rect">
            <a:avLst/>
          </a:prstGeom>
        </p:spPr>
        <p:txBody>
          <a:bodyPr wrap="square">
            <a:spAutoFit/>
          </a:bodyPr>
          <a:lstStyle/>
          <a:p>
            <a:pPr indent="576000" algn="just">
              <a:lnSpc>
                <a:spcPts val="3500"/>
              </a:lnSpc>
              <a:spcAft>
                <a:spcPts val="0"/>
              </a:spcAft>
            </a:pPr>
            <a:r>
              <a:rPr lang="zh-CN" altLang="zh-CN" sz="2400" kern="100" dirty="0">
                <a:latin typeface="华文中宋" panose="02010600040101010101" pitchFamily="2" charset="-122"/>
                <a:ea typeface="华文中宋" panose="02010600040101010101" pitchFamily="2" charset="-122"/>
              </a:rPr>
              <a:t>从中学到大学，虽然是从校门到校门，但是却有很多的不同，存在着转变与适应问题。为了完成好这种转变，应从下面几个方面很好的把握自己。</a:t>
            </a:r>
          </a:p>
        </p:txBody>
      </p:sp>
      <p:grpSp>
        <p:nvGrpSpPr>
          <p:cNvPr id="2" name="组合 1"/>
          <p:cNvGrpSpPr/>
          <p:nvPr/>
        </p:nvGrpSpPr>
        <p:grpSpPr>
          <a:xfrm>
            <a:off x="633767" y="2835275"/>
            <a:ext cx="11200093" cy="4022725"/>
            <a:chOff x="633767" y="2835275"/>
            <a:chExt cx="11200093" cy="4022725"/>
          </a:xfrm>
        </p:grpSpPr>
        <p:grpSp>
          <p:nvGrpSpPr>
            <p:cNvPr id="183" name="组合 62"/>
            <p:cNvGrpSpPr>
              <a:grpSpLocks noChangeAspect="1"/>
            </p:cNvGrpSpPr>
            <p:nvPr/>
          </p:nvGrpSpPr>
          <p:grpSpPr bwMode="auto">
            <a:xfrm>
              <a:off x="633767" y="2835275"/>
              <a:ext cx="3612409" cy="4022725"/>
              <a:chOff x="1039229" y="1382714"/>
              <a:chExt cx="4919662" cy="5478463"/>
            </a:xfrm>
          </p:grpSpPr>
          <p:sp>
            <p:nvSpPr>
              <p:cNvPr id="184" name="Freeform 1"/>
              <p:cNvSpPr>
                <a:spLocks noEditPoints="1"/>
              </p:cNvSpPr>
              <p:nvPr/>
            </p:nvSpPr>
            <p:spPr bwMode="auto">
              <a:xfrm>
                <a:off x="1170991" y="1633539"/>
                <a:ext cx="4787900" cy="5227638"/>
              </a:xfrm>
              <a:custGeom>
                <a:avLst/>
                <a:gdLst>
                  <a:gd name="T0" fmla="*/ 1245 w 1274"/>
                  <a:gd name="T1" fmla="*/ 763 h 1391"/>
                  <a:gd name="T2" fmla="*/ 1247 w 1274"/>
                  <a:gd name="T3" fmla="*/ 763 h 1391"/>
                  <a:gd name="T4" fmla="*/ 1167 w 1274"/>
                  <a:gd name="T5" fmla="*/ 762 h 1391"/>
                  <a:gd name="T6" fmla="*/ 987 w 1274"/>
                  <a:gd name="T7" fmla="*/ 894 h 1391"/>
                  <a:gd name="T8" fmla="*/ 671 w 1274"/>
                  <a:gd name="T9" fmla="*/ 1090 h 1391"/>
                  <a:gd name="T10" fmla="*/ 609 w 1274"/>
                  <a:gd name="T11" fmla="*/ 631 h 1391"/>
                  <a:gd name="T12" fmla="*/ 613 w 1274"/>
                  <a:gd name="T13" fmla="*/ 591 h 1391"/>
                  <a:gd name="T14" fmla="*/ 858 w 1274"/>
                  <a:gd name="T15" fmla="*/ 496 h 1391"/>
                  <a:gd name="T16" fmla="*/ 866 w 1274"/>
                  <a:gd name="T17" fmla="*/ 488 h 1391"/>
                  <a:gd name="T18" fmla="*/ 866 w 1274"/>
                  <a:gd name="T19" fmla="*/ 488 h 1391"/>
                  <a:gd name="T20" fmla="*/ 940 w 1274"/>
                  <a:gd name="T21" fmla="*/ 378 h 1391"/>
                  <a:gd name="T22" fmla="*/ 1106 w 1274"/>
                  <a:gd name="T23" fmla="*/ 244 h 1391"/>
                  <a:gd name="T24" fmla="*/ 1191 w 1274"/>
                  <a:gd name="T25" fmla="*/ 245 h 1391"/>
                  <a:gd name="T26" fmla="*/ 1106 w 1274"/>
                  <a:gd name="T27" fmla="*/ 244 h 1391"/>
                  <a:gd name="T28" fmla="*/ 1106 w 1274"/>
                  <a:gd name="T29" fmla="*/ 244 h 1391"/>
                  <a:gd name="T30" fmla="*/ 926 w 1274"/>
                  <a:gd name="T31" fmla="*/ 376 h 1391"/>
                  <a:gd name="T32" fmla="*/ 616 w 1274"/>
                  <a:gd name="T33" fmla="*/ 570 h 1391"/>
                  <a:gd name="T34" fmla="*/ 887 w 1274"/>
                  <a:gd name="T35" fmla="*/ 0 h 1391"/>
                  <a:gd name="T36" fmla="*/ 674 w 1274"/>
                  <a:gd name="T37" fmla="*/ 334 h 1391"/>
                  <a:gd name="T38" fmla="*/ 670 w 1274"/>
                  <a:gd name="T39" fmla="*/ 343 h 1391"/>
                  <a:gd name="T40" fmla="*/ 584 w 1274"/>
                  <a:gd name="T41" fmla="*/ 700 h 1391"/>
                  <a:gd name="T42" fmla="*/ 586 w 1274"/>
                  <a:gd name="T43" fmla="*/ 760 h 1391"/>
                  <a:gd name="T44" fmla="*/ 304 w 1274"/>
                  <a:gd name="T45" fmla="*/ 583 h 1391"/>
                  <a:gd name="T46" fmla="*/ 116 w 1274"/>
                  <a:gd name="T47" fmla="*/ 332 h 1391"/>
                  <a:gd name="T48" fmla="*/ 46 w 1274"/>
                  <a:gd name="T49" fmla="*/ 330 h 1391"/>
                  <a:gd name="T50" fmla="*/ 115 w 1274"/>
                  <a:gd name="T51" fmla="*/ 332 h 1391"/>
                  <a:gd name="T52" fmla="*/ 224 w 1274"/>
                  <a:gd name="T53" fmla="*/ 450 h 1391"/>
                  <a:gd name="T54" fmla="*/ 302 w 1274"/>
                  <a:gd name="T55" fmla="*/ 607 h 1391"/>
                  <a:gd name="T56" fmla="*/ 0 w 1274"/>
                  <a:gd name="T57" fmla="*/ 558 h 1391"/>
                  <a:gd name="T58" fmla="*/ 314 w 1274"/>
                  <a:gd name="T59" fmla="*/ 621 h 1391"/>
                  <a:gd name="T60" fmla="*/ 589 w 1274"/>
                  <a:gd name="T61" fmla="*/ 797 h 1391"/>
                  <a:gd name="T62" fmla="*/ 605 w 1274"/>
                  <a:gd name="T63" fmla="*/ 1055 h 1391"/>
                  <a:gd name="T64" fmla="*/ 602 w 1274"/>
                  <a:gd name="T65" fmla="*/ 1101 h 1391"/>
                  <a:gd name="T66" fmla="*/ 361 w 1274"/>
                  <a:gd name="T67" fmla="*/ 995 h 1391"/>
                  <a:gd name="T68" fmla="*/ 198 w 1274"/>
                  <a:gd name="T69" fmla="*/ 843 h 1391"/>
                  <a:gd name="T70" fmla="*/ 144 w 1274"/>
                  <a:gd name="T71" fmla="*/ 843 h 1391"/>
                  <a:gd name="T72" fmla="*/ 204 w 1274"/>
                  <a:gd name="T73" fmla="*/ 845 h 1391"/>
                  <a:gd name="T74" fmla="*/ 293 w 1274"/>
                  <a:gd name="T75" fmla="*/ 915 h 1391"/>
                  <a:gd name="T76" fmla="*/ 601 w 1274"/>
                  <a:gd name="T77" fmla="*/ 1122 h 1391"/>
                  <a:gd name="T78" fmla="*/ 527 w 1274"/>
                  <a:gd name="T79" fmla="*/ 1391 h 1391"/>
                  <a:gd name="T80" fmla="*/ 744 w 1274"/>
                  <a:gd name="T81" fmla="*/ 1387 h 1391"/>
                  <a:gd name="T82" fmla="*/ 675 w 1274"/>
                  <a:gd name="T83" fmla="*/ 1109 h 1391"/>
                  <a:gd name="T84" fmla="*/ 919 w 1274"/>
                  <a:gd name="T85" fmla="*/ 1014 h 1391"/>
                  <a:gd name="T86" fmla="*/ 919 w 1274"/>
                  <a:gd name="T87" fmla="*/ 1014 h 1391"/>
                  <a:gd name="T88" fmla="*/ 927 w 1274"/>
                  <a:gd name="T89" fmla="*/ 1006 h 1391"/>
                  <a:gd name="T90" fmla="*/ 927 w 1274"/>
                  <a:gd name="T91" fmla="*/ 1006 h 1391"/>
                  <a:gd name="T92" fmla="*/ 1001 w 1274"/>
                  <a:gd name="T93" fmla="*/ 896 h 1391"/>
                  <a:gd name="T94" fmla="*/ 1165 w 1274"/>
                  <a:gd name="T95" fmla="*/ 762 h 1391"/>
                  <a:gd name="T96" fmla="*/ 1248 w 1274"/>
                  <a:gd name="T97" fmla="*/ 764 h 1391"/>
                  <a:gd name="T98" fmla="*/ 1274 w 1274"/>
                  <a:gd name="T99" fmla="*/ 769 h 1391"/>
                  <a:gd name="T100" fmla="*/ 1245 w 1274"/>
                  <a:gd name="T101" fmla="*/ 763 h 1391"/>
                  <a:gd name="T102" fmla="*/ 616 w 1274"/>
                  <a:gd name="T103" fmla="*/ 570 h 1391"/>
                  <a:gd name="T104" fmla="*/ 613 w 1274"/>
                  <a:gd name="T105" fmla="*/ 590 h 1391"/>
                  <a:gd name="T106" fmla="*/ 616 w 1274"/>
                  <a:gd name="T107" fmla="*/ 57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4" h="1391">
                    <a:moveTo>
                      <a:pt x="1245" y="763"/>
                    </a:moveTo>
                    <a:cubicBezTo>
                      <a:pt x="1246" y="763"/>
                      <a:pt x="1247" y="763"/>
                      <a:pt x="1247" y="763"/>
                    </a:cubicBezTo>
                    <a:cubicBezTo>
                      <a:pt x="1217" y="759"/>
                      <a:pt x="1190" y="759"/>
                      <a:pt x="1167" y="762"/>
                    </a:cubicBezTo>
                    <a:cubicBezTo>
                      <a:pt x="1103" y="770"/>
                      <a:pt x="1029" y="801"/>
                      <a:pt x="987" y="894"/>
                    </a:cubicBezTo>
                    <a:cubicBezTo>
                      <a:pt x="987" y="894"/>
                      <a:pt x="924" y="1058"/>
                      <a:pt x="671" y="1090"/>
                    </a:cubicBezTo>
                    <a:cubicBezTo>
                      <a:pt x="638" y="939"/>
                      <a:pt x="613" y="786"/>
                      <a:pt x="609" y="631"/>
                    </a:cubicBezTo>
                    <a:cubicBezTo>
                      <a:pt x="610" y="617"/>
                      <a:pt x="611" y="604"/>
                      <a:pt x="613" y="591"/>
                    </a:cubicBezTo>
                    <a:cubicBezTo>
                      <a:pt x="614" y="591"/>
                      <a:pt x="750" y="599"/>
                      <a:pt x="858" y="496"/>
                    </a:cubicBezTo>
                    <a:cubicBezTo>
                      <a:pt x="858" y="496"/>
                      <a:pt x="1073" y="464"/>
                      <a:pt x="866" y="488"/>
                    </a:cubicBezTo>
                    <a:cubicBezTo>
                      <a:pt x="866" y="488"/>
                      <a:pt x="866" y="488"/>
                      <a:pt x="866" y="488"/>
                    </a:cubicBezTo>
                    <a:cubicBezTo>
                      <a:pt x="894" y="460"/>
                      <a:pt x="919" y="424"/>
                      <a:pt x="940" y="378"/>
                    </a:cubicBezTo>
                    <a:cubicBezTo>
                      <a:pt x="940" y="378"/>
                      <a:pt x="978" y="263"/>
                      <a:pt x="1106" y="244"/>
                    </a:cubicBezTo>
                    <a:cubicBezTo>
                      <a:pt x="1140" y="239"/>
                      <a:pt x="1170" y="242"/>
                      <a:pt x="1191" y="245"/>
                    </a:cubicBezTo>
                    <a:cubicBezTo>
                      <a:pt x="1159" y="240"/>
                      <a:pt x="1131" y="240"/>
                      <a:pt x="1106" y="244"/>
                    </a:cubicBezTo>
                    <a:cubicBezTo>
                      <a:pt x="1106" y="244"/>
                      <a:pt x="1106" y="244"/>
                      <a:pt x="1106" y="244"/>
                    </a:cubicBezTo>
                    <a:cubicBezTo>
                      <a:pt x="1043" y="251"/>
                      <a:pt x="969" y="283"/>
                      <a:pt x="926" y="376"/>
                    </a:cubicBezTo>
                    <a:cubicBezTo>
                      <a:pt x="926" y="376"/>
                      <a:pt x="870" y="538"/>
                      <a:pt x="616" y="570"/>
                    </a:cubicBezTo>
                    <a:cubicBezTo>
                      <a:pt x="651" y="368"/>
                      <a:pt x="765" y="156"/>
                      <a:pt x="887" y="0"/>
                    </a:cubicBezTo>
                    <a:cubicBezTo>
                      <a:pt x="810" y="98"/>
                      <a:pt x="731" y="213"/>
                      <a:pt x="674" y="334"/>
                    </a:cubicBezTo>
                    <a:cubicBezTo>
                      <a:pt x="612" y="229"/>
                      <a:pt x="670" y="343"/>
                      <a:pt x="670" y="343"/>
                    </a:cubicBezTo>
                    <a:cubicBezTo>
                      <a:pt x="616" y="458"/>
                      <a:pt x="582" y="580"/>
                      <a:pt x="584" y="700"/>
                    </a:cubicBezTo>
                    <a:cubicBezTo>
                      <a:pt x="584" y="720"/>
                      <a:pt x="585" y="740"/>
                      <a:pt x="586" y="760"/>
                    </a:cubicBezTo>
                    <a:cubicBezTo>
                      <a:pt x="586" y="760"/>
                      <a:pt x="462" y="751"/>
                      <a:pt x="304" y="583"/>
                    </a:cubicBezTo>
                    <a:cubicBezTo>
                      <a:pt x="232" y="491"/>
                      <a:pt x="225" y="359"/>
                      <a:pt x="116" y="332"/>
                    </a:cubicBezTo>
                    <a:cubicBezTo>
                      <a:pt x="95" y="326"/>
                      <a:pt x="71" y="325"/>
                      <a:pt x="46" y="330"/>
                    </a:cubicBezTo>
                    <a:cubicBezTo>
                      <a:pt x="73" y="327"/>
                      <a:pt x="96" y="328"/>
                      <a:pt x="115" y="332"/>
                    </a:cubicBezTo>
                    <a:cubicBezTo>
                      <a:pt x="164" y="347"/>
                      <a:pt x="201" y="390"/>
                      <a:pt x="224" y="450"/>
                    </a:cubicBezTo>
                    <a:cubicBezTo>
                      <a:pt x="224" y="450"/>
                      <a:pt x="235" y="523"/>
                      <a:pt x="302" y="607"/>
                    </a:cubicBezTo>
                    <a:cubicBezTo>
                      <a:pt x="282" y="614"/>
                      <a:pt x="132" y="662"/>
                      <a:pt x="0" y="558"/>
                    </a:cubicBezTo>
                    <a:cubicBezTo>
                      <a:pt x="0" y="558"/>
                      <a:pt x="131" y="671"/>
                      <a:pt x="314" y="621"/>
                    </a:cubicBezTo>
                    <a:cubicBezTo>
                      <a:pt x="368" y="684"/>
                      <a:pt x="454" y="751"/>
                      <a:pt x="589" y="797"/>
                    </a:cubicBezTo>
                    <a:cubicBezTo>
                      <a:pt x="597" y="883"/>
                      <a:pt x="609" y="968"/>
                      <a:pt x="605" y="1055"/>
                    </a:cubicBezTo>
                    <a:cubicBezTo>
                      <a:pt x="604" y="1072"/>
                      <a:pt x="603" y="1087"/>
                      <a:pt x="602" y="1101"/>
                    </a:cubicBezTo>
                    <a:cubicBezTo>
                      <a:pt x="587" y="1100"/>
                      <a:pt x="486" y="1088"/>
                      <a:pt x="361" y="995"/>
                    </a:cubicBezTo>
                    <a:cubicBezTo>
                      <a:pt x="299" y="939"/>
                      <a:pt x="294" y="859"/>
                      <a:pt x="198" y="843"/>
                    </a:cubicBezTo>
                    <a:cubicBezTo>
                      <a:pt x="200" y="844"/>
                      <a:pt x="165" y="841"/>
                      <a:pt x="144" y="843"/>
                    </a:cubicBezTo>
                    <a:cubicBezTo>
                      <a:pt x="167" y="842"/>
                      <a:pt x="187" y="843"/>
                      <a:pt x="204" y="845"/>
                    </a:cubicBezTo>
                    <a:cubicBezTo>
                      <a:pt x="244" y="855"/>
                      <a:pt x="274" y="880"/>
                      <a:pt x="293" y="915"/>
                    </a:cubicBezTo>
                    <a:cubicBezTo>
                      <a:pt x="293" y="915"/>
                      <a:pt x="323" y="1054"/>
                      <a:pt x="601" y="1122"/>
                    </a:cubicBezTo>
                    <a:cubicBezTo>
                      <a:pt x="593" y="1229"/>
                      <a:pt x="579" y="1263"/>
                      <a:pt x="527" y="1391"/>
                    </a:cubicBezTo>
                    <a:cubicBezTo>
                      <a:pt x="527" y="1391"/>
                      <a:pt x="555" y="1387"/>
                      <a:pt x="744" y="1387"/>
                    </a:cubicBezTo>
                    <a:cubicBezTo>
                      <a:pt x="720" y="1295"/>
                      <a:pt x="696" y="1202"/>
                      <a:pt x="675" y="1109"/>
                    </a:cubicBezTo>
                    <a:cubicBezTo>
                      <a:pt x="688" y="1109"/>
                      <a:pt x="816" y="1112"/>
                      <a:pt x="919" y="1014"/>
                    </a:cubicBezTo>
                    <a:cubicBezTo>
                      <a:pt x="919" y="1014"/>
                      <a:pt x="919" y="1014"/>
                      <a:pt x="919" y="1014"/>
                    </a:cubicBezTo>
                    <a:cubicBezTo>
                      <a:pt x="919" y="1014"/>
                      <a:pt x="1134" y="982"/>
                      <a:pt x="927" y="1006"/>
                    </a:cubicBezTo>
                    <a:cubicBezTo>
                      <a:pt x="927" y="1006"/>
                      <a:pt x="927" y="1006"/>
                      <a:pt x="927" y="1006"/>
                    </a:cubicBezTo>
                    <a:cubicBezTo>
                      <a:pt x="955" y="978"/>
                      <a:pt x="980" y="942"/>
                      <a:pt x="1001" y="896"/>
                    </a:cubicBezTo>
                    <a:cubicBezTo>
                      <a:pt x="1001" y="896"/>
                      <a:pt x="1039" y="782"/>
                      <a:pt x="1165" y="762"/>
                    </a:cubicBezTo>
                    <a:cubicBezTo>
                      <a:pt x="1198" y="758"/>
                      <a:pt x="1227" y="761"/>
                      <a:pt x="1248" y="764"/>
                    </a:cubicBezTo>
                    <a:cubicBezTo>
                      <a:pt x="1255" y="765"/>
                      <a:pt x="1263" y="766"/>
                      <a:pt x="1274" y="769"/>
                    </a:cubicBezTo>
                    <a:cubicBezTo>
                      <a:pt x="1274" y="769"/>
                      <a:pt x="1263" y="766"/>
                      <a:pt x="1245" y="763"/>
                    </a:cubicBezTo>
                    <a:close/>
                    <a:moveTo>
                      <a:pt x="616" y="570"/>
                    </a:moveTo>
                    <a:cubicBezTo>
                      <a:pt x="613" y="590"/>
                      <a:pt x="613" y="590"/>
                      <a:pt x="613" y="590"/>
                    </a:cubicBezTo>
                    <a:cubicBezTo>
                      <a:pt x="614" y="583"/>
                      <a:pt x="615" y="577"/>
                      <a:pt x="616" y="570"/>
                    </a:cubicBezTo>
                    <a:close/>
                  </a:path>
                </a:pathLst>
              </a:custGeom>
              <a:solidFill>
                <a:srgbClr val="44546A"/>
              </a:solidFill>
              <a:ln>
                <a:noFill/>
              </a:ln>
              <a:extLst/>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85" name="Oval 2"/>
              <p:cNvSpPr>
                <a:spLocks noChangeArrowheads="1"/>
              </p:cNvSpPr>
              <p:nvPr/>
            </p:nvSpPr>
            <p:spPr bwMode="auto">
              <a:xfrm>
                <a:off x="3523666" y="3903664"/>
                <a:ext cx="769938" cy="771525"/>
              </a:xfrm>
              <a:prstGeom prst="ellipse">
                <a:avLst/>
              </a:prstGeom>
              <a:solidFill>
                <a:srgbClr val="89C600">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86" name="Oval 3"/>
              <p:cNvSpPr>
                <a:spLocks noChangeArrowheads="1"/>
              </p:cNvSpPr>
              <p:nvPr/>
            </p:nvSpPr>
            <p:spPr bwMode="auto">
              <a:xfrm>
                <a:off x="4395204" y="2359026"/>
                <a:ext cx="331787" cy="331788"/>
              </a:xfrm>
              <a:prstGeom prst="ellipse">
                <a:avLst/>
              </a:prstGeom>
              <a:solidFill>
                <a:srgbClr val="89C600">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87" name="Oval 4"/>
              <p:cNvSpPr>
                <a:spLocks noChangeArrowheads="1"/>
              </p:cNvSpPr>
              <p:nvPr/>
            </p:nvSpPr>
            <p:spPr bwMode="auto">
              <a:xfrm>
                <a:off x="2020304" y="4068764"/>
                <a:ext cx="334962" cy="334962"/>
              </a:xfrm>
              <a:prstGeom prst="ellipse">
                <a:avLst/>
              </a:prstGeom>
              <a:solidFill>
                <a:srgbClr val="89C600">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88" name="Oval 5"/>
              <p:cNvSpPr>
                <a:spLocks noChangeArrowheads="1"/>
              </p:cNvSpPr>
              <p:nvPr/>
            </p:nvSpPr>
            <p:spPr bwMode="auto">
              <a:xfrm>
                <a:off x="4472991" y="4003676"/>
                <a:ext cx="334963" cy="334963"/>
              </a:xfrm>
              <a:prstGeom prst="ellipse">
                <a:avLst/>
              </a:prstGeom>
              <a:solidFill>
                <a:srgbClr val="F61A00">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89" name="Oval 6"/>
              <p:cNvSpPr>
                <a:spLocks noChangeArrowheads="1"/>
              </p:cNvSpPr>
              <p:nvPr/>
            </p:nvSpPr>
            <p:spPr bwMode="auto">
              <a:xfrm>
                <a:off x="2421941" y="4354515"/>
                <a:ext cx="368300" cy="373062"/>
              </a:xfrm>
              <a:prstGeom prst="ellipse">
                <a:avLst/>
              </a:prstGeom>
              <a:solidFill>
                <a:srgbClr val="00BAF7">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90" name="Oval 7"/>
              <p:cNvSpPr>
                <a:spLocks noChangeArrowheads="1"/>
              </p:cNvSpPr>
              <p:nvPr/>
            </p:nvSpPr>
            <p:spPr bwMode="auto">
              <a:xfrm>
                <a:off x="1039229" y="3614739"/>
                <a:ext cx="371475" cy="371475"/>
              </a:xfrm>
              <a:prstGeom prst="ellipse">
                <a:avLst/>
              </a:prstGeom>
              <a:solidFill>
                <a:srgbClr val="00BAF7">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91" name="Oval 8"/>
              <p:cNvSpPr>
                <a:spLocks noChangeArrowheads="1"/>
              </p:cNvSpPr>
              <p:nvPr/>
            </p:nvSpPr>
            <p:spPr bwMode="auto">
              <a:xfrm>
                <a:off x="4334879" y="4483102"/>
                <a:ext cx="530225" cy="533400"/>
              </a:xfrm>
              <a:prstGeom prst="ellipse">
                <a:avLst/>
              </a:prstGeom>
              <a:solidFill>
                <a:srgbClr val="00BAF7">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92" name="Oval 9"/>
              <p:cNvSpPr>
                <a:spLocks noChangeArrowheads="1"/>
              </p:cNvSpPr>
              <p:nvPr/>
            </p:nvSpPr>
            <p:spPr bwMode="auto">
              <a:xfrm>
                <a:off x="2166354" y="2908301"/>
                <a:ext cx="530225" cy="533400"/>
              </a:xfrm>
              <a:prstGeom prst="ellipse">
                <a:avLst/>
              </a:prstGeom>
              <a:solidFill>
                <a:srgbClr val="FFC000">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93" name="Oval 10"/>
              <p:cNvSpPr>
                <a:spLocks noChangeArrowheads="1"/>
              </p:cNvSpPr>
              <p:nvPr/>
            </p:nvSpPr>
            <p:spPr bwMode="auto">
              <a:xfrm>
                <a:off x="1339266" y="4010026"/>
                <a:ext cx="417513" cy="420688"/>
              </a:xfrm>
              <a:prstGeom prst="ellipse">
                <a:avLst/>
              </a:prstGeom>
              <a:solidFill>
                <a:srgbClr val="00B393">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94" name="Oval 11"/>
              <p:cNvSpPr>
                <a:spLocks noChangeArrowheads="1"/>
              </p:cNvSpPr>
              <p:nvPr/>
            </p:nvSpPr>
            <p:spPr bwMode="auto">
              <a:xfrm>
                <a:off x="2226679" y="1781176"/>
                <a:ext cx="360362" cy="363538"/>
              </a:xfrm>
              <a:prstGeom prst="ellipse">
                <a:avLst/>
              </a:prstGeom>
              <a:solidFill>
                <a:srgbClr val="00B393">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95" name="Oval 12"/>
              <p:cNvSpPr>
                <a:spLocks noChangeArrowheads="1"/>
              </p:cNvSpPr>
              <p:nvPr/>
            </p:nvSpPr>
            <p:spPr bwMode="auto">
              <a:xfrm>
                <a:off x="2001254" y="2216151"/>
                <a:ext cx="417512" cy="420688"/>
              </a:xfrm>
              <a:prstGeom prst="ellipse">
                <a:avLst/>
              </a:prstGeom>
              <a:solidFill>
                <a:srgbClr val="FFC000">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96" name="Oval 13"/>
              <p:cNvSpPr>
                <a:spLocks noChangeArrowheads="1"/>
              </p:cNvSpPr>
              <p:nvPr/>
            </p:nvSpPr>
            <p:spPr bwMode="auto">
              <a:xfrm>
                <a:off x="2594979" y="4749802"/>
                <a:ext cx="763587" cy="758825"/>
              </a:xfrm>
              <a:prstGeom prst="ellipse">
                <a:avLst/>
              </a:prstGeom>
              <a:solidFill>
                <a:srgbClr val="00BAF7">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97" name="Oval 14"/>
              <p:cNvSpPr>
                <a:spLocks noChangeArrowheads="1"/>
              </p:cNvSpPr>
              <p:nvPr/>
            </p:nvSpPr>
            <p:spPr bwMode="auto">
              <a:xfrm>
                <a:off x="3177591" y="3230564"/>
                <a:ext cx="192088" cy="188912"/>
              </a:xfrm>
              <a:prstGeom prst="ellipse">
                <a:avLst/>
              </a:prstGeom>
              <a:solidFill>
                <a:srgbClr val="F61A00">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98" name="Freeform 15"/>
              <p:cNvSpPr>
                <a:spLocks/>
              </p:cNvSpPr>
              <p:nvPr/>
            </p:nvSpPr>
            <p:spPr bwMode="auto">
              <a:xfrm>
                <a:off x="3730041" y="2589214"/>
                <a:ext cx="846138" cy="844550"/>
              </a:xfrm>
              <a:custGeom>
                <a:avLst/>
                <a:gdLst>
                  <a:gd name="T0" fmla="*/ 63 w 225"/>
                  <a:gd name="T1" fmla="*/ 27 h 225"/>
                  <a:gd name="T2" fmla="*/ 198 w 225"/>
                  <a:gd name="T3" fmla="*/ 63 h 225"/>
                  <a:gd name="T4" fmla="*/ 162 w 225"/>
                  <a:gd name="T5" fmla="*/ 198 h 225"/>
                  <a:gd name="T6" fmla="*/ 27 w 225"/>
                  <a:gd name="T7" fmla="*/ 162 h 225"/>
                  <a:gd name="T8" fmla="*/ 63 w 225"/>
                  <a:gd name="T9" fmla="*/ 27 h 225"/>
                </a:gdLst>
                <a:ahLst/>
                <a:cxnLst>
                  <a:cxn ang="0">
                    <a:pos x="T0" y="T1"/>
                  </a:cxn>
                  <a:cxn ang="0">
                    <a:pos x="T2" y="T3"/>
                  </a:cxn>
                  <a:cxn ang="0">
                    <a:pos x="T4" y="T5"/>
                  </a:cxn>
                  <a:cxn ang="0">
                    <a:pos x="T6" y="T7"/>
                  </a:cxn>
                  <a:cxn ang="0">
                    <a:pos x="T8" y="T9"/>
                  </a:cxn>
                </a:cxnLst>
                <a:rect l="0" t="0" r="r" b="b"/>
                <a:pathLst>
                  <a:path w="225" h="225">
                    <a:moveTo>
                      <a:pt x="63" y="27"/>
                    </a:moveTo>
                    <a:cubicBezTo>
                      <a:pt x="110" y="0"/>
                      <a:pt x="170" y="16"/>
                      <a:pt x="198" y="63"/>
                    </a:cubicBezTo>
                    <a:cubicBezTo>
                      <a:pt x="225" y="110"/>
                      <a:pt x="209" y="170"/>
                      <a:pt x="162" y="198"/>
                    </a:cubicBezTo>
                    <a:cubicBezTo>
                      <a:pt x="115" y="225"/>
                      <a:pt x="55" y="209"/>
                      <a:pt x="27" y="162"/>
                    </a:cubicBezTo>
                    <a:cubicBezTo>
                      <a:pt x="0" y="115"/>
                      <a:pt x="16" y="55"/>
                      <a:pt x="63" y="27"/>
                    </a:cubicBezTo>
                    <a:close/>
                  </a:path>
                </a:pathLst>
              </a:custGeom>
              <a:solidFill>
                <a:srgbClr val="FFC000">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199" name="Freeform 16"/>
              <p:cNvSpPr>
                <a:spLocks/>
              </p:cNvSpPr>
              <p:nvPr/>
            </p:nvSpPr>
            <p:spPr bwMode="auto">
              <a:xfrm>
                <a:off x="2520366" y="3400426"/>
                <a:ext cx="846138" cy="841375"/>
              </a:xfrm>
              <a:custGeom>
                <a:avLst/>
                <a:gdLst>
                  <a:gd name="T0" fmla="*/ 64 w 225"/>
                  <a:gd name="T1" fmla="*/ 27 h 224"/>
                  <a:gd name="T2" fmla="*/ 198 w 225"/>
                  <a:gd name="T3" fmla="*/ 63 h 224"/>
                  <a:gd name="T4" fmla="*/ 162 w 225"/>
                  <a:gd name="T5" fmla="*/ 197 h 224"/>
                  <a:gd name="T6" fmla="*/ 28 w 225"/>
                  <a:gd name="T7" fmla="*/ 161 h 224"/>
                  <a:gd name="T8" fmla="*/ 64 w 225"/>
                  <a:gd name="T9" fmla="*/ 27 h 224"/>
                </a:gdLst>
                <a:ahLst/>
                <a:cxnLst>
                  <a:cxn ang="0">
                    <a:pos x="T0" y="T1"/>
                  </a:cxn>
                  <a:cxn ang="0">
                    <a:pos x="T2" y="T3"/>
                  </a:cxn>
                  <a:cxn ang="0">
                    <a:pos x="T4" y="T5"/>
                  </a:cxn>
                  <a:cxn ang="0">
                    <a:pos x="T6" y="T7"/>
                  </a:cxn>
                  <a:cxn ang="0">
                    <a:pos x="T8" y="T9"/>
                  </a:cxn>
                </a:cxnLst>
                <a:rect l="0" t="0" r="r" b="b"/>
                <a:pathLst>
                  <a:path w="225" h="224">
                    <a:moveTo>
                      <a:pt x="64" y="27"/>
                    </a:moveTo>
                    <a:cubicBezTo>
                      <a:pt x="111" y="0"/>
                      <a:pt x="171" y="16"/>
                      <a:pt x="198" y="63"/>
                    </a:cubicBezTo>
                    <a:cubicBezTo>
                      <a:pt x="225" y="110"/>
                      <a:pt x="209" y="170"/>
                      <a:pt x="162" y="197"/>
                    </a:cubicBezTo>
                    <a:cubicBezTo>
                      <a:pt x="115" y="224"/>
                      <a:pt x="55" y="208"/>
                      <a:pt x="28" y="161"/>
                    </a:cubicBezTo>
                    <a:cubicBezTo>
                      <a:pt x="0" y="114"/>
                      <a:pt x="17" y="54"/>
                      <a:pt x="64" y="27"/>
                    </a:cubicBezTo>
                    <a:close/>
                  </a:path>
                </a:pathLst>
              </a:custGeom>
              <a:solidFill>
                <a:srgbClr val="00B393">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200" name="Freeform 17"/>
              <p:cNvSpPr>
                <a:spLocks/>
              </p:cNvSpPr>
              <p:nvPr/>
            </p:nvSpPr>
            <p:spPr bwMode="auto">
              <a:xfrm>
                <a:off x="3595104" y="4768852"/>
                <a:ext cx="841375" cy="844550"/>
              </a:xfrm>
              <a:custGeom>
                <a:avLst/>
                <a:gdLst>
                  <a:gd name="T0" fmla="*/ 63 w 224"/>
                  <a:gd name="T1" fmla="*/ 27 h 225"/>
                  <a:gd name="T2" fmla="*/ 197 w 224"/>
                  <a:gd name="T3" fmla="*/ 63 h 225"/>
                  <a:gd name="T4" fmla="*/ 161 w 224"/>
                  <a:gd name="T5" fmla="*/ 198 h 225"/>
                  <a:gd name="T6" fmla="*/ 27 w 224"/>
                  <a:gd name="T7" fmla="*/ 162 h 225"/>
                  <a:gd name="T8" fmla="*/ 63 w 224"/>
                  <a:gd name="T9" fmla="*/ 27 h 225"/>
                </a:gdLst>
                <a:ahLst/>
                <a:cxnLst>
                  <a:cxn ang="0">
                    <a:pos x="T0" y="T1"/>
                  </a:cxn>
                  <a:cxn ang="0">
                    <a:pos x="T2" y="T3"/>
                  </a:cxn>
                  <a:cxn ang="0">
                    <a:pos x="T4" y="T5"/>
                  </a:cxn>
                  <a:cxn ang="0">
                    <a:pos x="T6" y="T7"/>
                  </a:cxn>
                  <a:cxn ang="0">
                    <a:pos x="T8" y="T9"/>
                  </a:cxn>
                </a:cxnLst>
                <a:rect l="0" t="0" r="r" b="b"/>
                <a:pathLst>
                  <a:path w="224" h="225">
                    <a:moveTo>
                      <a:pt x="63" y="27"/>
                    </a:moveTo>
                    <a:cubicBezTo>
                      <a:pt x="110" y="0"/>
                      <a:pt x="170" y="16"/>
                      <a:pt x="197" y="63"/>
                    </a:cubicBezTo>
                    <a:cubicBezTo>
                      <a:pt x="224" y="110"/>
                      <a:pt x="208" y="170"/>
                      <a:pt x="161" y="198"/>
                    </a:cubicBezTo>
                    <a:cubicBezTo>
                      <a:pt x="114" y="225"/>
                      <a:pt x="54" y="209"/>
                      <a:pt x="27" y="162"/>
                    </a:cubicBezTo>
                    <a:cubicBezTo>
                      <a:pt x="0" y="115"/>
                      <a:pt x="16" y="54"/>
                      <a:pt x="63" y="27"/>
                    </a:cubicBezTo>
                    <a:close/>
                  </a:path>
                </a:pathLst>
              </a:custGeom>
              <a:solidFill>
                <a:srgbClr val="00B393">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201" name="Freeform 18"/>
              <p:cNvSpPr>
                <a:spLocks/>
              </p:cNvSpPr>
              <p:nvPr/>
            </p:nvSpPr>
            <p:spPr bwMode="auto">
              <a:xfrm>
                <a:off x="3564941" y="3351214"/>
                <a:ext cx="258763" cy="260350"/>
              </a:xfrm>
              <a:custGeom>
                <a:avLst/>
                <a:gdLst>
                  <a:gd name="T0" fmla="*/ 20 w 69"/>
                  <a:gd name="T1" fmla="*/ 8 h 69"/>
                  <a:gd name="T2" fmla="*/ 61 w 69"/>
                  <a:gd name="T3" fmla="*/ 19 h 69"/>
                  <a:gd name="T4" fmla="*/ 50 w 69"/>
                  <a:gd name="T5" fmla="*/ 61 h 69"/>
                  <a:gd name="T6" fmla="*/ 9 w 69"/>
                  <a:gd name="T7" fmla="*/ 50 h 69"/>
                  <a:gd name="T8" fmla="*/ 20 w 69"/>
                  <a:gd name="T9" fmla="*/ 8 h 69"/>
                </a:gdLst>
                <a:ahLst/>
                <a:cxnLst>
                  <a:cxn ang="0">
                    <a:pos x="T0" y="T1"/>
                  </a:cxn>
                  <a:cxn ang="0">
                    <a:pos x="T2" y="T3"/>
                  </a:cxn>
                  <a:cxn ang="0">
                    <a:pos x="T4" y="T5"/>
                  </a:cxn>
                  <a:cxn ang="0">
                    <a:pos x="T6" y="T7"/>
                  </a:cxn>
                  <a:cxn ang="0">
                    <a:pos x="T8" y="T9"/>
                  </a:cxn>
                </a:cxnLst>
                <a:rect l="0" t="0" r="r" b="b"/>
                <a:pathLst>
                  <a:path w="69" h="69">
                    <a:moveTo>
                      <a:pt x="20" y="8"/>
                    </a:moveTo>
                    <a:cubicBezTo>
                      <a:pt x="34" y="0"/>
                      <a:pt x="53" y="5"/>
                      <a:pt x="61" y="19"/>
                    </a:cubicBezTo>
                    <a:cubicBezTo>
                      <a:pt x="69" y="34"/>
                      <a:pt x="64" y="52"/>
                      <a:pt x="50" y="61"/>
                    </a:cubicBezTo>
                    <a:cubicBezTo>
                      <a:pt x="35" y="69"/>
                      <a:pt x="17" y="64"/>
                      <a:pt x="9" y="50"/>
                    </a:cubicBezTo>
                    <a:cubicBezTo>
                      <a:pt x="0" y="35"/>
                      <a:pt x="5" y="17"/>
                      <a:pt x="20" y="8"/>
                    </a:cubicBezTo>
                    <a:close/>
                  </a:path>
                </a:pathLst>
              </a:custGeom>
              <a:solidFill>
                <a:srgbClr val="F61A00">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202" name="Freeform 19"/>
              <p:cNvSpPr>
                <a:spLocks/>
              </p:cNvSpPr>
              <p:nvPr/>
            </p:nvSpPr>
            <p:spPr bwMode="auto">
              <a:xfrm>
                <a:off x="3441116" y="1603376"/>
                <a:ext cx="323850" cy="327025"/>
              </a:xfrm>
              <a:custGeom>
                <a:avLst/>
                <a:gdLst>
                  <a:gd name="T0" fmla="*/ 24 w 86"/>
                  <a:gd name="T1" fmla="*/ 11 h 87"/>
                  <a:gd name="T2" fmla="*/ 76 w 86"/>
                  <a:gd name="T3" fmla="*/ 25 h 87"/>
                  <a:gd name="T4" fmla="*/ 62 w 86"/>
                  <a:gd name="T5" fmla="*/ 76 h 87"/>
                  <a:gd name="T6" fmla="*/ 10 w 86"/>
                  <a:gd name="T7" fmla="*/ 62 h 87"/>
                  <a:gd name="T8" fmla="*/ 24 w 86"/>
                  <a:gd name="T9" fmla="*/ 11 h 87"/>
                </a:gdLst>
                <a:ahLst/>
                <a:cxnLst>
                  <a:cxn ang="0">
                    <a:pos x="T0" y="T1"/>
                  </a:cxn>
                  <a:cxn ang="0">
                    <a:pos x="T2" y="T3"/>
                  </a:cxn>
                  <a:cxn ang="0">
                    <a:pos x="T4" y="T5"/>
                  </a:cxn>
                  <a:cxn ang="0">
                    <a:pos x="T6" y="T7"/>
                  </a:cxn>
                  <a:cxn ang="0">
                    <a:pos x="T8" y="T9"/>
                  </a:cxn>
                </a:cxnLst>
                <a:rect l="0" t="0" r="r" b="b"/>
                <a:pathLst>
                  <a:path w="86" h="87">
                    <a:moveTo>
                      <a:pt x="24" y="11"/>
                    </a:moveTo>
                    <a:cubicBezTo>
                      <a:pt x="42" y="0"/>
                      <a:pt x="65" y="7"/>
                      <a:pt x="76" y="25"/>
                    </a:cubicBezTo>
                    <a:cubicBezTo>
                      <a:pt x="86" y="43"/>
                      <a:pt x="80" y="66"/>
                      <a:pt x="62" y="76"/>
                    </a:cubicBezTo>
                    <a:cubicBezTo>
                      <a:pt x="44" y="87"/>
                      <a:pt x="21" y="81"/>
                      <a:pt x="10" y="62"/>
                    </a:cubicBezTo>
                    <a:cubicBezTo>
                      <a:pt x="0" y="44"/>
                      <a:pt x="6" y="21"/>
                      <a:pt x="24" y="11"/>
                    </a:cubicBezTo>
                    <a:close/>
                  </a:path>
                </a:pathLst>
              </a:custGeom>
              <a:solidFill>
                <a:srgbClr val="F61A00">
                  <a:alpha val="70000"/>
                </a:srgbClr>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nvGrpSpPr>
              <p:cNvPr id="203" name="Group 20"/>
              <p:cNvGrpSpPr>
                <a:grpSpLocks/>
              </p:cNvGrpSpPr>
              <p:nvPr/>
            </p:nvGrpSpPr>
            <p:grpSpPr bwMode="auto">
              <a:xfrm>
                <a:off x="2501317" y="1855789"/>
                <a:ext cx="1352551" cy="1352551"/>
                <a:chOff x="5008563" y="1855788"/>
                <a:chExt cx="1352550" cy="1352550"/>
              </a:xfrm>
            </p:grpSpPr>
            <p:sp>
              <p:nvSpPr>
                <p:cNvPr id="235" name="Freeform 21"/>
                <p:cNvSpPr>
                  <a:spLocks/>
                </p:cNvSpPr>
                <p:nvPr/>
              </p:nvSpPr>
              <p:spPr bwMode="auto">
                <a:xfrm>
                  <a:off x="5008562" y="1855788"/>
                  <a:ext cx="1352549" cy="1352549"/>
                </a:xfrm>
                <a:custGeom>
                  <a:avLst/>
                  <a:gdLst>
                    <a:gd name="T0" fmla="*/ 101 w 360"/>
                    <a:gd name="T1" fmla="*/ 316 h 360"/>
                    <a:gd name="T2" fmla="*/ 43 w 360"/>
                    <a:gd name="T3" fmla="*/ 101 h 360"/>
                    <a:gd name="T4" fmla="*/ 259 w 360"/>
                    <a:gd name="T5" fmla="*/ 43 h 360"/>
                    <a:gd name="T6" fmla="*/ 316 w 360"/>
                    <a:gd name="T7" fmla="*/ 259 h 360"/>
                    <a:gd name="T8" fmla="*/ 101 w 360"/>
                    <a:gd name="T9" fmla="*/ 316 h 360"/>
                  </a:gdLst>
                  <a:ahLst/>
                  <a:cxnLst>
                    <a:cxn ang="0">
                      <a:pos x="T0" y="T1"/>
                    </a:cxn>
                    <a:cxn ang="0">
                      <a:pos x="T2" y="T3"/>
                    </a:cxn>
                    <a:cxn ang="0">
                      <a:pos x="T4" y="T5"/>
                    </a:cxn>
                    <a:cxn ang="0">
                      <a:pos x="T6" y="T7"/>
                    </a:cxn>
                    <a:cxn ang="0">
                      <a:pos x="T8" y="T9"/>
                    </a:cxn>
                  </a:cxnLst>
                  <a:rect l="0" t="0" r="r" b="b"/>
                  <a:pathLst>
                    <a:path w="360" h="360">
                      <a:moveTo>
                        <a:pt x="101" y="316"/>
                      </a:moveTo>
                      <a:cubicBezTo>
                        <a:pt x="26" y="273"/>
                        <a:pt x="0" y="176"/>
                        <a:pt x="43" y="101"/>
                      </a:cubicBezTo>
                      <a:cubicBezTo>
                        <a:pt x="87" y="26"/>
                        <a:pt x="183" y="0"/>
                        <a:pt x="259" y="43"/>
                      </a:cubicBezTo>
                      <a:cubicBezTo>
                        <a:pt x="334" y="87"/>
                        <a:pt x="360" y="183"/>
                        <a:pt x="316" y="259"/>
                      </a:cubicBezTo>
                      <a:cubicBezTo>
                        <a:pt x="273" y="334"/>
                        <a:pt x="177" y="360"/>
                        <a:pt x="101" y="316"/>
                      </a:cubicBezTo>
                      <a:close/>
                    </a:path>
                  </a:pathLst>
                </a:custGeom>
                <a:solidFill>
                  <a:srgbClr val="89C600"/>
                </a:solidFill>
                <a:ln w="9525">
                  <a:noFill/>
                  <a:round/>
                  <a:headEnd/>
                  <a:tailEnd/>
                </a:ln>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nvGrpSpPr>
                <p:cNvPr id="236" name="Group 22"/>
                <p:cNvGrpSpPr/>
                <p:nvPr/>
              </p:nvGrpSpPr>
              <p:grpSpPr>
                <a:xfrm>
                  <a:off x="5364526" y="2203087"/>
                  <a:ext cx="652142" cy="653257"/>
                  <a:chOff x="7275629" y="3973834"/>
                  <a:chExt cx="464344" cy="465138"/>
                </a:xfrm>
                <a:solidFill>
                  <a:sysClr val="window" lastClr="FFFFFF"/>
                </a:solidFill>
              </p:grpSpPr>
              <p:sp>
                <p:nvSpPr>
                  <p:cNvPr id="237" name="AutoShape 37"/>
                  <p:cNvSpPr>
                    <a:spLocks/>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38" name="AutoShape 38"/>
                  <p:cNvSpPr>
                    <a:spLocks/>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39" name="AutoShape 39"/>
                  <p:cNvSpPr>
                    <a:spLocks/>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40" name="AutoShape 40"/>
                  <p:cNvSpPr>
                    <a:spLocks/>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41" name="AutoShape 41"/>
                  <p:cNvSpPr>
                    <a:spLocks/>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42" name="AutoShape 42"/>
                  <p:cNvSpPr>
                    <a:spLocks/>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grpSp>
          </p:grpSp>
          <p:grpSp>
            <p:nvGrpSpPr>
              <p:cNvPr id="204" name="Group 29"/>
              <p:cNvGrpSpPr>
                <a:grpSpLocks/>
              </p:cNvGrpSpPr>
              <p:nvPr/>
            </p:nvGrpSpPr>
            <p:grpSpPr bwMode="auto">
              <a:xfrm>
                <a:off x="4549973" y="3153568"/>
                <a:ext cx="846139" cy="846139"/>
                <a:chOff x="7057221" y="3153568"/>
                <a:chExt cx="846138" cy="846138"/>
              </a:xfrm>
            </p:grpSpPr>
            <p:sp>
              <p:nvSpPr>
                <p:cNvPr id="230" name="Freeform 30"/>
                <p:cNvSpPr>
                  <a:spLocks/>
                </p:cNvSpPr>
                <p:nvPr/>
              </p:nvSpPr>
              <p:spPr bwMode="auto">
                <a:xfrm>
                  <a:off x="7056439" y="3152776"/>
                  <a:ext cx="846137" cy="846137"/>
                </a:xfrm>
                <a:custGeom>
                  <a:avLst/>
                  <a:gdLst>
                    <a:gd name="T0" fmla="*/ 63 w 225"/>
                    <a:gd name="T1" fmla="*/ 27 h 225"/>
                    <a:gd name="T2" fmla="*/ 197 w 225"/>
                    <a:gd name="T3" fmla="*/ 63 h 225"/>
                    <a:gd name="T4" fmla="*/ 161 w 225"/>
                    <a:gd name="T5" fmla="*/ 198 h 225"/>
                    <a:gd name="T6" fmla="*/ 27 w 225"/>
                    <a:gd name="T7" fmla="*/ 162 h 225"/>
                    <a:gd name="T8" fmla="*/ 63 w 225"/>
                    <a:gd name="T9" fmla="*/ 27 h 225"/>
                  </a:gdLst>
                  <a:ahLst/>
                  <a:cxnLst>
                    <a:cxn ang="0">
                      <a:pos x="T0" y="T1"/>
                    </a:cxn>
                    <a:cxn ang="0">
                      <a:pos x="T2" y="T3"/>
                    </a:cxn>
                    <a:cxn ang="0">
                      <a:pos x="T4" y="T5"/>
                    </a:cxn>
                    <a:cxn ang="0">
                      <a:pos x="T6" y="T7"/>
                    </a:cxn>
                    <a:cxn ang="0">
                      <a:pos x="T8" y="T9"/>
                    </a:cxn>
                  </a:cxnLst>
                  <a:rect l="0" t="0" r="r" b="b"/>
                  <a:pathLst>
                    <a:path w="225" h="225">
                      <a:moveTo>
                        <a:pt x="63" y="27"/>
                      </a:moveTo>
                      <a:cubicBezTo>
                        <a:pt x="110" y="0"/>
                        <a:pt x="170" y="16"/>
                        <a:pt x="197" y="63"/>
                      </a:cubicBezTo>
                      <a:cubicBezTo>
                        <a:pt x="225" y="110"/>
                        <a:pt x="208" y="170"/>
                        <a:pt x="161" y="198"/>
                      </a:cubicBezTo>
                      <a:cubicBezTo>
                        <a:pt x="114" y="225"/>
                        <a:pt x="54" y="209"/>
                        <a:pt x="27" y="162"/>
                      </a:cubicBezTo>
                      <a:cubicBezTo>
                        <a:pt x="0" y="115"/>
                        <a:pt x="16" y="55"/>
                        <a:pt x="63" y="27"/>
                      </a:cubicBezTo>
                      <a:close/>
                    </a:path>
                  </a:pathLst>
                </a:custGeom>
                <a:solidFill>
                  <a:srgbClr val="FFC000"/>
                </a:solidFill>
                <a:ln w="9525">
                  <a:noFill/>
                  <a:round/>
                  <a:headEnd/>
                  <a:tailEnd/>
                </a:ln>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nvGrpSpPr>
                <p:cNvPr id="231" name="Group 31"/>
                <p:cNvGrpSpPr/>
                <p:nvPr/>
              </p:nvGrpSpPr>
              <p:grpSpPr>
                <a:xfrm>
                  <a:off x="7294735" y="3418680"/>
                  <a:ext cx="413971" cy="361694"/>
                  <a:chOff x="6357938" y="3535363"/>
                  <a:chExt cx="465138" cy="406400"/>
                </a:xfrm>
                <a:solidFill>
                  <a:sysClr val="window" lastClr="FFFFFF"/>
                </a:solidFill>
              </p:grpSpPr>
              <p:sp>
                <p:nvSpPr>
                  <p:cNvPr id="232" name="AutoShape 43"/>
                  <p:cNvSpPr>
                    <a:spLocks/>
                  </p:cNvSpPr>
                  <p:nvPr/>
                </p:nvSpPr>
                <p:spPr bwMode="auto">
                  <a:xfrm>
                    <a:off x="6357938" y="3535363"/>
                    <a:ext cx="465138" cy="3341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33" name="AutoShape 44"/>
                  <p:cNvSpPr>
                    <a:spLocks/>
                  </p:cNvSpPr>
                  <p:nvPr/>
                </p:nvSpPr>
                <p:spPr bwMode="auto">
                  <a:xfrm>
                    <a:off x="6779419" y="3680619"/>
                    <a:ext cx="28575" cy="159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34" name="AutoShape 45"/>
                  <p:cNvSpPr>
                    <a:spLocks/>
                  </p:cNvSpPr>
                  <p:nvPr/>
                </p:nvSpPr>
                <p:spPr bwMode="auto">
                  <a:xfrm>
                    <a:off x="6764338" y="3854450"/>
                    <a:ext cx="58738"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grpSp>
          </p:grpSp>
          <p:grpSp>
            <p:nvGrpSpPr>
              <p:cNvPr id="205" name="Group 35"/>
              <p:cNvGrpSpPr>
                <a:grpSpLocks/>
              </p:cNvGrpSpPr>
              <p:nvPr/>
            </p:nvGrpSpPr>
            <p:grpSpPr bwMode="auto">
              <a:xfrm>
                <a:off x="3823704" y="1382714"/>
                <a:ext cx="944563" cy="942975"/>
                <a:chOff x="6330950" y="1382713"/>
                <a:chExt cx="944563" cy="942975"/>
              </a:xfrm>
            </p:grpSpPr>
            <p:sp>
              <p:nvSpPr>
                <p:cNvPr id="226" name="Freeform 36"/>
                <p:cNvSpPr>
                  <a:spLocks/>
                </p:cNvSpPr>
                <p:nvPr/>
              </p:nvSpPr>
              <p:spPr bwMode="auto">
                <a:xfrm>
                  <a:off x="6330950" y="1382713"/>
                  <a:ext cx="944562" cy="942975"/>
                </a:xfrm>
                <a:custGeom>
                  <a:avLst/>
                  <a:gdLst>
                    <a:gd name="T0" fmla="*/ 180 w 251"/>
                    <a:gd name="T1" fmla="*/ 221 h 251"/>
                    <a:gd name="T2" fmla="*/ 30 w 251"/>
                    <a:gd name="T3" fmla="*/ 180 h 251"/>
                    <a:gd name="T4" fmla="*/ 70 w 251"/>
                    <a:gd name="T5" fmla="*/ 30 h 251"/>
                    <a:gd name="T6" fmla="*/ 221 w 251"/>
                    <a:gd name="T7" fmla="*/ 70 h 251"/>
                    <a:gd name="T8" fmla="*/ 180 w 251"/>
                    <a:gd name="T9" fmla="*/ 221 h 251"/>
                  </a:gdLst>
                  <a:ahLst/>
                  <a:cxnLst>
                    <a:cxn ang="0">
                      <a:pos x="T0" y="T1"/>
                    </a:cxn>
                    <a:cxn ang="0">
                      <a:pos x="T2" y="T3"/>
                    </a:cxn>
                    <a:cxn ang="0">
                      <a:pos x="T4" y="T5"/>
                    </a:cxn>
                    <a:cxn ang="0">
                      <a:pos x="T6" y="T7"/>
                    </a:cxn>
                    <a:cxn ang="0">
                      <a:pos x="T8" y="T9"/>
                    </a:cxn>
                  </a:cxnLst>
                  <a:rect l="0" t="0" r="r" b="b"/>
                  <a:pathLst>
                    <a:path w="251" h="251">
                      <a:moveTo>
                        <a:pt x="180" y="221"/>
                      </a:moveTo>
                      <a:cubicBezTo>
                        <a:pt x="128" y="251"/>
                        <a:pt x="60" y="233"/>
                        <a:pt x="30" y="180"/>
                      </a:cubicBezTo>
                      <a:cubicBezTo>
                        <a:pt x="0" y="128"/>
                        <a:pt x="18" y="60"/>
                        <a:pt x="70" y="30"/>
                      </a:cubicBezTo>
                      <a:cubicBezTo>
                        <a:pt x="123" y="0"/>
                        <a:pt x="190" y="18"/>
                        <a:pt x="221" y="70"/>
                      </a:cubicBezTo>
                      <a:cubicBezTo>
                        <a:pt x="251" y="123"/>
                        <a:pt x="233" y="190"/>
                        <a:pt x="180" y="221"/>
                      </a:cubicBezTo>
                      <a:close/>
                    </a:path>
                  </a:pathLst>
                </a:custGeom>
                <a:solidFill>
                  <a:srgbClr val="89C600"/>
                </a:solidFill>
                <a:ln w="9525">
                  <a:noFill/>
                  <a:round/>
                  <a:headEnd/>
                  <a:tailEnd/>
                </a:ln>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nvGrpSpPr>
                <p:cNvPr id="227" name="Group 37"/>
                <p:cNvGrpSpPr/>
                <p:nvPr/>
              </p:nvGrpSpPr>
              <p:grpSpPr>
                <a:xfrm>
                  <a:off x="6666332" y="1642029"/>
                  <a:ext cx="303962" cy="443089"/>
                  <a:chOff x="3582988" y="3510757"/>
                  <a:chExt cx="319088" cy="465138"/>
                </a:xfrm>
                <a:solidFill>
                  <a:sysClr val="window" lastClr="FFFFFF"/>
                </a:solidFill>
              </p:grpSpPr>
              <p:sp>
                <p:nvSpPr>
                  <p:cNvPr id="228" name="AutoShape 113"/>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29" name="AutoShape 114"/>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grpSp>
          </p:grpSp>
          <p:grpSp>
            <p:nvGrpSpPr>
              <p:cNvPr id="206" name="Group 40"/>
              <p:cNvGrpSpPr>
                <a:grpSpLocks/>
              </p:cNvGrpSpPr>
              <p:nvPr/>
            </p:nvGrpSpPr>
            <p:grpSpPr bwMode="auto">
              <a:xfrm>
                <a:off x="1144005" y="2487614"/>
                <a:ext cx="931863" cy="931863"/>
                <a:chOff x="3651250" y="2487613"/>
                <a:chExt cx="931863" cy="931863"/>
              </a:xfrm>
            </p:grpSpPr>
            <p:sp>
              <p:nvSpPr>
                <p:cNvPr id="221" name="Oval 41"/>
                <p:cNvSpPr>
                  <a:spLocks noChangeArrowheads="1"/>
                </p:cNvSpPr>
                <p:nvPr/>
              </p:nvSpPr>
              <p:spPr bwMode="auto">
                <a:xfrm>
                  <a:off x="3651249" y="2487613"/>
                  <a:ext cx="931862" cy="931862"/>
                </a:xfrm>
                <a:prstGeom prst="ellipse">
                  <a:avLst/>
                </a:prstGeom>
                <a:solidFill>
                  <a:srgbClr val="00B393"/>
                </a:solidFill>
                <a:ln w="9525">
                  <a:noFill/>
                  <a:round/>
                  <a:headEnd/>
                  <a:tailEnd/>
                </a:ln>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nvGrpSpPr>
                <p:cNvPr id="222" name="Group 42"/>
                <p:cNvGrpSpPr/>
                <p:nvPr/>
              </p:nvGrpSpPr>
              <p:grpSpPr>
                <a:xfrm>
                  <a:off x="3873217" y="2721372"/>
                  <a:ext cx="464344" cy="464344"/>
                  <a:chOff x="4427654" y="3049909"/>
                  <a:chExt cx="464344" cy="464344"/>
                </a:xfrm>
                <a:solidFill>
                  <a:sysClr val="window" lastClr="FFFFFF"/>
                </a:solidFill>
              </p:grpSpPr>
              <p:sp>
                <p:nvSpPr>
                  <p:cNvPr id="223" name="AutoShape 123"/>
                  <p:cNvSpPr>
                    <a:spLocks/>
                  </p:cNvSpPr>
                  <p:nvPr/>
                </p:nvSpPr>
                <p:spPr bwMode="auto">
                  <a:xfrm>
                    <a:off x="4427654"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24" name="AutoShape 124"/>
                  <p:cNvSpPr>
                    <a:spLocks/>
                  </p:cNvSpPr>
                  <p:nvPr/>
                </p:nvSpPr>
                <p:spPr bwMode="auto">
                  <a:xfrm>
                    <a:off x="4558623" y="318008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25" name="AutoShape 125"/>
                  <p:cNvSpPr>
                    <a:spLocks/>
                  </p:cNvSpPr>
                  <p:nvPr/>
                </p:nvSpPr>
                <p:spPr bwMode="auto">
                  <a:xfrm>
                    <a:off x="4601485" y="322374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grpSp>
          </p:grpSp>
          <p:grpSp>
            <p:nvGrpSpPr>
              <p:cNvPr id="207" name="Group 46"/>
              <p:cNvGrpSpPr>
                <a:grpSpLocks/>
              </p:cNvGrpSpPr>
              <p:nvPr/>
            </p:nvGrpSpPr>
            <p:grpSpPr bwMode="auto">
              <a:xfrm>
                <a:off x="1456742" y="4370389"/>
                <a:ext cx="1017588" cy="1017588"/>
                <a:chOff x="3963988" y="4370388"/>
                <a:chExt cx="1017588" cy="1017588"/>
              </a:xfrm>
            </p:grpSpPr>
            <p:sp>
              <p:nvSpPr>
                <p:cNvPr id="217" name="Freeform 47"/>
                <p:cNvSpPr>
                  <a:spLocks/>
                </p:cNvSpPr>
                <p:nvPr/>
              </p:nvSpPr>
              <p:spPr bwMode="auto">
                <a:xfrm>
                  <a:off x="3963987" y="4370389"/>
                  <a:ext cx="1017588" cy="1017587"/>
                </a:xfrm>
                <a:custGeom>
                  <a:avLst/>
                  <a:gdLst>
                    <a:gd name="T0" fmla="*/ 76 w 271"/>
                    <a:gd name="T1" fmla="*/ 33 h 271"/>
                    <a:gd name="T2" fmla="*/ 238 w 271"/>
                    <a:gd name="T3" fmla="*/ 76 h 271"/>
                    <a:gd name="T4" fmla="*/ 195 w 271"/>
                    <a:gd name="T5" fmla="*/ 238 h 271"/>
                    <a:gd name="T6" fmla="*/ 33 w 271"/>
                    <a:gd name="T7" fmla="*/ 195 h 271"/>
                    <a:gd name="T8" fmla="*/ 76 w 271"/>
                    <a:gd name="T9" fmla="*/ 33 h 271"/>
                  </a:gdLst>
                  <a:ahLst/>
                  <a:cxnLst>
                    <a:cxn ang="0">
                      <a:pos x="T0" y="T1"/>
                    </a:cxn>
                    <a:cxn ang="0">
                      <a:pos x="T2" y="T3"/>
                    </a:cxn>
                    <a:cxn ang="0">
                      <a:pos x="T4" y="T5"/>
                    </a:cxn>
                    <a:cxn ang="0">
                      <a:pos x="T6" y="T7"/>
                    </a:cxn>
                    <a:cxn ang="0">
                      <a:pos x="T8" y="T9"/>
                    </a:cxn>
                  </a:cxnLst>
                  <a:rect l="0" t="0" r="r" b="b"/>
                  <a:pathLst>
                    <a:path w="271" h="271">
                      <a:moveTo>
                        <a:pt x="76" y="33"/>
                      </a:moveTo>
                      <a:cubicBezTo>
                        <a:pt x="133" y="0"/>
                        <a:pt x="205" y="20"/>
                        <a:pt x="238" y="76"/>
                      </a:cubicBezTo>
                      <a:cubicBezTo>
                        <a:pt x="271" y="133"/>
                        <a:pt x="251" y="206"/>
                        <a:pt x="195" y="238"/>
                      </a:cubicBezTo>
                      <a:cubicBezTo>
                        <a:pt x="138" y="271"/>
                        <a:pt x="66" y="251"/>
                        <a:pt x="33" y="195"/>
                      </a:cubicBezTo>
                      <a:cubicBezTo>
                        <a:pt x="0" y="138"/>
                        <a:pt x="20" y="66"/>
                        <a:pt x="76" y="33"/>
                      </a:cubicBezTo>
                      <a:close/>
                    </a:path>
                  </a:pathLst>
                </a:custGeom>
                <a:solidFill>
                  <a:srgbClr val="FFC000"/>
                </a:solidFill>
                <a:ln w="9525">
                  <a:noFill/>
                  <a:round/>
                  <a:headEnd/>
                  <a:tailEnd/>
                </a:ln>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nvGrpSpPr>
                <p:cNvPr id="218" name="Group 48"/>
                <p:cNvGrpSpPr/>
                <p:nvPr/>
              </p:nvGrpSpPr>
              <p:grpSpPr>
                <a:xfrm>
                  <a:off x="4264026" y="4681537"/>
                  <a:ext cx="424259" cy="424259"/>
                  <a:chOff x="3498967" y="3049909"/>
                  <a:chExt cx="464344" cy="464344"/>
                </a:xfrm>
                <a:solidFill>
                  <a:sysClr val="window" lastClr="FFFFFF"/>
                </a:solidFill>
              </p:grpSpPr>
              <p:sp>
                <p:nvSpPr>
                  <p:cNvPr id="219" name="AutoShape 126"/>
                  <p:cNvSpPr>
                    <a:spLocks/>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20" name="AutoShape 127"/>
                  <p:cNvSpPr>
                    <a:spLocks/>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grpSp>
          </p:grpSp>
          <p:grpSp>
            <p:nvGrpSpPr>
              <p:cNvPr id="208" name="Group 51"/>
              <p:cNvGrpSpPr>
                <a:grpSpLocks/>
              </p:cNvGrpSpPr>
              <p:nvPr/>
            </p:nvGrpSpPr>
            <p:grpSpPr bwMode="auto">
              <a:xfrm>
                <a:off x="4746042" y="2108201"/>
                <a:ext cx="992188" cy="992188"/>
                <a:chOff x="7253288" y="2108200"/>
                <a:chExt cx="992188" cy="992188"/>
              </a:xfrm>
            </p:grpSpPr>
            <p:sp>
              <p:nvSpPr>
                <p:cNvPr id="212" name="Freeform 52"/>
                <p:cNvSpPr>
                  <a:spLocks/>
                </p:cNvSpPr>
                <p:nvPr/>
              </p:nvSpPr>
              <p:spPr bwMode="auto">
                <a:xfrm>
                  <a:off x="7253287" y="2108200"/>
                  <a:ext cx="992188" cy="992188"/>
                </a:xfrm>
                <a:custGeom>
                  <a:avLst/>
                  <a:gdLst>
                    <a:gd name="T0" fmla="*/ 190 w 264"/>
                    <a:gd name="T1" fmla="*/ 32 h 264"/>
                    <a:gd name="T2" fmla="*/ 232 w 264"/>
                    <a:gd name="T3" fmla="*/ 190 h 264"/>
                    <a:gd name="T4" fmla="*/ 74 w 264"/>
                    <a:gd name="T5" fmla="*/ 232 h 264"/>
                    <a:gd name="T6" fmla="*/ 32 w 264"/>
                    <a:gd name="T7" fmla="*/ 74 h 264"/>
                    <a:gd name="T8" fmla="*/ 190 w 264"/>
                    <a:gd name="T9" fmla="*/ 32 h 264"/>
                  </a:gdLst>
                  <a:ahLst/>
                  <a:cxnLst>
                    <a:cxn ang="0">
                      <a:pos x="T0" y="T1"/>
                    </a:cxn>
                    <a:cxn ang="0">
                      <a:pos x="T2" y="T3"/>
                    </a:cxn>
                    <a:cxn ang="0">
                      <a:pos x="T4" y="T5"/>
                    </a:cxn>
                    <a:cxn ang="0">
                      <a:pos x="T6" y="T7"/>
                    </a:cxn>
                    <a:cxn ang="0">
                      <a:pos x="T8" y="T9"/>
                    </a:cxn>
                  </a:cxnLst>
                  <a:rect l="0" t="0" r="r" b="b"/>
                  <a:pathLst>
                    <a:path w="264" h="264">
                      <a:moveTo>
                        <a:pt x="190" y="32"/>
                      </a:moveTo>
                      <a:cubicBezTo>
                        <a:pt x="245" y="64"/>
                        <a:pt x="264" y="134"/>
                        <a:pt x="232" y="190"/>
                      </a:cubicBezTo>
                      <a:cubicBezTo>
                        <a:pt x="200" y="245"/>
                        <a:pt x="129" y="264"/>
                        <a:pt x="74" y="232"/>
                      </a:cubicBezTo>
                      <a:cubicBezTo>
                        <a:pt x="19" y="200"/>
                        <a:pt x="0" y="129"/>
                        <a:pt x="32" y="74"/>
                      </a:cubicBezTo>
                      <a:cubicBezTo>
                        <a:pt x="64" y="19"/>
                        <a:pt x="134" y="0"/>
                        <a:pt x="190" y="32"/>
                      </a:cubicBezTo>
                      <a:close/>
                    </a:path>
                  </a:pathLst>
                </a:custGeom>
                <a:solidFill>
                  <a:srgbClr val="F61A00"/>
                </a:solidFill>
                <a:ln w="9525">
                  <a:noFill/>
                  <a:round/>
                  <a:headEnd/>
                  <a:tailEnd/>
                </a:ln>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nvGrpSpPr>
                <p:cNvPr id="213" name="Group 53"/>
                <p:cNvGrpSpPr/>
                <p:nvPr/>
              </p:nvGrpSpPr>
              <p:grpSpPr>
                <a:xfrm>
                  <a:off x="7545332" y="2372122"/>
                  <a:ext cx="464344" cy="464344"/>
                  <a:chOff x="4439444" y="1652588"/>
                  <a:chExt cx="464344" cy="464344"/>
                </a:xfrm>
                <a:solidFill>
                  <a:sysClr val="window" lastClr="FFFFFF"/>
                </a:solidFill>
              </p:grpSpPr>
              <p:sp>
                <p:nvSpPr>
                  <p:cNvPr id="214" name="AutoShape 136"/>
                  <p:cNvSpPr>
                    <a:spLocks/>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15" name="AutoShape 137"/>
                  <p:cNvSpPr>
                    <a:spLocks/>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sp>
                <p:nvSpPr>
                  <p:cNvPr id="216" name="AutoShape 138"/>
                  <p:cNvSpPr>
                    <a:spLocks/>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grpSp>
          </p:grpSp>
          <p:grpSp>
            <p:nvGrpSpPr>
              <p:cNvPr id="209" name="Group 57"/>
              <p:cNvGrpSpPr>
                <a:grpSpLocks/>
              </p:cNvGrpSpPr>
              <p:nvPr/>
            </p:nvGrpSpPr>
            <p:grpSpPr bwMode="auto">
              <a:xfrm>
                <a:off x="5073067" y="4010026"/>
                <a:ext cx="866775" cy="866775"/>
                <a:chOff x="7580313" y="4010025"/>
                <a:chExt cx="866775" cy="866775"/>
              </a:xfrm>
            </p:grpSpPr>
            <p:sp>
              <p:nvSpPr>
                <p:cNvPr id="210" name="Oval 58"/>
                <p:cNvSpPr>
                  <a:spLocks noChangeArrowheads="1"/>
                </p:cNvSpPr>
                <p:nvPr/>
              </p:nvSpPr>
              <p:spPr bwMode="auto">
                <a:xfrm>
                  <a:off x="7580312" y="4010025"/>
                  <a:ext cx="866775" cy="866775"/>
                </a:xfrm>
                <a:prstGeom prst="ellipse">
                  <a:avLst/>
                </a:prstGeom>
                <a:solidFill>
                  <a:srgbClr val="00BAF7"/>
                </a:solidFill>
                <a:ln w="9525">
                  <a:noFill/>
                  <a:round/>
                  <a:headEnd/>
                  <a:tailEnd/>
                </a:ln>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211" name="AutoShape 139"/>
                <p:cNvSpPr>
                  <a:spLocks/>
                </p:cNvSpPr>
                <p:nvPr/>
              </p:nvSpPr>
              <p:spPr bwMode="auto">
                <a:xfrm>
                  <a:off x="7775575" y="4175125"/>
                  <a:ext cx="508000" cy="49212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ysClr val="window" lastClr="FFFFFF"/>
                </a:solidFill>
                <a:ln>
                  <a:noFill/>
                </a:ln>
                <a:effectLst/>
                <a:extLst/>
              </p:spPr>
              <p:txBody>
                <a:bodyPr lIns="25400" tIns="25400" rIns="25400" bIns="25400" anchor="ctr"/>
                <a:lstStyle/>
                <a:p>
                  <a:pPr marL="0" marR="0" lvl="0" indent="0" algn="ctr" defTabSz="228594" eaLnBrk="1" fontAlgn="base" latinLnBrk="0" hangingPunct="0">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a:ea typeface="微软雅黑"/>
                    <a:sym typeface="Gill Sans" charset="0"/>
                  </a:endParaRPr>
                </a:p>
              </p:txBody>
            </p:sp>
          </p:grpSp>
        </p:grpSp>
        <p:cxnSp>
          <p:nvCxnSpPr>
            <p:cNvPr id="244" name="肘形连接符 243"/>
            <p:cNvCxnSpPr/>
            <p:nvPr/>
          </p:nvCxnSpPr>
          <p:spPr>
            <a:xfrm flipV="1">
              <a:off x="4256110" y="3447251"/>
              <a:ext cx="1807645" cy="1568715"/>
            </a:xfrm>
            <a:prstGeom prst="bentConnector3">
              <a:avLst>
                <a:gd name="adj1" fmla="val 50000"/>
              </a:avLst>
            </a:prstGeom>
          </p:spPr>
          <p:style>
            <a:lnRef idx="3">
              <a:schemeClr val="accent5"/>
            </a:lnRef>
            <a:fillRef idx="0">
              <a:schemeClr val="accent5"/>
            </a:fillRef>
            <a:effectRef idx="2">
              <a:schemeClr val="accent5"/>
            </a:effectRef>
            <a:fontRef idx="minor">
              <a:schemeClr val="tx1"/>
            </a:fontRef>
          </p:style>
        </p:cxnSp>
        <p:cxnSp>
          <p:nvCxnSpPr>
            <p:cNvPr id="255" name="肘形连接符 254"/>
            <p:cNvCxnSpPr/>
            <p:nvPr/>
          </p:nvCxnSpPr>
          <p:spPr>
            <a:xfrm>
              <a:off x="6063755" y="3447251"/>
              <a:ext cx="5770105" cy="1494526"/>
            </a:xfrm>
            <a:prstGeom prst="bentConnector3">
              <a:avLst>
                <a:gd name="adj1" fmla="val 4968"/>
              </a:avLst>
            </a:prstGeom>
            <a:ln>
              <a:tailEnd type="triangle"/>
            </a:ln>
          </p:spPr>
          <p:style>
            <a:lnRef idx="3">
              <a:schemeClr val="accent5"/>
            </a:lnRef>
            <a:fillRef idx="0">
              <a:schemeClr val="accent5"/>
            </a:fillRef>
            <a:effectRef idx="2">
              <a:schemeClr val="accent5"/>
            </a:effectRef>
            <a:fontRef idx="minor">
              <a:schemeClr val="tx1"/>
            </a:fontRef>
          </p:style>
        </p:cxnSp>
        <p:sp>
          <p:nvSpPr>
            <p:cNvPr id="262" name="Oval 72"/>
            <p:cNvSpPr/>
            <p:nvPr/>
          </p:nvSpPr>
          <p:spPr bwMode="auto">
            <a:xfrm>
              <a:off x="5518064" y="4010087"/>
              <a:ext cx="555625" cy="557212"/>
            </a:xfrm>
            <a:prstGeom prst="ellipse">
              <a:avLst/>
            </a:prstGeom>
            <a:solidFill>
              <a:srgbClr val="89C600"/>
            </a:solidFill>
            <a:ln w="12700" cap="flat" cmpd="sng" algn="ctr">
              <a:noFill/>
              <a:prstDash val="solid"/>
              <a:miter lim="800000"/>
            </a:ln>
            <a:effectLst/>
          </p:spPr>
          <p:txBody>
            <a:bodyPr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44546A"/>
                </a:solidFill>
                <a:effectLst/>
                <a:uLnTx/>
                <a:uFillTx/>
                <a:latin typeface="微软雅黑"/>
                <a:ea typeface="微软雅黑"/>
              </a:endParaRPr>
            </a:p>
          </p:txBody>
        </p:sp>
      </p:grpSp>
      <p:sp>
        <p:nvSpPr>
          <p:cNvPr id="263" name="AutoShape 115"/>
          <p:cNvSpPr>
            <a:spLocks noChangeAspect="1"/>
          </p:cNvSpPr>
          <p:nvPr/>
        </p:nvSpPr>
        <p:spPr bwMode="auto">
          <a:xfrm>
            <a:off x="5654679" y="4138335"/>
            <a:ext cx="284162" cy="284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ysClr val="window" lastClr="FFFFFF"/>
          </a:solidFill>
          <a:ln>
            <a:noFill/>
          </a:ln>
          <a:effectLst/>
          <a:extLst/>
        </p:spPr>
        <p:txBody>
          <a:bodyPr lIns="50789" tIns="50789" rIns="50789" bIns="50789" anchor="ctr"/>
          <a:lstStyle/>
          <a:p>
            <a:pPr marL="0" marR="0" lvl="0" indent="0" defTabSz="457087" eaLnBrk="1" fontAlgn="auto" latinLnBrk="0" hangingPunct="1">
              <a:lnSpc>
                <a:spcPct val="100000"/>
              </a:lnSpc>
              <a:spcBef>
                <a:spcPts val="0"/>
              </a:spcBef>
              <a:spcAft>
                <a:spcPts val="0"/>
              </a:spcAft>
              <a:buClrTx/>
              <a:buSzTx/>
              <a:buFontTx/>
              <a:buNone/>
              <a:tabLst/>
              <a:defRPr/>
            </a:pPr>
            <a:endParaRPr kumimoji="0" lang="es-ES" sz="3600" b="0" i="0" u="none" strike="noStrike" kern="0" cap="none" spc="0" normalizeH="0" baseline="0" noProof="0" dirty="0">
              <a:ln>
                <a:noFill/>
              </a:ln>
              <a:solidFill>
                <a:srgbClr val="44CEB9"/>
              </a:solidFill>
              <a:effectLst>
                <a:outerShdw blurRad="38100" dist="38100" dir="2700000" algn="tl">
                  <a:srgbClr val="000000"/>
                </a:outerShdw>
              </a:effectLst>
              <a:uLnTx/>
              <a:uFillTx/>
              <a:latin typeface="微软雅黑"/>
              <a:ea typeface="微软雅黑"/>
              <a:cs typeface="Gill Sans" charset="0"/>
              <a:sym typeface="Gill Sans" charset="0"/>
            </a:endParaRPr>
          </a:p>
        </p:txBody>
      </p:sp>
    </p:spTree>
    <p:extLst>
      <p:ext uri="{BB962C8B-B14F-4D97-AF65-F5344CB8AC3E}">
        <p14:creationId xmlns="" xmlns:p14="http://schemas.microsoft.com/office/powerpoint/2010/main" val="76720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anim calcmode="lin" valueType="num">
                                      <p:cBhvr>
                                        <p:cTn id="11" dur="1000" fill="hold"/>
                                        <p:tgtEl>
                                          <p:spTgt spid="24"/>
                                        </p:tgtEl>
                                        <p:attrNameLst>
                                          <p:attrName>ppt_x</p:attrName>
                                        </p:attrNameLst>
                                      </p:cBhvr>
                                      <p:tavLst>
                                        <p:tav tm="0">
                                          <p:val>
                                            <p:strVal val="#ppt_x"/>
                                          </p:val>
                                        </p:tav>
                                        <p:tav tm="100000">
                                          <p:val>
                                            <p:strVal val="#ppt_x"/>
                                          </p:val>
                                        </p:tav>
                                      </p:tavLst>
                                    </p:anim>
                                    <p:anim calcmode="lin" valueType="num">
                                      <p:cBhvr>
                                        <p:cTn id="1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6" name="矩形 5"/>
          <p:cNvSpPr/>
          <p:nvPr/>
        </p:nvSpPr>
        <p:spPr>
          <a:xfrm>
            <a:off x="1206854" y="2302149"/>
            <a:ext cx="3586238"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3.</a:t>
            </a:r>
            <a:r>
              <a:rPr lang="zh-CN" altLang="en-US" sz="2300" dirty="0">
                <a:solidFill>
                  <a:prstClr val="black"/>
                </a:solidFill>
                <a:latin typeface="华文中宋" panose="02010600040101010101" pitchFamily="2" charset="-122"/>
                <a:ea typeface="华文中宋" panose="02010600040101010101" pitchFamily="2" charset="-122"/>
              </a:rPr>
              <a:t>养成教育的实施原则 </a:t>
            </a:r>
          </a:p>
        </p:txBody>
      </p:sp>
      <p:grpSp>
        <p:nvGrpSpPr>
          <p:cNvPr id="11" name="组合 10"/>
          <p:cNvGrpSpPr/>
          <p:nvPr/>
        </p:nvGrpSpPr>
        <p:grpSpPr>
          <a:xfrm>
            <a:off x="264296" y="2676445"/>
            <a:ext cx="5760000" cy="2035809"/>
            <a:chOff x="374322" y="1514006"/>
            <a:chExt cx="5374581" cy="1987003"/>
          </a:xfrm>
        </p:grpSpPr>
        <p:sp>
          <p:nvSpPr>
            <p:cNvPr id="12" name="Rounded Rectangle 27"/>
            <p:cNvSpPr>
              <a:spLocks noChangeArrowheads="1"/>
            </p:cNvSpPr>
            <p:nvPr/>
          </p:nvSpPr>
          <p:spPr bwMode="auto">
            <a:xfrm rot="16200000" flipH="1">
              <a:off x="2068111" y="-179783"/>
              <a:ext cx="1987003" cy="5374581"/>
            </a:xfrm>
            <a:prstGeom prst="roundRect">
              <a:avLst>
                <a:gd name="adj" fmla="val 7870"/>
              </a:avLst>
            </a:prstGeom>
            <a:solidFill>
              <a:srgbClr val="FFFFFF"/>
            </a:solidFill>
            <a:ln w="6350">
              <a:solidFill>
                <a:sysClr val="window" lastClr="FFFFFF">
                  <a:lumMod val="65000"/>
                </a:sysClr>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13" name="Round Same Side Corner Rectangle 141"/>
            <p:cNvSpPr/>
            <p:nvPr/>
          </p:nvSpPr>
          <p:spPr bwMode="auto">
            <a:xfrm>
              <a:off x="374322" y="1523980"/>
              <a:ext cx="5374581" cy="578569"/>
            </a:xfrm>
            <a:prstGeom prst="round2SameRect">
              <a:avLst>
                <a:gd name="adj1" fmla="val 27778"/>
                <a:gd name="adj2" fmla="val 0"/>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endParaRPr>
            </a:p>
          </p:txBody>
        </p:sp>
        <p:sp>
          <p:nvSpPr>
            <p:cNvPr id="14" name="Rektangel 76"/>
            <p:cNvSpPr>
              <a:spLocks noChangeArrowheads="1"/>
            </p:cNvSpPr>
            <p:nvPr/>
          </p:nvSpPr>
          <p:spPr bwMode="auto">
            <a:xfrm>
              <a:off x="1273051" y="1591971"/>
              <a:ext cx="2520280" cy="45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spcAft>
                  <a:spcPts val="600"/>
                </a:spcAft>
                <a:defRPr/>
              </a:pPr>
              <a:r>
                <a:rPr lang="zh-CN" altLang="en-US" sz="2400" dirty="0">
                  <a:solidFill>
                    <a:schemeClr val="bg1"/>
                  </a:solidFill>
                  <a:latin typeface="华文中宋" panose="02010600040101010101" pitchFamily="2" charset="-122"/>
                  <a:ea typeface="华文中宋" panose="02010600040101010101" pitchFamily="2" charset="-122"/>
                </a:rPr>
                <a:t>尊重选择的原则</a:t>
              </a:r>
              <a:endParaRPr lang="zh-CN" altLang="en-US" sz="1400" kern="0" noProof="1">
                <a:solidFill>
                  <a:schemeClr val="bg1"/>
                </a:solidFill>
                <a:latin typeface="微软雅黑" pitchFamily="34" charset="-122"/>
                <a:ea typeface="微软雅黑" pitchFamily="34" charset="-122"/>
                <a:cs typeface="Arial" charset="0"/>
              </a:endParaRPr>
            </a:p>
          </p:txBody>
        </p:sp>
        <p:grpSp>
          <p:nvGrpSpPr>
            <p:cNvPr id="15" name="组合 14"/>
            <p:cNvGrpSpPr/>
            <p:nvPr/>
          </p:nvGrpSpPr>
          <p:grpSpPr>
            <a:xfrm>
              <a:off x="412937" y="1516460"/>
              <a:ext cx="784068" cy="504001"/>
              <a:chOff x="491458" y="2376015"/>
              <a:chExt cx="784068" cy="504001"/>
            </a:xfrm>
          </p:grpSpPr>
          <p:sp>
            <p:nvSpPr>
              <p:cNvPr id="17"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18" name="Tekstboks 54"/>
              <p:cNvSpPr txBox="1">
                <a:spLocks noChangeArrowheads="1"/>
              </p:cNvSpPr>
              <p:nvPr/>
            </p:nvSpPr>
            <p:spPr bwMode="auto">
              <a:xfrm>
                <a:off x="491458" y="2451526"/>
                <a:ext cx="784068" cy="390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eaLnBrk="1" hangingPunct="1">
                  <a:defRPr/>
                </a:pPr>
                <a:r>
                  <a:rPr lang="da-DK" sz="2000" b="1" kern="0" dirty="0">
                    <a:solidFill>
                      <a:srgbClr val="0070C0"/>
                    </a:solidFill>
                    <a:latin typeface="+mn-ea"/>
                    <a:ea typeface="+mn-ea"/>
                  </a:rPr>
                  <a:t>（1）</a:t>
                </a:r>
                <a:endParaRPr kumimoji="0" lang="da-DK" sz="2000" b="1" i="0" u="none" strike="noStrike" kern="0" cap="none" spc="0" normalizeH="0" baseline="0" noProof="0" dirty="0" smtClean="0">
                  <a:ln>
                    <a:noFill/>
                  </a:ln>
                  <a:solidFill>
                    <a:srgbClr val="0070C0"/>
                  </a:solidFill>
                  <a:effectLst/>
                  <a:uLnTx/>
                  <a:uFillTx/>
                  <a:latin typeface="+mn-ea"/>
                  <a:ea typeface="+mn-ea"/>
                </a:endParaRPr>
              </a:p>
            </p:txBody>
          </p:sp>
        </p:grpSp>
        <p:sp>
          <p:nvSpPr>
            <p:cNvPr id="16" name="Tekstboks 72"/>
            <p:cNvSpPr txBox="1">
              <a:spLocks noChangeArrowheads="1"/>
            </p:cNvSpPr>
            <p:nvPr/>
          </p:nvSpPr>
          <p:spPr bwMode="auto">
            <a:xfrm>
              <a:off x="415265" y="2132856"/>
              <a:ext cx="5333637" cy="955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indent="457200" eaLnBrk="1" hangingPunct="1">
                <a:lnSpc>
                  <a:spcPct val="120000"/>
                </a:lnSpc>
                <a:defRPr/>
              </a:pPr>
              <a:r>
                <a:rPr lang="zh-CN" altLang="en-US" sz="2400" dirty="0">
                  <a:solidFill>
                    <a:prstClr val="black"/>
                  </a:solidFill>
                  <a:latin typeface="华文中宋" panose="02010600040101010101" pitchFamily="2" charset="-122"/>
                  <a:ea typeface="华文中宋" panose="02010600040101010101" pitchFamily="2" charset="-122"/>
                </a:rPr>
                <a:t>给学生充分选择的权利和空间，尊重每个人的特质，体现自主性。</a:t>
              </a:r>
              <a:endParaRPr lang="zh-CN" altLang="en-US" sz="1100" kern="0" dirty="0">
                <a:solidFill>
                  <a:schemeClr val="bg1">
                    <a:lumMod val="50000"/>
                  </a:schemeClr>
                </a:solidFill>
                <a:latin typeface="微软雅黑" pitchFamily="34" charset="-122"/>
                <a:ea typeface="微软雅黑" pitchFamily="34" charset="-122"/>
              </a:endParaRPr>
            </a:p>
          </p:txBody>
        </p:sp>
      </p:grpSp>
      <p:grpSp>
        <p:nvGrpSpPr>
          <p:cNvPr id="19" name="组合 18"/>
          <p:cNvGrpSpPr/>
          <p:nvPr/>
        </p:nvGrpSpPr>
        <p:grpSpPr>
          <a:xfrm>
            <a:off x="6322196" y="2619460"/>
            <a:ext cx="5760000" cy="2055980"/>
            <a:chOff x="374322" y="1514005"/>
            <a:chExt cx="5374581" cy="2006690"/>
          </a:xfrm>
        </p:grpSpPr>
        <p:sp>
          <p:nvSpPr>
            <p:cNvPr id="20" name="Rounded Rectangle 27"/>
            <p:cNvSpPr>
              <a:spLocks noChangeArrowheads="1"/>
            </p:cNvSpPr>
            <p:nvPr/>
          </p:nvSpPr>
          <p:spPr bwMode="auto">
            <a:xfrm rot="16200000" flipH="1">
              <a:off x="2068111" y="-179784"/>
              <a:ext cx="1987003" cy="5374581"/>
            </a:xfrm>
            <a:prstGeom prst="roundRect">
              <a:avLst>
                <a:gd name="adj" fmla="val 7870"/>
              </a:avLst>
            </a:prstGeom>
            <a:solidFill>
              <a:srgbClr val="FFFFFF"/>
            </a:solidFill>
            <a:ln w="6350">
              <a:solidFill>
                <a:sysClr val="window" lastClr="FFFFFF">
                  <a:lumMod val="65000"/>
                </a:sysClr>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21" name="Round Same Side Corner Rectangle 141"/>
            <p:cNvSpPr/>
            <p:nvPr/>
          </p:nvSpPr>
          <p:spPr bwMode="auto">
            <a:xfrm>
              <a:off x="374322" y="1523980"/>
              <a:ext cx="5374581" cy="578569"/>
            </a:xfrm>
            <a:prstGeom prst="round2SameRect">
              <a:avLst>
                <a:gd name="adj1" fmla="val 27778"/>
                <a:gd name="adj2" fmla="val 0"/>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endParaRPr>
            </a:p>
          </p:txBody>
        </p:sp>
        <p:sp>
          <p:nvSpPr>
            <p:cNvPr id="22" name="Rektangel 76"/>
            <p:cNvSpPr>
              <a:spLocks noChangeArrowheads="1"/>
            </p:cNvSpPr>
            <p:nvPr/>
          </p:nvSpPr>
          <p:spPr bwMode="auto">
            <a:xfrm>
              <a:off x="1273051" y="1591971"/>
              <a:ext cx="2520280" cy="45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spcAft>
                  <a:spcPts val="600"/>
                </a:spcAft>
                <a:defRPr/>
              </a:pPr>
              <a:r>
                <a:rPr lang="zh-CN" altLang="en-US" sz="2400" dirty="0">
                  <a:solidFill>
                    <a:schemeClr val="bg1"/>
                  </a:solidFill>
                  <a:latin typeface="华文中宋" panose="02010600040101010101" pitchFamily="2" charset="-122"/>
                  <a:ea typeface="华文中宋" panose="02010600040101010101" pitchFamily="2" charset="-122"/>
                </a:rPr>
                <a:t>就近的原则</a:t>
              </a:r>
              <a:endParaRPr lang="zh-CN" altLang="en-US" sz="1400" kern="0" noProof="1">
                <a:solidFill>
                  <a:schemeClr val="bg1"/>
                </a:solidFill>
                <a:latin typeface="微软雅黑" pitchFamily="34" charset="-122"/>
                <a:ea typeface="微软雅黑" pitchFamily="34" charset="-122"/>
                <a:cs typeface="Arial" charset="0"/>
              </a:endParaRPr>
            </a:p>
          </p:txBody>
        </p:sp>
        <p:grpSp>
          <p:nvGrpSpPr>
            <p:cNvPr id="23" name="组合 22"/>
            <p:cNvGrpSpPr/>
            <p:nvPr/>
          </p:nvGrpSpPr>
          <p:grpSpPr>
            <a:xfrm>
              <a:off x="412937" y="1516460"/>
              <a:ext cx="784068" cy="504001"/>
              <a:chOff x="491458" y="2376015"/>
              <a:chExt cx="784068" cy="504001"/>
            </a:xfrm>
          </p:grpSpPr>
          <p:sp>
            <p:nvSpPr>
              <p:cNvPr id="25"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26" name="Tekstboks 54"/>
              <p:cNvSpPr txBox="1">
                <a:spLocks noChangeArrowheads="1"/>
              </p:cNvSpPr>
              <p:nvPr/>
            </p:nvSpPr>
            <p:spPr bwMode="auto">
              <a:xfrm>
                <a:off x="491458" y="2451526"/>
                <a:ext cx="784068" cy="390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eaLnBrk="1" hangingPunct="1">
                  <a:defRPr/>
                </a:pPr>
                <a:r>
                  <a:rPr lang="da-DK" sz="2000" b="1" kern="0" dirty="0">
                    <a:solidFill>
                      <a:srgbClr val="0070C0"/>
                    </a:solidFill>
                    <a:latin typeface="+mn-ea"/>
                    <a:ea typeface="+mn-ea"/>
                  </a:rPr>
                  <a:t>（2）</a:t>
                </a:r>
                <a:endParaRPr kumimoji="0" lang="da-DK" sz="2000" b="1" i="0" u="none" strike="noStrike" kern="0" cap="none" spc="0" normalizeH="0" baseline="0" noProof="0" dirty="0" smtClean="0">
                  <a:ln>
                    <a:noFill/>
                  </a:ln>
                  <a:solidFill>
                    <a:srgbClr val="0070C0"/>
                  </a:solidFill>
                  <a:effectLst/>
                  <a:uLnTx/>
                  <a:uFillTx/>
                  <a:latin typeface="+mn-ea"/>
                  <a:ea typeface="+mn-ea"/>
                </a:endParaRPr>
              </a:p>
            </p:txBody>
          </p:sp>
        </p:grpSp>
        <p:sp>
          <p:nvSpPr>
            <p:cNvPr id="24" name="Tekstboks 72"/>
            <p:cNvSpPr txBox="1">
              <a:spLocks noChangeArrowheads="1"/>
            </p:cNvSpPr>
            <p:nvPr/>
          </p:nvSpPr>
          <p:spPr bwMode="auto">
            <a:xfrm>
              <a:off x="415265" y="2132856"/>
              <a:ext cx="5270697" cy="138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indent="457200" eaLnBrk="1" hangingPunct="1">
                <a:lnSpc>
                  <a:spcPct val="120000"/>
                </a:lnSpc>
                <a:defRPr/>
              </a:pPr>
              <a:r>
                <a:rPr lang="zh-CN" altLang="en-US" sz="2400" dirty="0">
                  <a:solidFill>
                    <a:prstClr val="black"/>
                  </a:solidFill>
                  <a:latin typeface="华文中宋" panose="02010600040101010101" pitchFamily="2" charset="-122"/>
                  <a:ea typeface="华文中宋" panose="02010600040101010101" pitchFamily="2" charset="-122"/>
                </a:rPr>
                <a:t>自己的行为习惯离哪个习惯项目目标最近就选哪个，追求成功率。先易后难，先简后繁。 </a:t>
              </a:r>
            </a:p>
          </p:txBody>
        </p:sp>
      </p:grpSp>
      <p:grpSp>
        <p:nvGrpSpPr>
          <p:cNvPr id="27" name="组合 26"/>
          <p:cNvGrpSpPr/>
          <p:nvPr/>
        </p:nvGrpSpPr>
        <p:grpSpPr>
          <a:xfrm>
            <a:off x="264295" y="4767029"/>
            <a:ext cx="5760000" cy="2055980"/>
            <a:chOff x="374322" y="1514005"/>
            <a:chExt cx="5374581" cy="2006690"/>
          </a:xfrm>
        </p:grpSpPr>
        <p:sp>
          <p:nvSpPr>
            <p:cNvPr id="28" name="Rounded Rectangle 27"/>
            <p:cNvSpPr>
              <a:spLocks noChangeArrowheads="1"/>
            </p:cNvSpPr>
            <p:nvPr/>
          </p:nvSpPr>
          <p:spPr bwMode="auto">
            <a:xfrm rot="16200000" flipH="1">
              <a:off x="2068111" y="-179784"/>
              <a:ext cx="1987003" cy="5374581"/>
            </a:xfrm>
            <a:prstGeom prst="roundRect">
              <a:avLst>
                <a:gd name="adj" fmla="val 7870"/>
              </a:avLst>
            </a:prstGeom>
            <a:solidFill>
              <a:srgbClr val="FFFFFF"/>
            </a:solidFill>
            <a:ln w="6350">
              <a:solidFill>
                <a:sysClr val="window" lastClr="FFFFFF">
                  <a:lumMod val="65000"/>
                </a:sysClr>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29" name="Round Same Side Corner Rectangle 141"/>
            <p:cNvSpPr/>
            <p:nvPr/>
          </p:nvSpPr>
          <p:spPr bwMode="auto">
            <a:xfrm>
              <a:off x="374322" y="1523980"/>
              <a:ext cx="5374581" cy="578569"/>
            </a:xfrm>
            <a:prstGeom prst="round2SameRect">
              <a:avLst>
                <a:gd name="adj1" fmla="val 27778"/>
                <a:gd name="adj2" fmla="val 0"/>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endParaRPr>
            </a:p>
          </p:txBody>
        </p:sp>
        <p:sp>
          <p:nvSpPr>
            <p:cNvPr id="30" name="Rektangel 76"/>
            <p:cNvSpPr>
              <a:spLocks noChangeArrowheads="1"/>
            </p:cNvSpPr>
            <p:nvPr/>
          </p:nvSpPr>
          <p:spPr bwMode="auto">
            <a:xfrm>
              <a:off x="1273051" y="1591971"/>
              <a:ext cx="2520280" cy="45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spcAft>
                  <a:spcPts val="600"/>
                </a:spcAft>
                <a:defRPr/>
              </a:pPr>
              <a:r>
                <a:rPr lang="zh-CN" altLang="en-US" sz="2400" dirty="0">
                  <a:solidFill>
                    <a:schemeClr val="bg1"/>
                  </a:solidFill>
                  <a:latin typeface="华文中宋" panose="02010600040101010101" pitchFamily="2" charset="-122"/>
                  <a:ea typeface="华文中宋" panose="02010600040101010101" pitchFamily="2" charset="-122"/>
                </a:rPr>
                <a:t>契约的原则</a:t>
              </a:r>
              <a:endParaRPr lang="zh-CN" altLang="en-US" sz="1400" kern="0" noProof="1">
                <a:solidFill>
                  <a:schemeClr val="bg1"/>
                </a:solidFill>
                <a:latin typeface="微软雅黑" pitchFamily="34" charset="-122"/>
                <a:ea typeface="微软雅黑" pitchFamily="34" charset="-122"/>
                <a:cs typeface="Arial" charset="0"/>
              </a:endParaRPr>
            </a:p>
          </p:txBody>
        </p:sp>
        <p:grpSp>
          <p:nvGrpSpPr>
            <p:cNvPr id="31" name="组合 30"/>
            <p:cNvGrpSpPr/>
            <p:nvPr/>
          </p:nvGrpSpPr>
          <p:grpSpPr>
            <a:xfrm>
              <a:off x="412937" y="1516460"/>
              <a:ext cx="784068" cy="504001"/>
              <a:chOff x="491458" y="2376015"/>
              <a:chExt cx="784068" cy="504001"/>
            </a:xfrm>
          </p:grpSpPr>
          <p:sp>
            <p:nvSpPr>
              <p:cNvPr id="33"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34" name="Tekstboks 54"/>
              <p:cNvSpPr txBox="1">
                <a:spLocks noChangeArrowheads="1"/>
              </p:cNvSpPr>
              <p:nvPr/>
            </p:nvSpPr>
            <p:spPr bwMode="auto">
              <a:xfrm>
                <a:off x="491458" y="2451526"/>
                <a:ext cx="784068" cy="390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eaLnBrk="1" hangingPunct="1">
                  <a:defRPr/>
                </a:pPr>
                <a:r>
                  <a:rPr lang="da-DK" sz="2000" b="1" kern="0" dirty="0">
                    <a:solidFill>
                      <a:srgbClr val="0070C0"/>
                    </a:solidFill>
                    <a:latin typeface="+mn-ea"/>
                    <a:ea typeface="+mn-ea"/>
                  </a:rPr>
                  <a:t>（3）</a:t>
                </a:r>
                <a:endParaRPr kumimoji="0" lang="da-DK" sz="2000" b="1" i="0" u="none" strike="noStrike" kern="0" cap="none" spc="0" normalizeH="0" baseline="0" noProof="0" dirty="0" smtClean="0">
                  <a:ln>
                    <a:noFill/>
                  </a:ln>
                  <a:solidFill>
                    <a:srgbClr val="0070C0"/>
                  </a:solidFill>
                  <a:effectLst/>
                  <a:uLnTx/>
                  <a:uFillTx/>
                  <a:latin typeface="+mn-ea"/>
                  <a:ea typeface="+mn-ea"/>
                </a:endParaRPr>
              </a:p>
            </p:txBody>
          </p:sp>
        </p:grpSp>
        <p:sp>
          <p:nvSpPr>
            <p:cNvPr id="32" name="Tekstboks 72"/>
            <p:cNvSpPr txBox="1">
              <a:spLocks noChangeArrowheads="1"/>
            </p:cNvSpPr>
            <p:nvPr/>
          </p:nvSpPr>
          <p:spPr bwMode="auto">
            <a:xfrm>
              <a:off x="415264" y="2132856"/>
              <a:ext cx="5332584" cy="138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indent="457200" eaLnBrk="1" hangingPunct="1">
                <a:lnSpc>
                  <a:spcPct val="120000"/>
                </a:lnSpc>
                <a:defRPr/>
              </a:pPr>
              <a:r>
                <a:rPr lang="zh-CN" altLang="en-US" sz="2400" dirty="0">
                  <a:solidFill>
                    <a:prstClr val="black"/>
                  </a:solidFill>
                  <a:latin typeface="华文中宋" panose="02010600040101010101" pitchFamily="2" charset="-122"/>
                  <a:ea typeface="华文中宋" panose="02010600040101010101" pitchFamily="2" charset="-122"/>
                </a:rPr>
                <a:t>和自己定下契约，选定的项目就一定坚持做下去。只要坚持就一定成功。唤醒自己内心的自觉和自尊。 </a:t>
              </a:r>
            </a:p>
          </p:txBody>
        </p:sp>
      </p:grpSp>
      <p:grpSp>
        <p:nvGrpSpPr>
          <p:cNvPr id="35" name="组合 34"/>
          <p:cNvGrpSpPr/>
          <p:nvPr/>
        </p:nvGrpSpPr>
        <p:grpSpPr>
          <a:xfrm>
            <a:off x="6363580" y="4712442"/>
            <a:ext cx="5760000" cy="2055980"/>
            <a:chOff x="374322" y="1514005"/>
            <a:chExt cx="5374581" cy="2006690"/>
          </a:xfrm>
        </p:grpSpPr>
        <p:sp>
          <p:nvSpPr>
            <p:cNvPr id="36" name="Rounded Rectangle 27"/>
            <p:cNvSpPr>
              <a:spLocks noChangeArrowheads="1"/>
            </p:cNvSpPr>
            <p:nvPr/>
          </p:nvSpPr>
          <p:spPr bwMode="auto">
            <a:xfrm rot="16200000" flipH="1">
              <a:off x="2068111" y="-179784"/>
              <a:ext cx="1987003" cy="5374581"/>
            </a:xfrm>
            <a:prstGeom prst="roundRect">
              <a:avLst>
                <a:gd name="adj" fmla="val 7870"/>
              </a:avLst>
            </a:prstGeom>
            <a:solidFill>
              <a:srgbClr val="FFFFFF"/>
            </a:solidFill>
            <a:ln w="6350">
              <a:solidFill>
                <a:sysClr val="window" lastClr="FFFFFF">
                  <a:lumMod val="65000"/>
                </a:sysClr>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37" name="Round Same Side Corner Rectangle 141"/>
            <p:cNvSpPr/>
            <p:nvPr/>
          </p:nvSpPr>
          <p:spPr bwMode="auto">
            <a:xfrm>
              <a:off x="374322" y="1523980"/>
              <a:ext cx="5374581" cy="578569"/>
            </a:xfrm>
            <a:prstGeom prst="round2SameRect">
              <a:avLst>
                <a:gd name="adj1" fmla="val 27778"/>
                <a:gd name="adj2" fmla="val 0"/>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endParaRPr>
            </a:p>
          </p:txBody>
        </p:sp>
        <p:sp>
          <p:nvSpPr>
            <p:cNvPr id="38" name="Rektangel 76"/>
            <p:cNvSpPr>
              <a:spLocks noChangeArrowheads="1"/>
            </p:cNvSpPr>
            <p:nvPr/>
          </p:nvSpPr>
          <p:spPr bwMode="auto">
            <a:xfrm>
              <a:off x="1273051" y="1591971"/>
              <a:ext cx="2520280" cy="45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spcAft>
                  <a:spcPts val="600"/>
                </a:spcAft>
                <a:defRPr/>
              </a:pPr>
              <a:r>
                <a:rPr lang="zh-CN" altLang="en-US" sz="2400" dirty="0">
                  <a:solidFill>
                    <a:schemeClr val="bg1"/>
                  </a:solidFill>
                  <a:latin typeface="华文中宋" panose="02010600040101010101" pitchFamily="2" charset="-122"/>
                  <a:ea typeface="华文中宋" panose="02010600040101010101" pitchFamily="2" charset="-122"/>
                </a:rPr>
                <a:t>长期坚持的原则</a:t>
              </a:r>
              <a:endParaRPr lang="zh-CN" altLang="en-US" sz="1400" kern="0" noProof="1">
                <a:solidFill>
                  <a:schemeClr val="bg1"/>
                </a:solidFill>
                <a:latin typeface="微软雅黑" pitchFamily="34" charset="-122"/>
                <a:ea typeface="微软雅黑" pitchFamily="34" charset="-122"/>
                <a:cs typeface="Arial" charset="0"/>
              </a:endParaRPr>
            </a:p>
          </p:txBody>
        </p:sp>
        <p:grpSp>
          <p:nvGrpSpPr>
            <p:cNvPr id="39" name="组合 38"/>
            <p:cNvGrpSpPr/>
            <p:nvPr/>
          </p:nvGrpSpPr>
          <p:grpSpPr>
            <a:xfrm>
              <a:off x="412937" y="1516460"/>
              <a:ext cx="784068" cy="504001"/>
              <a:chOff x="491458" y="2376015"/>
              <a:chExt cx="784068" cy="504001"/>
            </a:xfrm>
          </p:grpSpPr>
          <p:sp>
            <p:nvSpPr>
              <p:cNvPr id="41"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42" name="Tekstboks 54"/>
              <p:cNvSpPr txBox="1">
                <a:spLocks noChangeArrowheads="1"/>
              </p:cNvSpPr>
              <p:nvPr/>
            </p:nvSpPr>
            <p:spPr bwMode="auto">
              <a:xfrm>
                <a:off x="491458" y="2451526"/>
                <a:ext cx="784068" cy="390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eaLnBrk="1" hangingPunct="1">
                  <a:defRPr/>
                </a:pPr>
                <a:r>
                  <a:rPr lang="da-DK" sz="2000" b="1" kern="0" dirty="0">
                    <a:solidFill>
                      <a:srgbClr val="0070C0"/>
                    </a:solidFill>
                    <a:latin typeface="+mn-ea"/>
                    <a:ea typeface="+mn-ea"/>
                  </a:rPr>
                  <a:t>（4）</a:t>
                </a:r>
                <a:endParaRPr kumimoji="0" lang="da-DK" sz="2000" b="1" i="0" u="none" strike="noStrike" kern="0" cap="none" spc="0" normalizeH="0" baseline="0" noProof="0" dirty="0" smtClean="0">
                  <a:ln>
                    <a:noFill/>
                  </a:ln>
                  <a:solidFill>
                    <a:srgbClr val="0070C0"/>
                  </a:solidFill>
                  <a:effectLst/>
                  <a:uLnTx/>
                  <a:uFillTx/>
                  <a:latin typeface="+mn-ea"/>
                  <a:ea typeface="+mn-ea"/>
                </a:endParaRPr>
              </a:p>
            </p:txBody>
          </p:sp>
        </p:grpSp>
        <p:sp>
          <p:nvSpPr>
            <p:cNvPr id="40" name="Tekstboks 72"/>
            <p:cNvSpPr txBox="1">
              <a:spLocks noChangeArrowheads="1"/>
            </p:cNvSpPr>
            <p:nvPr/>
          </p:nvSpPr>
          <p:spPr bwMode="auto">
            <a:xfrm>
              <a:off x="415264" y="2132856"/>
              <a:ext cx="5333638" cy="138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indent="457200" eaLnBrk="1" hangingPunct="1">
                <a:lnSpc>
                  <a:spcPct val="120000"/>
                </a:lnSpc>
                <a:defRPr/>
              </a:pPr>
              <a:r>
                <a:rPr lang="zh-CN" altLang="en-US" sz="2400" dirty="0">
                  <a:solidFill>
                    <a:prstClr val="black"/>
                  </a:solidFill>
                  <a:latin typeface="华文中宋" panose="02010600040101010101" pitchFamily="2" charset="-122"/>
                  <a:ea typeface="华文中宋" panose="02010600040101010101" pitchFamily="2" charset="-122"/>
                </a:rPr>
                <a:t>养成一个好习惯需要时间的积累，需要坚持精神。练就了坚持精神，本身就是最重要的好习惯，就是可贵的竞争力。 </a:t>
              </a:r>
            </a:p>
          </p:txBody>
        </p:sp>
      </p:grpSp>
    </p:spTree>
    <p:extLst>
      <p:ext uri="{BB962C8B-B14F-4D97-AF65-F5344CB8AC3E}">
        <p14:creationId xmlns="" xmlns:p14="http://schemas.microsoft.com/office/powerpoint/2010/main" val="1413606043"/>
      </p:ext>
    </p:extLst>
  </p:cSld>
  <p:clrMapOvr>
    <a:masterClrMapping/>
  </p:clrMapOvr>
  <mc:AlternateContent xmlns:mc="http://schemas.openxmlformats.org/markup-compatibility/2006">
    <mc:Choice xmlns="" xmlns:p14="http://schemas.microsoft.com/office/powerpoint/2010/main" Requires="p14">
      <p:transition spd="slow" p14:dur="1250">
        <p14:reveal/>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5" name="直接箭头连接符 4"/>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7" name="矩形 6"/>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8" name="矩形 7"/>
          <p:cNvSpPr/>
          <p:nvPr/>
        </p:nvSpPr>
        <p:spPr>
          <a:xfrm>
            <a:off x="1206854" y="2302149"/>
            <a:ext cx="3586238"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3.</a:t>
            </a:r>
            <a:r>
              <a:rPr lang="zh-CN" altLang="en-US" sz="2300" dirty="0">
                <a:solidFill>
                  <a:prstClr val="black"/>
                </a:solidFill>
                <a:latin typeface="华文中宋" panose="02010600040101010101" pitchFamily="2" charset="-122"/>
                <a:ea typeface="华文中宋" panose="02010600040101010101" pitchFamily="2" charset="-122"/>
              </a:rPr>
              <a:t>养成教育的实施原则 </a:t>
            </a:r>
          </a:p>
        </p:txBody>
      </p:sp>
      <p:grpSp>
        <p:nvGrpSpPr>
          <p:cNvPr id="9" name="组合 8"/>
          <p:cNvGrpSpPr/>
          <p:nvPr/>
        </p:nvGrpSpPr>
        <p:grpSpPr>
          <a:xfrm>
            <a:off x="264296" y="2676446"/>
            <a:ext cx="5760001" cy="4010108"/>
            <a:chOff x="374322" y="1514007"/>
            <a:chExt cx="5374582" cy="3913971"/>
          </a:xfrm>
        </p:grpSpPr>
        <p:sp>
          <p:nvSpPr>
            <p:cNvPr id="10" name="Rounded Rectangle 27"/>
            <p:cNvSpPr>
              <a:spLocks noChangeArrowheads="1"/>
            </p:cNvSpPr>
            <p:nvPr/>
          </p:nvSpPr>
          <p:spPr bwMode="auto">
            <a:xfrm rot="16200000" flipH="1">
              <a:off x="1104628" y="783702"/>
              <a:ext cx="3913971" cy="5374581"/>
            </a:xfrm>
            <a:prstGeom prst="roundRect">
              <a:avLst>
                <a:gd name="adj" fmla="val 7870"/>
              </a:avLst>
            </a:prstGeom>
            <a:solidFill>
              <a:srgbClr val="FFFFFF"/>
            </a:solidFill>
            <a:ln w="6350">
              <a:solidFill>
                <a:sysClr val="window" lastClr="FFFFFF">
                  <a:lumMod val="65000"/>
                </a:sysClr>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11" name="Round Same Side Corner Rectangle 141"/>
            <p:cNvSpPr/>
            <p:nvPr/>
          </p:nvSpPr>
          <p:spPr bwMode="auto">
            <a:xfrm>
              <a:off x="374322" y="1523980"/>
              <a:ext cx="5374581" cy="578569"/>
            </a:xfrm>
            <a:prstGeom prst="round2SameRect">
              <a:avLst>
                <a:gd name="adj1" fmla="val 27778"/>
                <a:gd name="adj2" fmla="val 0"/>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endParaRPr>
            </a:p>
          </p:txBody>
        </p:sp>
        <p:sp>
          <p:nvSpPr>
            <p:cNvPr id="12" name="Rektangel 76"/>
            <p:cNvSpPr>
              <a:spLocks noChangeArrowheads="1"/>
            </p:cNvSpPr>
            <p:nvPr/>
          </p:nvSpPr>
          <p:spPr bwMode="auto">
            <a:xfrm>
              <a:off x="1273051" y="1591971"/>
              <a:ext cx="2520280" cy="45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spcAft>
                  <a:spcPts val="600"/>
                </a:spcAft>
                <a:defRPr/>
              </a:pPr>
              <a:r>
                <a:rPr lang="zh-CN" altLang="en-US" sz="2400" dirty="0">
                  <a:solidFill>
                    <a:schemeClr val="bg1"/>
                  </a:solidFill>
                  <a:latin typeface="华文中宋" panose="02010600040101010101" pitchFamily="2" charset="-122"/>
                  <a:ea typeface="华文中宋" panose="02010600040101010101" pitchFamily="2" charset="-122"/>
                </a:rPr>
                <a:t>自我教育的原则</a:t>
              </a:r>
              <a:endParaRPr lang="zh-CN" altLang="en-US" sz="1400" kern="0" noProof="1">
                <a:solidFill>
                  <a:schemeClr val="bg1"/>
                </a:solidFill>
                <a:latin typeface="微软雅黑" pitchFamily="34" charset="-122"/>
                <a:ea typeface="微软雅黑" pitchFamily="34" charset="-122"/>
                <a:cs typeface="Arial" charset="0"/>
              </a:endParaRPr>
            </a:p>
          </p:txBody>
        </p:sp>
        <p:grpSp>
          <p:nvGrpSpPr>
            <p:cNvPr id="13" name="组合 12"/>
            <p:cNvGrpSpPr/>
            <p:nvPr/>
          </p:nvGrpSpPr>
          <p:grpSpPr>
            <a:xfrm>
              <a:off x="412937" y="1516460"/>
              <a:ext cx="784068" cy="504001"/>
              <a:chOff x="491458" y="2376015"/>
              <a:chExt cx="784068" cy="504001"/>
            </a:xfrm>
          </p:grpSpPr>
          <p:sp>
            <p:nvSpPr>
              <p:cNvPr id="15"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16" name="Tekstboks 54"/>
              <p:cNvSpPr txBox="1">
                <a:spLocks noChangeArrowheads="1"/>
              </p:cNvSpPr>
              <p:nvPr/>
            </p:nvSpPr>
            <p:spPr bwMode="auto">
              <a:xfrm>
                <a:off x="491458" y="2451526"/>
                <a:ext cx="784068" cy="390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eaLnBrk="1" hangingPunct="1">
                  <a:defRPr/>
                </a:pPr>
                <a:r>
                  <a:rPr lang="da-DK" sz="2000" b="1" kern="0" dirty="0">
                    <a:solidFill>
                      <a:srgbClr val="0070C0"/>
                    </a:solidFill>
                    <a:latin typeface="+mn-ea"/>
                    <a:ea typeface="+mn-ea"/>
                  </a:rPr>
                  <a:t>（5）</a:t>
                </a:r>
                <a:endParaRPr kumimoji="0" lang="da-DK" sz="2000" b="1" i="0" u="none" strike="noStrike" kern="0" cap="none" spc="0" normalizeH="0" baseline="0" noProof="0" dirty="0" smtClean="0">
                  <a:ln>
                    <a:noFill/>
                  </a:ln>
                  <a:solidFill>
                    <a:srgbClr val="0070C0"/>
                  </a:solidFill>
                  <a:effectLst/>
                  <a:uLnTx/>
                  <a:uFillTx/>
                  <a:latin typeface="+mn-ea"/>
                  <a:ea typeface="+mn-ea"/>
                </a:endParaRPr>
              </a:p>
            </p:txBody>
          </p:sp>
        </p:grpSp>
        <p:sp>
          <p:nvSpPr>
            <p:cNvPr id="14" name="Tekstboks 72"/>
            <p:cNvSpPr txBox="1">
              <a:spLocks noChangeArrowheads="1"/>
            </p:cNvSpPr>
            <p:nvPr/>
          </p:nvSpPr>
          <p:spPr bwMode="auto">
            <a:xfrm>
              <a:off x="415265" y="2132856"/>
              <a:ext cx="5333638" cy="3118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indent="457200" eaLnBrk="1" hangingPunct="1">
                <a:lnSpc>
                  <a:spcPct val="120000"/>
                </a:lnSpc>
                <a:defRPr/>
              </a:pPr>
              <a:r>
                <a:rPr lang="zh-CN" altLang="en-US" sz="2400" dirty="0">
                  <a:solidFill>
                    <a:prstClr val="black"/>
                  </a:solidFill>
                  <a:latin typeface="华文中宋" panose="02010600040101010101" pitchFamily="2" charset="-122"/>
                  <a:ea typeface="华文中宋" panose="02010600040101010101" pitchFamily="2" charset="-122"/>
                </a:rPr>
                <a:t>行为养成需要高度的自觉，自主选择、自觉实践，自查、自律、自强。不勉强自己，也不要欺骗自己。这种自觉性本身就是素质和能力的体现。要养成过内心生活的习惯，经常留一点时间给自己，和自己的灵魂在一起，反思自己的养成项目做得如何。</a:t>
              </a:r>
            </a:p>
          </p:txBody>
        </p:sp>
      </p:grpSp>
      <p:grpSp>
        <p:nvGrpSpPr>
          <p:cNvPr id="17" name="组合 16"/>
          <p:cNvGrpSpPr/>
          <p:nvPr/>
        </p:nvGrpSpPr>
        <p:grpSpPr>
          <a:xfrm>
            <a:off x="6322195" y="2619462"/>
            <a:ext cx="5760001" cy="4067096"/>
            <a:chOff x="374321" y="1514007"/>
            <a:chExt cx="5374582" cy="3969592"/>
          </a:xfrm>
        </p:grpSpPr>
        <p:sp>
          <p:nvSpPr>
            <p:cNvPr id="18" name="Rounded Rectangle 27"/>
            <p:cNvSpPr>
              <a:spLocks noChangeArrowheads="1"/>
            </p:cNvSpPr>
            <p:nvPr/>
          </p:nvSpPr>
          <p:spPr bwMode="auto">
            <a:xfrm rot="16200000" flipH="1">
              <a:off x="1076816" y="811512"/>
              <a:ext cx="3969592" cy="5374581"/>
            </a:xfrm>
            <a:prstGeom prst="roundRect">
              <a:avLst>
                <a:gd name="adj" fmla="val 7870"/>
              </a:avLst>
            </a:prstGeom>
            <a:solidFill>
              <a:srgbClr val="FFFFFF"/>
            </a:solidFill>
            <a:ln w="6350">
              <a:solidFill>
                <a:sysClr val="window" lastClr="FFFFFF">
                  <a:lumMod val="65000"/>
                </a:sysClr>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19" name="Round Same Side Corner Rectangle 141"/>
            <p:cNvSpPr/>
            <p:nvPr/>
          </p:nvSpPr>
          <p:spPr bwMode="auto">
            <a:xfrm>
              <a:off x="374322" y="1523980"/>
              <a:ext cx="5374581" cy="578569"/>
            </a:xfrm>
            <a:prstGeom prst="round2SameRect">
              <a:avLst>
                <a:gd name="adj1" fmla="val 27778"/>
                <a:gd name="adj2" fmla="val 0"/>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endParaRPr>
            </a:p>
          </p:txBody>
        </p:sp>
        <p:sp>
          <p:nvSpPr>
            <p:cNvPr id="20" name="Rektangel 76"/>
            <p:cNvSpPr>
              <a:spLocks noChangeArrowheads="1"/>
            </p:cNvSpPr>
            <p:nvPr/>
          </p:nvSpPr>
          <p:spPr bwMode="auto">
            <a:xfrm>
              <a:off x="1273051" y="1591971"/>
              <a:ext cx="2520280" cy="45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spcAft>
                  <a:spcPts val="600"/>
                </a:spcAft>
                <a:defRPr/>
              </a:pPr>
              <a:r>
                <a:rPr lang="zh-CN" altLang="en-US" sz="2400" dirty="0">
                  <a:solidFill>
                    <a:schemeClr val="bg1"/>
                  </a:solidFill>
                  <a:latin typeface="华文中宋" panose="02010600040101010101" pitchFamily="2" charset="-122"/>
                  <a:ea typeface="华文中宋" panose="02010600040101010101" pitchFamily="2" charset="-122"/>
                </a:rPr>
                <a:t>反复刺激的原则</a:t>
              </a:r>
              <a:endParaRPr lang="zh-CN" altLang="en-US" sz="1400" kern="0" noProof="1">
                <a:solidFill>
                  <a:schemeClr val="bg1"/>
                </a:solidFill>
                <a:latin typeface="微软雅黑" pitchFamily="34" charset="-122"/>
                <a:ea typeface="微软雅黑" pitchFamily="34" charset="-122"/>
                <a:cs typeface="Arial" charset="0"/>
              </a:endParaRPr>
            </a:p>
          </p:txBody>
        </p:sp>
        <p:grpSp>
          <p:nvGrpSpPr>
            <p:cNvPr id="21" name="组合 20"/>
            <p:cNvGrpSpPr/>
            <p:nvPr/>
          </p:nvGrpSpPr>
          <p:grpSpPr>
            <a:xfrm>
              <a:off x="412937" y="1516460"/>
              <a:ext cx="784068" cy="504001"/>
              <a:chOff x="491458" y="2376015"/>
              <a:chExt cx="784068" cy="504001"/>
            </a:xfrm>
          </p:grpSpPr>
          <p:sp>
            <p:nvSpPr>
              <p:cNvPr id="23"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24" name="Tekstboks 54"/>
              <p:cNvSpPr txBox="1">
                <a:spLocks noChangeArrowheads="1"/>
              </p:cNvSpPr>
              <p:nvPr/>
            </p:nvSpPr>
            <p:spPr bwMode="auto">
              <a:xfrm>
                <a:off x="491458" y="2451526"/>
                <a:ext cx="784068" cy="390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eaLnBrk="1" hangingPunct="1">
                  <a:defRPr/>
                </a:pPr>
                <a:r>
                  <a:rPr lang="da-DK" sz="2000" b="1" kern="0" dirty="0">
                    <a:solidFill>
                      <a:srgbClr val="0070C0"/>
                    </a:solidFill>
                    <a:latin typeface="+mn-ea"/>
                    <a:ea typeface="+mn-ea"/>
                  </a:rPr>
                  <a:t>（6）</a:t>
                </a:r>
                <a:endParaRPr kumimoji="0" lang="da-DK" sz="2000" b="1" i="0" u="none" strike="noStrike" kern="0" cap="none" spc="0" normalizeH="0" baseline="0" noProof="0" dirty="0" smtClean="0">
                  <a:ln>
                    <a:noFill/>
                  </a:ln>
                  <a:solidFill>
                    <a:srgbClr val="0070C0"/>
                  </a:solidFill>
                  <a:effectLst/>
                  <a:uLnTx/>
                  <a:uFillTx/>
                  <a:latin typeface="+mn-ea"/>
                  <a:ea typeface="+mn-ea"/>
                </a:endParaRPr>
              </a:p>
            </p:txBody>
          </p:sp>
        </p:grpSp>
        <p:sp>
          <p:nvSpPr>
            <p:cNvPr id="22" name="Tekstboks 72"/>
            <p:cNvSpPr txBox="1">
              <a:spLocks noChangeArrowheads="1"/>
            </p:cNvSpPr>
            <p:nvPr/>
          </p:nvSpPr>
          <p:spPr bwMode="auto">
            <a:xfrm>
              <a:off x="574644" y="2826318"/>
              <a:ext cx="4973937" cy="1842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习惯是潜意识支配下的行为，一种潜意识的形成需要反复刺激。选定一种习惯养成目标，就要反复实践，大量重复。重复是习惯之母。</a:t>
              </a:r>
            </a:p>
          </p:txBody>
        </p:sp>
      </p:grpSp>
    </p:spTree>
    <p:extLst>
      <p:ext uri="{BB962C8B-B14F-4D97-AF65-F5344CB8AC3E}">
        <p14:creationId xmlns="" xmlns:p14="http://schemas.microsoft.com/office/powerpoint/2010/main" val="2148820820"/>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64296" y="2676445"/>
            <a:ext cx="5803880" cy="2035808"/>
            <a:chOff x="374322" y="1514006"/>
            <a:chExt cx="5415525" cy="1987003"/>
          </a:xfrm>
        </p:grpSpPr>
        <p:sp>
          <p:nvSpPr>
            <p:cNvPr id="3" name="Rounded Rectangle 27"/>
            <p:cNvSpPr>
              <a:spLocks noChangeArrowheads="1"/>
            </p:cNvSpPr>
            <p:nvPr/>
          </p:nvSpPr>
          <p:spPr bwMode="auto">
            <a:xfrm rot="16200000" flipH="1">
              <a:off x="2068111" y="-179783"/>
              <a:ext cx="1987003" cy="5374581"/>
            </a:xfrm>
            <a:prstGeom prst="roundRect">
              <a:avLst>
                <a:gd name="adj" fmla="val 7870"/>
              </a:avLst>
            </a:prstGeom>
            <a:solidFill>
              <a:srgbClr val="FFFFFF"/>
            </a:solidFill>
            <a:ln w="6350">
              <a:solidFill>
                <a:sysClr val="window" lastClr="FFFFFF">
                  <a:lumMod val="65000"/>
                </a:sysClr>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4" name="Round Same Side Corner Rectangle 141"/>
            <p:cNvSpPr/>
            <p:nvPr/>
          </p:nvSpPr>
          <p:spPr bwMode="auto">
            <a:xfrm>
              <a:off x="374322" y="1523980"/>
              <a:ext cx="5374581" cy="578569"/>
            </a:xfrm>
            <a:prstGeom prst="round2SameRect">
              <a:avLst>
                <a:gd name="adj1" fmla="val 27778"/>
                <a:gd name="adj2" fmla="val 0"/>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endParaRPr>
            </a:p>
          </p:txBody>
        </p:sp>
        <p:sp>
          <p:nvSpPr>
            <p:cNvPr id="5" name="Rektangel 76"/>
            <p:cNvSpPr>
              <a:spLocks noChangeArrowheads="1"/>
            </p:cNvSpPr>
            <p:nvPr/>
          </p:nvSpPr>
          <p:spPr bwMode="auto">
            <a:xfrm>
              <a:off x="1273051" y="1591971"/>
              <a:ext cx="2520280" cy="45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spcAft>
                  <a:spcPts val="600"/>
                </a:spcAft>
                <a:defRPr/>
              </a:pPr>
              <a:r>
                <a:rPr lang="zh-CN" altLang="en-US" sz="2400" dirty="0">
                  <a:solidFill>
                    <a:schemeClr val="bg1"/>
                  </a:solidFill>
                  <a:latin typeface="华文中宋" panose="02010600040101010101" pitchFamily="2" charset="-122"/>
                  <a:ea typeface="华文中宋" panose="02010600040101010101" pitchFamily="2" charset="-122"/>
                </a:rPr>
                <a:t>集体熏染的原则</a:t>
              </a:r>
              <a:endParaRPr lang="zh-CN" altLang="en-US" sz="1400" kern="0" noProof="1">
                <a:solidFill>
                  <a:schemeClr val="bg1"/>
                </a:solidFill>
                <a:latin typeface="微软雅黑" pitchFamily="34" charset="-122"/>
                <a:ea typeface="微软雅黑" pitchFamily="34" charset="-122"/>
                <a:cs typeface="Arial" charset="0"/>
              </a:endParaRPr>
            </a:p>
          </p:txBody>
        </p:sp>
        <p:grpSp>
          <p:nvGrpSpPr>
            <p:cNvPr id="6" name="组合 5"/>
            <p:cNvGrpSpPr/>
            <p:nvPr/>
          </p:nvGrpSpPr>
          <p:grpSpPr>
            <a:xfrm>
              <a:off x="412937" y="1516460"/>
              <a:ext cx="784068" cy="504001"/>
              <a:chOff x="491458" y="2376015"/>
              <a:chExt cx="784068" cy="504001"/>
            </a:xfrm>
          </p:grpSpPr>
          <p:sp>
            <p:nvSpPr>
              <p:cNvPr id="8"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9" name="Tekstboks 54"/>
              <p:cNvSpPr txBox="1">
                <a:spLocks noChangeArrowheads="1"/>
              </p:cNvSpPr>
              <p:nvPr/>
            </p:nvSpPr>
            <p:spPr bwMode="auto">
              <a:xfrm>
                <a:off x="491458" y="2451526"/>
                <a:ext cx="784068" cy="390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eaLnBrk="1" hangingPunct="1">
                  <a:defRPr/>
                </a:pPr>
                <a:r>
                  <a:rPr lang="da-DK" sz="2000" b="1" kern="0" dirty="0">
                    <a:solidFill>
                      <a:srgbClr val="0070C0"/>
                    </a:solidFill>
                    <a:latin typeface="+mn-ea"/>
                    <a:ea typeface="+mn-ea"/>
                  </a:rPr>
                  <a:t>（7）</a:t>
                </a:r>
                <a:endParaRPr kumimoji="0" lang="da-DK" sz="2000" b="1" i="0" u="none" strike="noStrike" kern="0" cap="none" spc="0" normalizeH="0" baseline="0" noProof="0" dirty="0" smtClean="0">
                  <a:ln>
                    <a:noFill/>
                  </a:ln>
                  <a:solidFill>
                    <a:srgbClr val="0070C0"/>
                  </a:solidFill>
                  <a:effectLst/>
                  <a:uLnTx/>
                  <a:uFillTx/>
                  <a:latin typeface="+mn-ea"/>
                  <a:ea typeface="+mn-ea"/>
                </a:endParaRPr>
              </a:p>
            </p:txBody>
          </p:sp>
        </p:grpSp>
        <p:sp>
          <p:nvSpPr>
            <p:cNvPr id="7" name="Tekstboks 72"/>
            <p:cNvSpPr txBox="1">
              <a:spLocks noChangeArrowheads="1"/>
            </p:cNvSpPr>
            <p:nvPr/>
          </p:nvSpPr>
          <p:spPr bwMode="auto">
            <a:xfrm>
              <a:off x="457265" y="2130398"/>
              <a:ext cx="5332582" cy="1341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indent="457200" eaLnBrk="1" hangingPunct="1">
                <a:lnSpc>
                  <a:spcPts val="2500"/>
                </a:lnSpc>
                <a:defRPr/>
              </a:pPr>
              <a:r>
                <a:rPr lang="zh-CN" altLang="en-US" sz="2400" dirty="0">
                  <a:solidFill>
                    <a:prstClr val="black"/>
                  </a:solidFill>
                  <a:latin typeface="华文中宋" panose="02010600040101010101" pitchFamily="2" charset="-122"/>
                  <a:ea typeface="华文中宋" panose="02010600040101010101" pitchFamily="2" charset="-122"/>
                </a:rPr>
                <a:t>学校和各学院组织多层面多种形式的养成教育活动，在各种集体活动中自觉强化自己的养成项目。定期开展经验交流，使养成教育逐步深化、优化。 </a:t>
              </a:r>
            </a:p>
          </p:txBody>
        </p:sp>
      </p:grpSp>
      <p:grpSp>
        <p:nvGrpSpPr>
          <p:cNvPr id="10" name="组合 9"/>
          <p:cNvGrpSpPr/>
          <p:nvPr/>
        </p:nvGrpSpPr>
        <p:grpSpPr>
          <a:xfrm>
            <a:off x="6322196" y="2619460"/>
            <a:ext cx="5760000" cy="2035809"/>
            <a:chOff x="374322" y="1514005"/>
            <a:chExt cx="5374581" cy="1987003"/>
          </a:xfrm>
        </p:grpSpPr>
        <p:sp>
          <p:nvSpPr>
            <p:cNvPr id="11" name="Rounded Rectangle 27"/>
            <p:cNvSpPr>
              <a:spLocks noChangeArrowheads="1"/>
            </p:cNvSpPr>
            <p:nvPr/>
          </p:nvSpPr>
          <p:spPr bwMode="auto">
            <a:xfrm rot="16200000" flipH="1">
              <a:off x="2068111" y="-179784"/>
              <a:ext cx="1987003" cy="5374581"/>
            </a:xfrm>
            <a:prstGeom prst="roundRect">
              <a:avLst>
                <a:gd name="adj" fmla="val 7870"/>
              </a:avLst>
            </a:prstGeom>
            <a:solidFill>
              <a:srgbClr val="FFFFFF"/>
            </a:solidFill>
            <a:ln w="6350">
              <a:solidFill>
                <a:sysClr val="window" lastClr="FFFFFF">
                  <a:lumMod val="65000"/>
                </a:sysClr>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12" name="Round Same Side Corner Rectangle 141"/>
            <p:cNvSpPr/>
            <p:nvPr/>
          </p:nvSpPr>
          <p:spPr bwMode="auto">
            <a:xfrm>
              <a:off x="374322" y="1523980"/>
              <a:ext cx="5374581" cy="578569"/>
            </a:xfrm>
            <a:prstGeom prst="round2SameRect">
              <a:avLst>
                <a:gd name="adj1" fmla="val 27778"/>
                <a:gd name="adj2" fmla="val 0"/>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endParaRPr>
            </a:p>
          </p:txBody>
        </p:sp>
        <p:sp>
          <p:nvSpPr>
            <p:cNvPr id="13" name="Rektangel 76"/>
            <p:cNvSpPr>
              <a:spLocks noChangeArrowheads="1"/>
            </p:cNvSpPr>
            <p:nvPr/>
          </p:nvSpPr>
          <p:spPr bwMode="auto">
            <a:xfrm>
              <a:off x="1273051" y="1591971"/>
              <a:ext cx="2520280" cy="45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spcAft>
                  <a:spcPts val="600"/>
                </a:spcAft>
                <a:defRPr/>
              </a:pPr>
              <a:r>
                <a:rPr lang="zh-CN" altLang="en-US" sz="2400" dirty="0">
                  <a:solidFill>
                    <a:schemeClr val="bg1"/>
                  </a:solidFill>
                  <a:latin typeface="华文中宋" panose="02010600040101010101" pitchFamily="2" charset="-122"/>
                  <a:ea typeface="华文中宋" panose="02010600040101010101" pitchFamily="2" charset="-122"/>
                </a:rPr>
                <a:t>自我奖赏的原则</a:t>
              </a:r>
              <a:endParaRPr lang="zh-CN" altLang="en-US" sz="1400" kern="0" noProof="1">
                <a:solidFill>
                  <a:schemeClr val="bg1"/>
                </a:solidFill>
                <a:latin typeface="微软雅黑" pitchFamily="34" charset="-122"/>
                <a:ea typeface="微软雅黑" pitchFamily="34" charset="-122"/>
                <a:cs typeface="Arial" charset="0"/>
              </a:endParaRPr>
            </a:p>
          </p:txBody>
        </p:sp>
        <p:grpSp>
          <p:nvGrpSpPr>
            <p:cNvPr id="14" name="组合 13"/>
            <p:cNvGrpSpPr/>
            <p:nvPr/>
          </p:nvGrpSpPr>
          <p:grpSpPr>
            <a:xfrm>
              <a:off x="412937" y="1516460"/>
              <a:ext cx="784068" cy="504001"/>
              <a:chOff x="491458" y="2376015"/>
              <a:chExt cx="784068" cy="504001"/>
            </a:xfrm>
          </p:grpSpPr>
          <p:sp>
            <p:nvSpPr>
              <p:cNvPr id="16"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17" name="Tekstboks 54"/>
              <p:cNvSpPr txBox="1">
                <a:spLocks noChangeArrowheads="1"/>
              </p:cNvSpPr>
              <p:nvPr/>
            </p:nvSpPr>
            <p:spPr bwMode="auto">
              <a:xfrm>
                <a:off x="491458" y="2451526"/>
                <a:ext cx="784068" cy="390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eaLnBrk="1" hangingPunct="1">
                  <a:defRPr/>
                </a:pPr>
                <a:r>
                  <a:rPr lang="da-DK" sz="2000" b="1" kern="0" dirty="0">
                    <a:solidFill>
                      <a:srgbClr val="0070C0"/>
                    </a:solidFill>
                    <a:latin typeface="+mn-ea"/>
                    <a:ea typeface="+mn-ea"/>
                  </a:rPr>
                  <a:t>（8）</a:t>
                </a:r>
                <a:endParaRPr kumimoji="0" lang="da-DK" sz="2000" b="1" i="0" u="none" strike="noStrike" kern="0" cap="none" spc="0" normalizeH="0" baseline="0" noProof="0" dirty="0" smtClean="0">
                  <a:ln>
                    <a:noFill/>
                  </a:ln>
                  <a:solidFill>
                    <a:srgbClr val="0070C0"/>
                  </a:solidFill>
                  <a:effectLst/>
                  <a:uLnTx/>
                  <a:uFillTx/>
                  <a:latin typeface="+mn-ea"/>
                  <a:ea typeface="+mn-ea"/>
                </a:endParaRPr>
              </a:p>
            </p:txBody>
          </p:sp>
        </p:grpSp>
        <p:sp>
          <p:nvSpPr>
            <p:cNvPr id="15" name="Tekstboks 72"/>
            <p:cNvSpPr txBox="1">
              <a:spLocks noChangeArrowheads="1"/>
            </p:cNvSpPr>
            <p:nvPr/>
          </p:nvSpPr>
          <p:spPr bwMode="auto">
            <a:xfrm>
              <a:off x="426264" y="2319533"/>
              <a:ext cx="5270697" cy="918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indent="457200" eaLnBrk="1" hangingPunct="1">
                <a:lnSpc>
                  <a:spcPct val="120000"/>
                </a:lnSpc>
                <a:defRPr/>
              </a:pPr>
              <a:r>
                <a:rPr lang="zh-CN" altLang="en-US" sz="2400" dirty="0">
                  <a:solidFill>
                    <a:prstClr val="black"/>
                  </a:solidFill>
                  <a:latin typeface="华文中宋" panose="02010600040101010101" pitchFamily="2" charset="-122"/>
                  <a:ea typeface="华文中宋" panose="02010600040101010101" pitchFamily="2" charset="-122"/>
                </a:rPr>
                <a:t>学会肯定自己，注意感知进步，保持成功的自信心和成就感。</a:t>
              </a:r>
            </a:p>
          </p:txBody>
        </p:sp>
      </p:grpSp>
      <p:grpSp>
        <p:nvGrpSpPr>
          <p:cNvPr id="18" name="组合 17"/>
          <p:cNvGrpSpPr/>
          <p:nvPr/>
        </p:nvGrpSpPr>
        <p:grpSpPr>
          <a:xfrm>
            <a:off x="264295" y="4767029"/>
            <a:ext cx="5760000" cy="2055980"/>
            <a:chOff x="374322" y="1514005"/>
            <a:chExt cx="5374581" cy="2006690"/>
          </a:xfrm>
        </p:grpSpPr>
        <p:sp>
          <p:nvSpPr>
            <p:cNvPr id="19" name="Rounded Rectangle 27"/>
            <p:cNvSpPr>
              <a:spLocks noChangeArrowheads="1"/>
            </p:cNvSpPr>
            <p:nvPr/>
          </p:nvSpPr>
          <p:spPr bwMode="auto">
            <a:xfrm rot="16200000" flipH="1">
              <a:off x="2068111" y="-179784"/>
              <a:ext cx="1987003" cy="5374581"/>
            </a:xfrm>
            <a:prstGeom prst="roundRect">
              <a:avLst>
                <a:gd name="adj" fmla="val 7870"/>
              </a:avLst>
            </a:prstGeom>
            <a:solidFill>
              <a:srgbClr val="FFFFFF"/>
            </a:solidFill>
            <a:ln w="6350">
              <a:solidFill>
                <a:sysClr val="window" lastClr="FFFFFF">
                  <a:lumMod val="65000"/>
                </a:sysClr>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20" name="Round Same Side Corner Rectangle 141"/>
            <p:cNvSpPr/>
            <p:nvPr/>
          </p:nvSpPr>
          <p:spPr bwMode="auto">
            <a:xfrm>
              <a:off x="374322" y="1523980"/>
              <a:ext cx="5374581" cy="578569"/>
            </a:xfrm>
            <a:prstGeom prst="round2SameRect">
              <a:avLst>
                <a:gd name="adj1" fmla="val 27778"/>
                <a:gd name="adj2" fmla="val 0"/>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endParaRPr>
            </a:p>
          </p:txBody>
        </p:sp>
        <p:sp>
          <p:nvSpPr>
            <p:cNvPr id="21" name="Rektangel 76"/>
            <p:cNvSpPr>
              <a:spLocks noChangeArrowheads="1"/>
            </p:cNvSpPr>
            <p:nvPr/>
          </p:nvSpPr>
          <p:spPr bwMode="auto">
            <a:xfrm>
              <a:off x="1273051" y="1591971"/>
              <a:ext cx="2520280" cy="45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spcAft>
                  <a:spcPts val="600"/>
                </a:spcAft>
                <a:defRPr/>
              </a:pPr>
              <a:r>
                <a:rPr lang="zh-CN" altLang="en-US" sz="2400" dirty="0">
                  <a:solidFill>
                    <a:schemeClr val="bg1"/>
                  </a:solidFill>
                  <a:latin typeface="华文中宋" panose="02010600040101010101" pitchFamily="2" charset="-122"/>
                  <a:ea typeface="华文中宋" panose="02010600040101010101" pitchFamily="2" charset="-122"/>
                </a:rPr>
                <a:t>榜样的原则</a:t>
              </a:r>
              <a:endParaRPr lang="zh-CN" altLang="en-US" sz="1400" kern="0" noProof="1">
                <a:solidFill>
                  <a:schemeClr val="bg1"/>
                </a:solidFill>
                <a:latin typeface="微软雅黑" pitchFamily="34" charset="-122"/>
                <a:ea typeface="微软雅黑" pitchFamily="34" charset="-122"/>
                <a:cs typeface="Arial" charset="0"/>
              </a:endParaRPr>
            </a:p>
          </p:txBody>
        </p:sp>
        <p:grpSp>
          <p:nvGrpSpPr>
            <p:cNvPr id="22" name="组合 21"/>
            <p:cNvGrpSpPr/>
            <p:nvPr/>
          </p:nvGrpSpPr>
          <p:grpSpPr>
            <a:xfrm>
              <a:off x="412937" y="1516460"/>
              <a:ext cx="784068" cy="504001"/>
              <a:chOff x="491458" y="2376015"/>
              <a:chExt cx="784068" cy="504001"/>
            </a:xfrm>
          </p:grpSpPr>
          <p:sp>
            <p:nvSpPr>
              <p:cNvPr id="24"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25" name="Tekstboks 54"/>
              <p:cNvSpPr txBox="1">
                <a:spLocks noChangeArrowheads="1"/>
              </p:cNvSpPr>
              <p:nvPr/>
            </p:nvSpPr>
            <p:spPr bwMode="auto">
              <a:xfrm>
                <a:off x="491458" y="2451526"/>
                <a:ext cx="784068" cy="390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eaLnBrk="1" hangingPunct="1">
                  <a:defRPr/>
                </a:pPr>
                <a:r>
                  <a:rPr lang="da-DK" sz="2000" b="1" kern="0" dirty="0">
                    <a:solidFill>
                      <a:srgbClr val="0070C0"/>
                    </a:solidFill>
                    <a:latin typeface="+mn-ea"/>
                    <a:ea typeface="+mn-ea"/>
                  </a:rPr>
                  <a:t>（9）</a:t>
                </a:r>
                <a:endParaRPr kumimoji="0" lang="da-DK" sz="2000" b="1" i="0" u="none" strike="noStrike" kern="0" cap="none" spc="0" normalizeH="0" baseline="0" noProof="0" dirty="0" smtClean="0">
                  <a:ln>
                    <a:noFill/>
                  </a:ln>
                  <a:solidFill>
                    <a:srgbClr val="0070C0"/>
                  </a:solidFill>
                  <a:effectLst/>
                  <a:uLnTx/>
                  <a:uFillTx/>
                  <a:latin typeface="+mn-ea"/>
                  <a:ea typeface="+mn-ea"/>
                </a:endParaRPr>
              </a:p>
            </p:txBody>
          </p:sp>
        </p:grpSp>
        <p:sp>
          <p:nvSpPr>
            <p:cNvPr id="23" name="Tekstboks 72"/>
            <p:cNvSpPr txBox="1">
              <a:spLocks noChangeArrowheads="1"/>
            </p:cNvSpPr>
            <p:nvPr/>
          </p:nvSpPr>
          <p:spPr bwMode="auto">
            <a:xfrm>
              <a:off x="415264" y="2132856"/>
              <a:ext cx="5332584" cy="138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indent="457200" eaLnBrk="1" hangingPunct="1">
                <a:lnSpc>
                  <a:spcPct val="120000"/>
                </a:lnSpc>
                <a:defRPr/>
              </a:pPr>
              <a:r>
                <a:rPr lang="zh-CN" altLang="en-US" sz="2400" dirty="0">
                  <a:solidFill>
                    <a:prstClr val="black"/>
                  </a:solidFill>
                  <a:latin typeface="华文中宋" panose="02010600040101010101" pitchFamily="2" charset="-122"/>
                  <a:ea typeface="华文中宋" panose="02010600040101010101" pitchFamily="2" charset="-122"/>
                </a:rPr>
                <a:t>在同类项目中寻找身边的榜样，时时激励自己；如果找不到，就把自己塑造成榜样，时时自励。</a:t>
              </a:r>
            </a:p>
          </p:txBody>
        </p:sp>
      </p:grpSp>
      <p:grpSp>
        <p:nvGrpSpPr>
          <p:cNvPr id="26" name="组合 25"/>
          <p:cNvGrpSpPr/>
          <p:nvPr/>
        </p:nvGrpSpPr>
        <p:grpSpPr>
          <a:xfrm>
            <a:off x="6333329" y="4712442"/>
            <a:ext cx="5790251" cy="2055980"/>
            <a:chOff x="346095" y="1514005"/>
            <a:chExt cx="5402808" cy="2006690"/>
          </a:xfrm>
        </p:grpSpPr>
        <p:sp>
          <p:nvSpPr>
            <p:cNvPr id="27" name="Rounded Rectangle 27"/>
            <p:cNvSpPr>
              <a:spLocks noChangeArrowheads="1"/>
            </p:cNvSpPr>
            <p:nvPr/>
          </p:nvSpPr>
          <p:spPr bwMode="auto">
            <a:xfrm rot="16200000" flipH="1">
              <a:off x="2068111" y="-179784"/>
              <a:ext cx="1987003" cy="5374581"/>
            </a:xfrm>
            <a:prstGeom prst="roundRect">
              <a:avLst>
                <a:gd name="adj" fmla="val 7870"/>
              </a:avLst>
            </a:prstGeom>
            <a:solidFill>
              <a:srgbClr val="FFFFFF"/>
            </a:solidFill>
            <a:ln w="6350">
              <a:solidFill>
                <a:sysClr val="window" lastClr="FFFFFF">
                  <a:lumMod val="65000"/>
                </a:sysClr>
              </a:solidFill>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28" name="Round Same Side Corner Rectangle 141"/>
            <p:cNvSpPr/>
            <p:nvPr/>
          </p:nvSpPr>
          <p:spPr bwMode="auto">
            <a:xfrm>
              <a:off x="374322" y="1523980"/>
              <a:ext cx="5374581" cy="578569"/>
            </a:xfrm>
            <a:prstGeom prst="round2SameRect">
              <a:avLst>
                <a:gd name="adj1" fmla="val 27778"/>
                <a:gd name="adj2" fmla="val 0"/>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endParaRPr>
            </a:p>
          </p:txBody>
        </p:sp>
        <p:sp>
          <p:nvSpPr>
            <p:cNvPr id="29" name="Rektangel 76"/>
            <p:cNvSpPr>
              <a:spLocks noChangeArrowheads="1"/>
            </p:cNvSpPr>
            <p:nvPr/>
          </p:nvSpPr>
          <p:spPr bwMode="auto">
            <a:xfrm>
              <a:off x="1273051" y="1591971"/>
              <a:ext cx="2520280" cy="45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a:spcAft>
                  <a:spcPts val="600"/>
                </a:spcAft>
                <a:defRPr/>
              </a:pPr>
              <a:r>
                <a:rPr lang="zh-CN" altLang="en-US" sz="2400" dirty="0">
                  <a:solidFill>
                    <a:schemeClr val="bg1"/>
                  </a:solidFill>
                  <a:latin typeface="华文中宋" panose="02010600040101010101" pitchFamily="2" charset="-122"/>
                  <a:ea typeface="华文中宋" panose="02010600040101010101" pitchFamily="2" charset="-122"/>
                </a:rPr>
                <a:t>团队作用的原则</a:t>
              </a:r>
              <a:endParaRPr lang="zh-CN" altLang="en-US" sz="1400" kern="0" noProof="1">
                <a:solidFill>
                  <a:schemeClr val="bg1"/>
                </a:solidFill>
                <a:latin typeface="微软雅黑" pitchFamily="34" charset="-122"/>
                <a:ea typeface="微软雅黑" pitchFamily="34" charset="-122"/>
                <a:cs typeface="Arial" charset="0"/>
              </a:endParaRPr>
            </a:p>
          </p:txBody>
        </p:sp>
        <p:grpSp>
          <p:nvGrpSpPr>
            <p:cNvPr id="30" name="组合 29"/>
            <p:cNvGrpSpPr/>
            <p:nvPr/>
          </p:nvGrpSpPr>
          <p:grpSpPr>
            <a:xfrm>
              <a:off x="346095" y="1516460"/>
              <a:ext cx="917188" cy="504001"/>
              <a:chOff x="424616" y="2376015"/>
              <a:chExt cx="917188" cy="504001"/>
            </a:xfrm>
          </p:grpSpPr>
          <p:sp>
            <p:nvSpPr>
              <p:cNvPr id="32"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FFFFFF"/>
                  </a:solidFill>
                  <a:effectLst/>
                  <a:uLnTx/>
                  <a:uFillTx/>
                  <a:latin typeface="+mn-ea"/>
                </a:endParaRPr>
              </a:p>
            </p:txBody>
          </p:sp>
          <p:sp>
            <p:nvSpPr>
              <p:cNvPr id="33" name="Tekstboks 54"/>
              <p:cNvSpPr txBox="1">
                <a:spLocks noChangeArrowheads="1"/>
              </p:cNvSpPr>
              <p:nvPr/>
            </p:nvSpPr>
            <p:spPr bwMode="auto">
              <a:xfrm>
                <a:off x="424616" y="2451526"/>
                <a:ext cx="917188" cy="390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eaLnBrk="1" hangingPunct="1">
                  <a:defRPr/>
                </a:pPr>
                <a:r>
                  <a:rPr lang="da-DK" sz="2000" b="1" kern="0" dirty="0">
                    <a:solidFill>
                      <a:srgbClr val="0070C0"/>
                    </a:solidFill>
                    <a:latin typeface="+mn-ea"/>
                    <a:ea typeface="+mn-ea"/>
                  </a:rPr>
                  <a:t>（10）</a:t>
                </a:r>
                <a:endParaRPr kumimoji="0" lang="da-DK" sz="2000" b="1" i="0" u="none" strike="noStrike" kern="0" cap="none" spc="0" normalizeH="0" baseline="0" noProof="0" dirty="0" smtClean="0">
                  <a:ln>
                    <a:noFill/>
                  </a:ln>
                  <a:solidFill>
                    <a:srgbClr val="0070C0"/>
                  </a:solidFill>
                  <a:effectLst/>
                  <a:uLnTx/>
                  <a:uFillTx/>
                  <a:latin typeface="+mn-ea"/>
                  <a:ea typeface="+mn-ea"/>
                </a:endParaRPr>
              </a:p>
            </p:txBody>
          </p:sp>
        </p:grpSp>
        <p:sp>
          <p:nvSpPr>
            <p:cNvPr id="31" name="Tekstboks 72"/>
            <p:cNvSpPr txBox="1">
              <a:spLocks noChangeArrowheads="1"/>
            </p:cNvSpPr>
            <p:nvPr/>
          </p:nvSpPr>
          <p:spPr bwMode="auto">
            <a:xfrm>
              <a:off x="415264" y="2132856"/>
              <a:ext cx="5333638" cy="138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lvl="0" indent="457200" eaLnBrk="1" hangingPunct="1">
                <a:lnSpc>
                  <a:spcPct val="120000"/>
                </a:lnSpc>
                <a:defRPr/>
              </a:pPr>
              <a:r>
                <a:rPr lang="zh-CN" altLang="en-US" sz="2400" dirty="0">
                  <a:solidFill>
                    <a:prstClr val="black"/>
                  </a:solidFill>
                  <a:latin typeface="华文中宋" panose="02010600040101010101" pitchFamily="2" charset="-122"/>
                  <a:ea typeface="华文中宋" panose="02010600040101010101" pitchFamily="2" charset="-122"/>
                </a:rPr>
                <a:t>提倡每个学生公开所选项目，鼓励同学之间相互监督，相互学习，相互交流，相互促进，形成团队的氛围和力量。</a:t>
              </a:r>
            </a:p>
          </p:txBody>
        </p:sp>
      </p:grpSp>
      <p:sp>
        <p:nvSpPr>
          <p:cNvPr id="34"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5" name="直接箭头连接符 34"/>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37" name="矩形 36"/>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38" name="矩形 37"/>
          <p:cNvSpPr/>
          <p:nvPr/>
        </p:nvSpPr>
        <p:spPr>
          <a:xfrm>
            <a:off x="1206854" y="2302149"/>
            <a:ext cx="3586238"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3.</a:t>
            </a:r>
            <a:r>
              <a:rPr lang="zh-CN" altLang="en-US" sz="2300" dirty="0">
                <a:solidFill>
                  <a:prstClr val="black"/>
                </a:solidFill>
                <a:latin typeface="华文中宋" panose="02010600040101010101" pitchFamily="2" charset="-122"/>
                <a:ea typeface="华文中宋" panose="02010600040101010101" pitchFamily="2" charset="-122"/>
              </a:rPr>
              <a:t>养成教育的实施原则 </a:t>
            </a:r>
          </a:p>
        </p:txBody>
      </p:sp>
    </p:spTree>
    <p:extLst>
      <p:ext uri="{BB962C8B-B14F-4D97-AF65-F5344CB8AC3E}">
        <p14:creationId xmlns="" xmlns:p14="http://schemas.microsoft.com/office/powerpoint/2010/main" val="2273088415"/>
      </p:ext>
    </p:extLst>
  </p:cSld>
  <p:clrMapOvr>
    <a:masterClrMapping/>
  </p:clrMapOvr>
  <mc:AlternateContent xmlns:mc="http://schemas.openxmlformats.org/markup-compatibility/2006">
    <mc:Choice xmlns="" xmlns:p14="http://schemas.microsoft.com/office/powerpoint/2010/main" Requires="p14">
      <p:transition spd="slow" p14:dur="1250">
        <p14:reveal/>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5" name="直接箭头连接符 4"/>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7" name="矩形 6"/>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8" name="矩形 7"/>
          <p:cNvSpPr/>
          <p:nvPr/>
        </p:nvSpPr>
        <p:spPr>
          <a:xfrm>
            <a:off x="1206854" y="2302149"/>
            <a:ext cx="4966424"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4.</a:t>
            </a:r>
            <a:r>
              <a:rPr lang="zh-CN" altLang="en-US" sz="2300" dirty="0">
                <a:solidFill>
                  <a:prstClr val="black"/>
                </a:solidFill>
                <a:latin typeface="华文中宋" panose="02010600040101010101" pitchFamily="2" charset="-122"/>
                <a:ea typeface="华文中宋" panose="02010600040101010101" pitchFamily="2" charset="-122"/>
              </a:rPr>
              <a:t>把养成基础文明习惯作为必选项</a:t>
            </a:r>
          </a:p>
        </p:txBody>
      </p:sp>
      <p:grpSp>
        <p:nvGrpSpPr>
          <p:cNvPr id="3" name="组合 2"/>
          <p:cNvGrpSpPr/>
          <p:nvPr/>
        </p:nvGrpSpPr>
        <p:grpSpPr>
          <a:xfrm>
            <a:off x="390392" y="2682909"/>
            <a:ext cx="11401276" cy="1169448"/>
            <a:chOff x="390392" y="2682909"/>
            <a:chExt cx="11401276" cy="1169448"/>
          </a:xfrm>
        </p:grpSpPr>
        <p:sp>
          <p:nvSpPr>
            <p:cNvPr id="2" name="右大括号 1"/>
            <p:cNvSpPr/>
            <p:nvPr/>
          </p:nvSpPr>
          <p:spPr>
            <a:xfrm rot="5400000">
              <a:off x="5850350" y="-2088960"/>
              <a:ext cx="481359" cy="11401276"/>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矩形 12"/>
            <p:cNvSpPr/>
            <p:nvPr/>
          </p:nvSpPr>
          <p:spPr>
            <a:xfrm>
              <a:off x="540930" y="2682909"/>
              <a:ext cx="11250736" cy="990015"/>
            </a:xfrm>
            <a:prstGeom prst="rect">
              <a:avLst/>
            </a:prstGeom>
          </p:spPr>
          <p:txBody>
            <a:bodyPr wrap="square">
              <a:spAutoFit/>
            </a:bodyPr>
            <a:lstStyle/>
            <a:p>
              <a:pPr lvl="0" indent="576000" algn="just">
                <a:lnSpc>
                  <a:spcPts val="3500"/>
                </a:lnSpc>
              </a:pPr>
              <a:r>
                <a:rPr lang="zh-CN" altLang="zh-CN" sz="2400" kern="100" dirty="0">
                  <a:solidFill>
                    <a:prstClr val="black"/>
                  </a:solidFill>
                  <a:latin typeface="华文中宋" panose="02010600040101010101" pitchFamily="2" charset="-122"/>
                  <a:ea typeface="华文中宋" panose="02010600040101010101" pitchFamily="2" charset="-122"/>
                </a:rPr>
                <a:t>接受过高等教育的人，都应该具备基础文明。基础文明的核心是尊重。要通过实施尊重的教育促进基础文明，倡导</a:t>
              </a:r>
              <a:r>
                <a:rPr lang="en-US" altLang="zh-CN" sz="2400" kern="100" dirty="0">
                  <a:solidFill>
                    <a:prstClr val="black"/>
                  </a:solidFill>
                  <a:latin typeface="华文中宋" panose="02010600040101010101" pitchFamily="2" charset="-122"/>
                  <a:ea typeface="华文中宋" panose="02010600040101010101" pitchFamily="2" charset="-122"/>
                </a:rPr>
                <a:t>3</a:t>
              </a:r>
              <a:r>
                <a:rPr lang="zh-CN" altLang="zh-CN" sz="2400" kern="100" dirty="0">
                  <a:solidFill>
                    <a:prstClr val="black"/>
                  </a:solidFill>
                  <a:latin typeface="华文中宋" panose="02010600040101010101" pitchFamily="2" charset="-122"/>
                  <a:ea typeface="华文中宋" panose="02010600040101010101" pitchFamily="2" charset="-122"/>
                </a:rPr>
                <a:t>尊重：</a:t>
              </a:r>
            </a:p>
          </p:txBody>
        </p:sp>
      </p:grpSp>
      <p:grpSp>
        <p:nvGrpSpPr>
          <p:cNvPr id="14" name="组合 13"/>
          <p:cNvGrpSpPr/>
          <p:nvPr/>
        </p:nvGrpSpPr>
        <p:grpSpPr>
          <a:xfrm>
            <a:off x="0" y="3672924"/>
            <a:ext cx="12192000" cy="2954117"/>
            <a:chOff x="0" y="3672924"/>
            <a:chExt cx="12192000" cy="2954117"/>
          </a:xfrm>
        </p:grpSpPr>
        <p:sp>
          <p:nvSpPr>
            <p:cNvPr id="10" name="AutoShape 4"/>
            <p:cNvSpPr>
              <a:spLocks noChangeArrowheads="1"/>
            </p:cNvSpPr>
            <p:nvPr>
              <p:custDataLst>
                <p:tags r:id="rId1"/>
              </p:custDataLst>
            </p:nvPr>
          </p:nvSpPr>
          <p:spPr bwMode="white">
            <a:xfrm>
              <a:off x="368300" y="5769785"/>
              <a:ext cx="11823700" cy="857256"/>
            </a:xfrm>
            <a:prstGeom prst="roundRect">
              <a:avLst>
                <a:gd name="adj" fmla="val 4784"/>
              </a:avLst>
            </a:prstGeom>
            <a:solidFill>
              <a:sysClr val="window" lastClr="FFFFFF">
                <a:alpha val="60000"/>
              </a:sysClr>
            </a:solidFill>
            <a:ln w="38100" cap="flat" cmpd="sng" algn="ctr">
              <a:gradFill>
                <a:gsLst>
                  <a:gs pos="50000">
                    <a:srgbClr val="6EFF01"/>
                  </a:gs>
                  <a:gs pos="100000">
                    <a:srgbClr val="0F500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9" name="矩形 8"/>
            <p:cNvSpPr/>
            <p:nvPr/>
          </p:nvSpPr>
          <p:spPr>
            <a:xfrm>
              <a:off x="165100" y="5998182"/>
              <a:ext cx="11722100" cy="477054"/>
            </a:xfrm>
            <a:prstGeom prst="rect">
              <a:avLst/>
            </a:prstGeom>
          </p:spPr>
          <p:txBody>
            <a:bodyPr wrap="square">
              <a:spAutoFit/>
            </a:bodyPr>
            <a:lstStyle/>
            <a:p>
              <a:pPr indent="576000">
                <a:lnSpc>
                  <a:spcPts val="3000"/>
                </a:lnSpc>
                <a:spcAft>
                  <a:spcPts val="0"/>
                </a:spcAft>
              </a:pPr>
              <a:r>
                <a:rPr lang="zh-CN" altLang="zh-CN" sz="2400" kern="100" dirty="0">
                  <a:solidFill>
                    <a:prstClr val="black"/>
                  </a:solidFill>
                  <a:latin typeface="华文中宋" panose="02010600040101010101" pitchFamily="2" charset="-122"/>
                  <a:ea typeface="华文中宋" panose="02010600040101010101" pitchFamily="2" charset="-122"/>
                </a:rPr>
                <a:t>（</a:t>
              </a:r>
              <a:r>
                <a:rPr lang="en-US" altLang="zh-CN" sz="2400" kern="100" dirty="0">
                  <a:solidFill>
                    <a:prstClr val="black"/>
                  </a:solidFill>
                  <a:latin typeface="华文中宋" panose="02010600040101010101" pitchFamily="2" charset="-122"/>
                  <a:ea typeface="华文中宋" panose="02010600040101010101" pitchFamily="2" charset="-122"/>
                </a:rPr>
                <a:t>3</a:t>
              </a:r>
              <a:r>
                <a:rPr lang="zh-CN" altLang="zh-CN" sz="2400" kern="100" dirty="0">
                  <a:solidFill>
                    <a:prstClr val="black"/>
                  </a:solidFill>
                  <a:latin typeface="华文中宋" panose="02010600040101010101" pitchFamily="2" charset="-122"/>
                  <a:ea typeface="华文中宋" panose="02010600040101010101" pitchFamily="2" charset="-122"/>
                </a:rPr>
                <a:t>）尊重自己的形象，不说脏话，行为举止得体，衣帽整洁</a:t>
              </a:r>
              <a:r>
                <a:rPr lang="zh-CN" altLang="zh-CN" sz="2400" kern="100" dirty="0" smtClean="0">
                  <a:solidFill>
                    <a:prstClr val="black"/>
                  </a:solidFill>
                  <a:latin typeface="华文中宋" panose="02010600040101010101" pitchFamily="2" charset="-122"/>
                  <a:ea typeface="华文中宋" panose="02010600040101010101" pitchFamily="2" charset="-122"/>
                </a:rPr>
                <a:t>。</a:t>
              </a:r>
              <a:r>
                <a:rPr lang="zh-CN" altLang="en-US" sz="2400" kern="100" dirty="0" smtClean="0">
                  <a:solidFill>
                    <a:prstClr val="black"/>
                  </a:solidFill>
                  <a:latin typeface="华文中宋" panose="02010600040101010101" pitchFamily="2" charset="-122"/>
                  <a:ea typeface="华文中宋" panose="02010600040101010101" pitchFamily="2" charset="-122"/>
                </a:rPr>
                <a:t>整理好寝室内务。</a:t>
              </a:r>
              <a:endParaRPr lang="zh-CN" altLang="zh-CN" sz="2400" kern="100" dirty="0">
                <a:solidFill>
                  <a:prstClr val="black"/>
                </a:solidFill>
                <a:latin typeface="华文中宋" panose="02010600040101010101" pitchFamily="2" charset="-122"/>
                <a:ea typeface="华文中宋" panose="02010600040101010101" pitchFamily="2" charset="-122"/>
              </a:endParaRPr>
            </a:p>
          </p:txBody>
        </p:sp>
        <p:sp>
          <p:nvSpPr>
            <p:cNvPr id="11" name="AutoShape 4"/>
            <p:cNvSpPr>
              <a:spLocks noChangeArrowheads="1"/>
            </p:cNvSpPr>
            <p:nvPr>
              <p:custDataLst>
                <p:tags r:id="rId2"/>
              </p:custDataLst>
            </p:nvPr>
          </p:nvSpPr>
          <p:spPr bwMode="white">
            <a:xfrm>
              <a:off x="390390" y="4773082"/>
              <a:ext cx="11401276" cy="857256"/>
            </a:xfrm>
            <a:prstGeom prst="roundRect">
              <a:avLst>
                <a:gd name="adj" fmla="val 4784"/>
              </a:avLst>
            </a:prstGeom>
            <a:solidFill>
              <a:sysClr val="window" lastClr="FFFFFF">
                <a:alpha val="60000"/>
              </a:sysClr>
            </a:solidFill>
            <a:ln w="38100" cap="flat" cmpd="sng" algn="ctr">
              <a:gradFill>
                <a:gsLst>
                  <a:gs pos="50000">
                    <a:srgbClr val="00DFF6"/>
                  </a:gs>
                  <a:gs pos="100000">
                    <a:srgbClr val="002774"/>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12" name="AutoShape 4"/>
            <p:cNvSpPr>
              <a:spLocks noChangeArrowheads="1"/>
            </p:cNvSpPr>
            <p:nvPr>
              <p:custDataLst>
                <p:tags r:id="rId3"/>
              </p:custDataLst>
            </p:nvPr>
          </p:nvSpPr>
          <p:spPr bwMode="white">
            <a:xfrm>
              <a:off x="435822" y="3695890"/>
              <a:ext cx="11355844" cy="857256"/>
            </a:xfrm>
            <a:prstGeom prst="roundRect">
              <a:avLst>
                <a:gd name="adj" fmla="val 4784"/>
              </a:avLst>
            </a:prstGeom>
            <a:solidFill>
              <a:sysClr val="window" lastClr="FFFFFF">
                <a:alpha val="60000"/>
              </a:sysClr>
            </a:solidFill>
            <a:ln w="38100" cap="flat" cmpd="sng" algn="ctr">
              <a:gradFill>
                <a:gsLst>
                  <a:gs pos="50000">
                    <a:srgbClr val="FFCF01"/>
                  </a:gs>
                  <a:gs pos="100000">
                    <a:srgbClr val="E2200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15" name="矩形 14"/>
            <p:cNvSpPr/>
            <p:nvPr/>
          </p:nvSpPr>
          <p:spPr>
            <a:xfrm>
              <a:off x="0" y="3672924"/>
              <a:ext cx="11401278" cy="861774"/>
            </a:xfrm>
            <a:prstGeom prst="rect">
              <a:avLst/>
            </a:prstGeom>
          </p:spPr>
          <p:txBody>
            <a:bodyPr wrap="square">
              <a:spAutoFit/>
            </a:bodyPr>
            <a:lstStyle/>
            <a:p>
              <a:pPr lvl="0" indent="576000" algn="just">
                <a:lnSpc>
                  <a:spcPts val="3000"/>
                </a:lnSpc>
              </a:pPr>
              <a:r>
                <a:rPr lang="zh-CN" altLang="zh-CN" sz="2400" kern="100" dirty="0">
                  <a:solidFill>
                    <a:prstClr val="black"/>
                  </a:solidFill>
                  <a:latin typeface="华文中宋" panose="02010600040101010101" pitchFamily="2" charset="-122"/>
                  <a:ea typeface="华文中宋" panose="02010600040101010101" pitchFamily="2" charset="-122"/>
                </a:rPr>
                <a:t>（</a:t>
              </a:r>
              <a:r>
                <a:rPr lang="en-US" altLang="zh-CN" sz="2400" kern="100" dirty="0">
                  <a:solidFill>
                    <a:prstClr val="black"/>
                  </a:solidFill>
                  <a:latin typeface="华文中宋" panose="02010600040101010101" pitchFamily="2" charset="-122"/>
                  <a:ea typeface="华文中宋" panose="02010600040101010101" pitchFamily="2" charset="-122"/>
                </a:rPr>
                <a:t>1</a:t>
              </a:r>
              <a:r>
                <a:rPr lang="zh-CN" altLang="zh-CN" sz="2400" kern="100" dirty="0">
                  <a:solidFill>
                    <a:prstClr val="black"/>
                  </a:solidFill>
                  <a:latin typeface="华文中宋" panose="02010600040101010101" pitchFamily="2" charset="-122"/>
                  <a:ea typeface="华文中宋" panose="02010600040101010101" pitchFamily="2" charset="-122"/>
                </a:rPr>
                <a:t>）尊重别人的劳动，上课认真听讲，不破坏公共卫生（不随地吐痰、乱扔</a:t>
              </a:r>
              <a:r>
                <a:rPr lang="zh-CN" altLang="zh-CN" sz="2400" kern="100" dirty="0" smtClean="0">
                  <a:solidFill>
                    <a:prstClr val="black"/>
                  </a:solidFill>
                  <a:latin typeface="华文中宋" panose="02010600040101010101" pitchFamily="2" charset="-122"/>
                  <a:ea typeface="华文中宋" panose="02010600040101010101" pitchFamily="2" charset="-122"/>
                </a:rPr>
                <a:t>纸</a:t>
              </a:r>
              <a:r>
                <a:rPr lang="en-US" altLang="zh-CN" sz="2400" kern="100" dirty="0" smtClean="0">
                  <a:solidFill>
                    <a:prstClr val="black"/>
                  </a:solidFill>
                  <a:latin typeface="华文中宋" panose="02010600040101010101" pitchFamily="2" charset="-122"/>
                  <a:ea typeface="华文中宋" panose="02010600040101010101" pitchFamily="2" charset="-122"/>
                </a:rPr>
                <a:t> </a:t>
              </a:r>
            </a:p>
            <a:p>
              <a:pPr lvl="0" indent="576000" algn="just">
                <a:lnSpc>
                  <a:spcPts val="3000"/>
                </a:lnSpc>
              </a:pPr>
              <a:r>
                <a:rPr lang="zh-CN" altLang="zh-CN" sz="2400" kern="100" dirty="0" smtClean="0">
                  <a:solidFill>
                    <a:prstClr val="black"/>
                  </a:solidFill>
                  <a:latin typeface="华文中宋" panose="02010600040101010101" pitchFamily="2" charset="-122"/>
                  <a:ea typeface="华文中宋" panose="02010600040101010101" pitchFamily="2" charset="-122"/>
                </a:rPr>
                <a:t>屑</a:t>
              </a:r>
              <a:r>
                <a:rPr lang="zh-CN" altLang="zh-CN" sz="2400" kern="100" dirty="0">
                  <a:solidFill>
                    <a:prstClr val="black"/>
                  </a:solidFill>
                  <a:latin typeface="华文中宋" panose="02010600040101010101" pitchFamily="2" charset="-122"/>
                  <a:ea typeface="华文中宋" panose="02010600040101010101" pitchFamily="2" charset="-122"/>
                </a:rPr>
                <a:t>，不乱涂乱画，不浪费饭菜）。</a:t>
              </a:r>
            </a:p>
          </p:txBody>
        </p:sp>
        <p:sp>
          <p:nvSpPr>
            <p:cNvPr id="17" name="矩形 16"/>
            <p:cNvSpPr/>
            <p:nvPr/>
          </p:nvSpPr>
          <p:spPr>
            <a:xfrm>
              <a:off x="0" y="4806893"/>
              <a:ext cx="11401278" cy="861774"/>
            </a:xfrm>
            <a:prstGeom prst="rect">
              <a:avLst/>
            </a:prstGeom>
          </p:spPr>
          <p:txBody>
            <a:bodyPr wrap="square">
              <a:spAutoFit/>
            </a:bodyPr>
            <a:lstStyle/>
            <a:p>
              <a:pPr indent="576000">
                <a:lnSpc>
                  <a:spcPts val="3000"/>
                </a:lnSpc>
              </a:pPr>
              <a:r>
                <a:rPr lang="en-US" altLang="zh-CN" sz="2400" kern="100" dirty="0" smtClean="0">
                  <a:solidFill>
                    <a:prstClr val="black"/>
                  </a:solidFill>
                  <a:latin typeface="华文中宋" panose="02010600040101010101" pitchFamily="2" charset="-122"/>
                  <a:ea typeface="华文中宋" panose="02010600040101010101" pitchFamily="2" charset="-122"/>
                </a:rPr>
                <a:t> </a:t>
              </a:r>
              <a:r>
                <a:rPr lang="zh-CN" altLang="zh-CN" sz="2400" kern="100" dirty="0" smtClean="0">
                  <a:solidFill>
                    <a:prstClr val="black"/>
                  </a:solidFill>
                  <a:latin typeface="华文中宋" panose="02010600040101010101" pitchFamily="2" charset="-122"/>
                  <a:ea typeface="华文中宋" panose="02010600040101010101" pitchFamily="2" charset="-122"/>
                </a:rPr>
                <a:t>（</a:t>
              </a:r>
              <a:r>
                <a:rPr lang="en-US" altLang="zh-CN" sz="2400" kern="100" dirty="0">
                  <a:solidFill>
                    <a:prstClr val="black"/>
                  </a:solidFill>
                  <a:latin typeface="华文中宋" panose="02010600040101010101" pitchFamily="2" charset="-122"/>
                  <a:ea typeface="华文中宋" panose="02010600040101010101" pitchFamily="2" charset="-122"/>
                </a:rPr>
                <a:t>2</a:t>
              </a:r>
              <a:r>
                <a:rPr lang="zh-CN" altLang="zh-CN" sz="2400" kern="100" dirty="0">
                  <a:solidFill>
                    <a:prstClr val="black"/>
                  </a:solidFill>
                  <a:latin typeface="华文中宋" panose="02010600040101010101" pitchFamily="2" charset="-122"/>
                  <a:ea typeface="华文中宋" panose="02010600040101010101" pitchFamily="2" charset="-122"/>
                </a:rPr>
                <a:t>）尊重他人的感觉，遇到老师问好，公共场所讲文明，不干扰他人（在</a:t>
              </a:r>
              <a:r>
                <a:rPr lang="zh-CN" altLang="zh-CN" sz="2400" kern="100" dirty="0" smtClean="0">
                  <a:solidFill>
                    <a:prstClr val="black"/>
                  </a:solidFill>
                  <a:latin typeface="华文中宋" panose="02010600040101010101" pitchFamily="2" charset="-122"/>
                  <a:ea typeface="华文中宋" panose="02010600040101010101" pitchFamily="2" charset="-122"/>
                </a:rPr>
                <a:t>宿</a:t>
              </a:r>
              <a:r>
                <a:rPr lang="en-US" altLang="zh-CN" sz="2400" kern="100" dirty="0" smtClean="0">
                  <a:solidFill>
                    <a:prstClr val="black"/>
                  </a:solidFill>
                  <a:latin typeface="华文中宋" panose="02010600040101010101" pitchFamily="2" charset="-122"/>
                  <a:ea typeface="华文中宋" panose="02010600040101010101" pitchFamily="2" charset="-122"/>
                </a:rPr>
                <a:t> </a:t>
              </a:r>
            </a:p>
            <a:p>
              <a:pPr indent="576000">
                <a:lnSpc>
                  <a:spcPts val="3000"/>
                </a:lnSpc>
              </a:pPr>
              <a:r>
                <a:rPr lang="zh-CN" altLang="zh-CN" sz="2400" kern="100" dirty="0" smtClean="0">
                  <a:solidFill>
                    <a:prstClr val="black"/>
                  </a:solidFill>
                  <a:latin typeface="华文中宋" panose="02010600040101010101" pitchFamily="2" charset="-122"/>
                  <a:ea typeface="华文中宋" panose="02010600040101010101" pitchFamily="2" charset="-122"/>
                </a:rPr>
                <a:t>舍看</a:t>
              </a:r>
              <a:r>
                <a:rPr lang="zh-CN" altLang="zh-CN" sz="2400" kern="100" dirty="0">
                  <a:solidFill>
                    <a:prstClr val="black"/>
                  </a:solidFill>
                  <a:latin typeface="华文中宋" panose="02010600040101010101" pitchFamily="2" charset="-122"/>
                  <a:ea typeface="华文中宋" panose="02010600040101010101" pitchFamily="2" charset="-122"/>
                </a:rPr>
                <a:t>视频听音乐戴上耳机，），礼貌待人（与别人交流不看手机）。</a:t>
              </a:r>
            </a:p>
          </p:txBody>
        </p:sp>
      </p:grpSp>
    </p:spTree>
    <p:extLst>
      <p:ext uri="{BB962C8B-B14F-4D97-AF65-F5344CB8AC3E}">
        <p14:creationId xmlns="" xmlns:p14="http://schemas.microsoft.com/office/powerpoint/2010/main" val="236288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6" name="矩形 5"/>
          <p:cNvSpPr/>
          <p:nvPr/>
        </p:nvSpPr>
        <p:spPr>
          <a:xfrm>
            <a:off x="1206854" y="2302149"/>
            <a:ext cx="4966424"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4.</a:t>
            </a:r>
            <a:r>
              <a:rPr lang="zh-CN" altLang="en-US" sz="2300" dirty="0">
                <a:solidFill>
                  <a:prstClr val="black"/>
                </a:solidFill>
                <a:latin typeface="华文中宋" panose="02010600040101010101" pitchFamily="2" charset="-122"/>
                <a:ea typeface="华文中宋" panose="02010600040101010101" pitchFamily="2" charset="-122"/>
              </a:rPr>
              <a:t>把养成基础文明习惯作为必选项</a:t>
            </a:r>
          </a:p>
        </p:txBody>
      </p:sp>
      <p:sp>
        <p:nvSpPr>
          <p:cNvPr id="8" name="矩形 7"/>
          <p:cNvSpPr/>
          <p:nvPr/>
        </p:nvSpPr>
        <p:spPr>
          <a:xfrm>
            <a:off x="525029" y="3074165"/>
            <a:ext cx="5875771" cy="2785378"/>
          </a:xfrm>
          <a:prstGeom prst="rect">
            <a:avLst/>
          </a:prstGeom>
        </p:spPr>
        <p:txBody>
          <a:bodyPr wrap="square">
            <a:spAutoFit/>
          </a:bodyPr>
          <a:lstStyle/>
          <a:p>
            <a:pPr indent="576000" algn="just">
              <a:lnSpc>
                <a:spcPts val="3500"/>
              </a:lnSpc>
            </a:pPr>
            <a:r>
              <a:rPr lang="en-US" altLang="zh-CN" sz="2400" kern="100" dirty="0">
                <a:solidFill>
                  <a:prstClr val="black"/>
                </a:solidFill>
                <a:latin typeface="华文中宋" panose="02010600040101010101" pitchFamily="2" charset="-122"/>
                <a:ea typeface="华文中宋" panose="02010600040101010101" pitchFamily="2" charset="-122"/>
              </a:rPr>
              <a:t>2007</a:t>
            </a:r>
            <a:r>
              <a:rPr lang="zh-CN" altLang="en-US" sz="2400" kern="100" dirty="0">
                <a:solidFill>
                  <a:prstClr val="black"/>
                </a:solidFill>
                <a:latin typeface="华文中宋" panose="02010600040101010101" pitchFamily="2" charset="-122"/>
                <a:ea typeface="华文中宋" panose="02010600040101010101" pitchFamily="2" charset="-122"/>
              </a:rPr>
              <a:t>年，我带队访问莫斯科大学，主人请我们在莫斯科大剧院观看芭蕾舞剧</a:t>
            </a:r>
            <a:r>
              <a:rPr lang="en-US" altLang="zh-CN" sz="2400" kern="100" dirty="0">
                <a:solidFill>
                  <a:prstClr val="black"/>
                </a:solidFill>
                <a:latin typeface="华文中宋" panose="02010600040101010101" pitchFamily="2" charset="-122"/>
                <a:ea typeface="华文中宋" panose="02010600040101010101" pitchFamily="2" charset="-122"/>
              </a:rPr>
              <a:t>《</a:t>
            </a:r>
            <a:r>
              <a:rPr lang="zh-CN" altLang="en-US" sz="2400" kern="100" dirty="0">
                <a:solidFill>
                  <a:prstClr val="black"/>
                </a:solidFill>
                <a:latin typeface="华文中宋" panose="02010600040101010101" pitchFamily="2" charset="-122"/>
                <a:ea typeface="华文中宋" panose="02010600040101010101" pitchFamily="2" charset="-122"/>
              </a:rPr>
              <a:t>天鹅湖</a:t>
            </a:r>
            <a:r>
              <a:rPr lang="en-US" altLang="zh-CN" sz="2400" kern="100" dirty="0">
                <a:solidFill>
                  <a:prstClr val="black"/>
                </a:solidFill>
                <a:latin typeface="华文中宋" panose="02010600040101010101" pitchFamily="2" charset="-122"/>
                <a:ea typeface="华文中宋" panose="02010600040101010101" pitchFamily="2" charset="-122"/>
              </a:rPr>
              <a:t>》</a:t>
            </a:r>
            <a:r>
              <a:rPr lang="zh-CN" altLang="en-US" sz="2400" kern="100" dirty="0">
                <a:solidFill>
                  <a:prstClr val="black"/>
                </a:solidFill>
                <a:latin typeface="华文中宋" panose="02010600040101010101" pitchFamily="2" charset="-122"/>
                <a:ea typeface="华文中宋" panose="02010600040101010101" pitchFamily="2" charset="-122"/>
              </a:rPr>
              <a:t>，我们提前到场，观众也陆续到场，但是整个大剧场没有人喧哗，秩序井然。演出结束观众散场，我观察地面没有一块纸屑和垃圾。</a:t>
            </a:r>
          </a:p>
        </p:txBody>
      </p:sp>
      <p:pic>
        <p:nvPicPr>
          <p:cNvPr id="9" name="图片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701050" y="2047928"/>
            <a:ext cx="5490949" cy="2052474"/>
          </a:xfrm>
          <a:prstGeom prst="rect">
            <a:avLst/>
          </a:prstGeom>
        </p:spPr>
      </p:pic>
      <p:pic>
        <p:nvPicPr>
          <p:cNvPr id="10" name="图片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701050" y="4100402"/>
            <a:ext cx="5490949" cy="2545307"/>
          </a:xfrm>
          <a:prstGeom prst="rect">
            <a:avLst/>
          </a:prstGeom>
        </p:spPr>
      </p:pic>
    </p:spTree>
    <p:extLst>
      <p:ext uri="{BB962C8B-B14F-4D97-AF65-F5344CB8AC3E}">
        <p14:creationId xmlns="" xmlns:p14="http://schemas.microsoft.com/office/powerpoint/2010/main" val="3855910237"/>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6" name="矩形 5"/>
          <p:cNvSpPr/>
          <p:nvPr/>
        </p:nvSpPr>
        <p:spPr>
          <a:xfrm>
            <a:off x="1206854" y="2302149"/>
            <a:ext cx="4966424"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4.</a:t>
            </a:r>
            <a:r>
              <a:rPr lang="zh-CN" altLang="en-US" sz="2300" dirty="0">
                <a:solidFill>
                  <a:prstClr val="black"/>
                </a:solidFill>
                <a:latin typeface="华文中宋" panose="02010600040101010101" pitchFamily="2" charset="-122"/>
                <a:ea typeface="华文中宋" panose="02010600040101010101" pitchFamily="2" charset="-122"/>
              </a:rPr>
              <a:t>把养成基础文明习惯作为必选项</a:t>
            </a:r>
          </a:p>
        </p:txBody>
      </p:sp>
      <p:sp>
        <p:nvSpPr>
          <p:cNvPr id="7" name="矩形 6"/>
          <p:cNvSpPr/>
          <p:nvPr/>
        </p:nvSpPr>
        <p:spPr>
          <a:xfrm>
            <a:off x="322937" y="2783464"/>
            <a:ext cx="7183332" cy="3683060"/>
          </a:xfrm>
          <a:prstGeom prst="rect">
            <a:avLst/>
          </a:prstGeom>
        </p:spPr>
        <p:txBody>
          <a:bodyPr wrap="square">
            <a:spAutoFit/>
          </a:bodyPr>
          <a:lstStyle/>
          <a:p>
            <a:pPr indent="576000" algn="just">
              <a:lnSpc>
                <a:spcPts val="3500"/>
              </a:lnSpc>
              <a:spcAft>
                <a:spcPts val="0"/>
              </a:spcAft>
            </a:pPr>
            <a:r>
              <a:rPr lang="zh-CN" altLang="zh-CN" sz="2400" kern="100" dirty="0">
                <a:solidFill>
                  <a:prstClr val="black"/>
                </a:solidFill>
                <a:latin typeface="华文中宋" panose="02010600040101010101" pitchFamily="2" charset="-122"/>
                <a:ea typeface="华文中宋" panose="02010600040101010101" pitchFamily="2" charset="-122"/>
              </a:rPr>
              <a:t>日本广岛禁止原子弹氢弹大会，</a:t>
            </a:r>
            <a:r>
              <a:rPr lang="en-US" altLang="zh-CN" sz="2400" kern="100" dirty="0">
                <a:solidFill>
                  <a:prstClr val="black"/>
                </a:solidFill>
                <a:latin typeface="华文中宋" panose="02010600040101010101" pitchFamily="2" charset="-122"/>
                <a:ea typeface="华文中宋" panose="02010600040101010101" pitchFamily="2" charset="-122"/>
              </a:rPr>
              <a:t>6</a:t>
            </a:r>
            <a:r>
              <a:rPr lang="zh-CN" altLang="zh-CN" sz="2400" kern="100" dirty="0">
                <a:solidFill>
                  <a:prstClr val="black"/>
                </a:solidFill>
                <a:latin typeface="华文中宋" panose="02010600040101010101" pitchFamily="2" charset="-122"/>
                <a:ea typeface="华文中宋" panose="02010600040101010101" pitchFamily="2" charset="-122"/>
              </a:rPr>
              <a:t>万人开了</a:t>
            </a:r>
            <a:r>
              <a:rPr lang="en-US" altLang="zh-CN" sz="2400" kern="100" dirty="0">
                <a:solidFill>
                  <a:prstClr val="black"/>
                </a:solidFill>
                <a:latin typeface="华文中宋" panose="02010600040101010101" pitchFamily="2" charset="-122"/>
                <a:ea typeface="华文中宋" panose="02010600040101010101" pitchFamily="2" charset="-122"/>
              </a:rPr>
              <a:t>4</a:t>
            </a:r>
            <a:r>
              <a:rPr lang="zh-CN" altLang="zh-CN" sz="2400" kern="100" dirty="0">
                <a:solidFill>
                  <a:prstClr val="black"/>
                </a:solidFill>
                <a:latin typeface="华文中宋" panose="02010600040101010101" pitchFamily="2" charset="-122"/>
                <a:ea typeface="华文中宋" panose="02010600040101010101" pitchFamily="2" charset="-122"/>
              </a:rPr>
              <a:t>个小时，散会时地面上没有一个废塑料袋，没有一张纸片、垃圾。对此，法国巴黎报用“可怕的日本民族” 为题来评论此事。此后不久，妈祖佛像神游宝岛到台中市，组织者提出“日本民族能做到的，我们中华民族能不能做到呢？”，为此挂出了“妈祖好儿女，不乱丢垃圾”，结果</a:t>
            </a:r>
            <a:r>
              <a:rPr lang="en-US" altLang="zh-CN" sz="2400" kern="100" dirty="0">
                <a:solidFill>
                  <a:prstClr val="black"/>
                </a:solidFill>
                <a:latin typeface="华文中宋" panose="02010600040101010101" pitchFamily="2" charset="-122"/>
                <a:ea typeface="华文中宋" panose="02010600040101010101" pitchFamily="2" charset="-122"/>
              </a:rPr>
              <a:t>5</a:t>
            </a:r>
            <a:r>
              <a:rPr lang="zh-CN" altLang="zh-CN" sz="2400" kern="100" dirty="0">
                <a:solidFill>
                  <a:prstClr val="black"/>
                </a:solidFill>
                <a:latin typeface="华文中宋" panose="02010600040101010101" pitchFamily="2" charset="-122"/>
                <a:ea typeface="华文中宋" panose="02010600040101010101" pitchFamily="2" charset="-122"/>
              </a:rPr>
              <a:t>万人</a:t>
            </a:r>
            <a:r>
              <a:rPr lang="en-US" altLang="zh-CN" sz="2400" kern="100" dirty="0">
                <a:solidFill>
                  <a:prstClr val="black"/>
                </a:solidFill>
                <a:latin typeface="华文中宋" panose="02010600040101010101" pitchFamily="2" charset="-122"/>
                <a:ea typeface="华文中宋" panose="02010600040101010101" pitchFamily="2" charset="-122"/>
              </a:rPr>
              <a:t>3</a:t>
            </a:r>
            <a:r>
              <a:rPr lang="zh-CN" altLang="zh-CN" sz="2400" kern="100" dirty="0">
                <a:solidFill>
                  <a:prstClr val="black"/>
                </a:solidFill>
                <a:latin typeface="华文中宋" panose="02010600040101010101" pitchFamily="2" charset="-122"/>
                <a:ea typeface="华文中宋" panose="02010600040101010101" pitchFamily="2" charset="-122"/>
              </a:rPr>
              <a:t>小时的大会，会场没有留下一点儿垃圾。</a:t>
            </a:r>
          </a:p>
        </p:txBody>
      </p:sp>
      <p:pic>
        <p:nvPicPr>
          <p:cNvPr id="8" name="图片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772559" y="2897327"/>
            <a:ext cx="4296611" cy="2888327"/>
          </a:xfrm>
          <a:prstGeom prst="rect">
            <a:avLst/>
          </a:prstGeom>
        </p:spPr>
      </p:pic>
    </p:spTree>
    <p:extLst>
      <p:ext uri="{BB962C8B-B14F-4D97-AF65-F5344CB8AC3E}">
        <p14:creationId xmlns="" xmlns:p14="http://schemas.microsoft.com/office/powerpoint/2010/main" val="1250918021"/>
      </p:ext>
    </p:extLst>
  </p:cSld>
  <p:clrMapOvr>
    <a:masterClrMapping/>
  </p:clrMapOvr>
  <p:transition spd="slow">
    <p:plus/>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6" name="矩形 5"/>
          <p:cNvSpPr/>
          <p:nvPr/>
        </p:nvSpPr>
        <p:spPr>
          <a:xfrm>
            <a:off x="1206854" y="2302149"/>
            <a:ext cx="4966424"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4.</a:t>
            </a:r>
            <a:r>
              <a:rPr lang="zh-CN" altLang="en-US" sz="2300" dirty="0">
                <a:solidFill>
                  <a:prstClr val="black"/>
                </a:solidFill>
                <a:latin typeface="华文中宋" panose="02010600040101010101" pitchFamily="2" charset="-122"/>
                <a:ea typeface="华文中宋" panose="02010600040101010101" pitchFamily="2" charset="-122"/>
              </a:rPr>
              <a:t>把养成基础文明习惯作为必选项</a:t>
            </a:r>
          </a:p>
        </p:txBody>
      </p:sp>
      <p:sp>
        <p:nvSpPr>
          <p:cNvPr id="7" name="矩形 6"/>
          <p:cNvSpPr/>
          <p:nvPr/>
        </p:nvSpPr>
        <p:spPr>
          <a:xfrm>
            <a:off x="1128153" y="3188058"/>
            <a:ext cx="9557191" cy="3147015"/>
          </a:xfrm>
          <a:prstGeom prst="rect">
            <a:avLst/>
          </a:prstGeom>
        </p:spPr>
        <p:txBody>
          <a:bodyPr wrap="square">
            <a:spAutoFit/>
          </a:bodyPr>
          <a:lstStyle/>
          <a:p>
            <a:pPr indent="576000" algn="just">
              <a:lnSpc>
                <a:spcPts val="3000"/>
              </a:lnSpc>
            </a:pPr>
            <a:r>
              <a:rPr lang="zh-CN" altLang="zh-CN" sz="2400" kern="100" dirty="0">
                <a:solidFill>
                  <a:prstClr val="black"/>
                </a:solidFill>
                <a:latin typeface="华文中宋" panose="02010600040101010101" pitchFamily="2" charset="-122"/>
                <a:ea typeface="华文中宋" panose="02010600040101010101" pitchFamily="2" charset="-122"/>
              </a:rPr>
              <a:t>这些小事，看似不难，反映的是一个民族、一个单位的基础文明，反映的是人的素质，反映的是一个国家、一个单位、一所学校的内在力量。这样的事，就是我们要抓的基础文明。</a:t>
            </a:r>
          </a:p>
          <a:p>
            <a:pPr indent="576000" algn="just">
              <a:lnSpc>
                <a:spcPts val="3000"/>
              </a:lnSpc>
            </a:pPr>
            <a:r>
              <a:rPr lang="zh-CN" altLang="zh-CN" sz="2400" kern="100" dirty="0">
                <a:solidFill>
                  <a:prstClr val="black"/>
                </a:solidFill>
                <a:latin typeface="华文中宋" panose="02010600040101010101" pitchFamily="2" charset="-122"/>
                <a:ea typeface="华文中宋" panose="02010600040101010101" pitchFamily="2" charset="-122"/>
              </a:rPr>
              <a:t>人与人的差距，表面上是人脉的差距，实际上是人品的差距；</a:t>
            </a:r>
          </a:p>
          <a:p>
            <a:pPr indent="576000" algn="just">
              <a:lnSpc>
                <a:spcPts val="3000"/>
              </a:lnSpc>
            </a:pPr>
            <a:r>
              <a:rPr lang="zh-CN" altLang="zh-CN" sz="2400" kern="100" dirty="0">
                <a:solidFill>
                  <a:prstClr val="black"/>
                </a:solidFill>
                <a:latin typeface="华文中宋" panose="02010600040101010101" pitchFamily="2" charset="-122"/>
                <a:ea typeface="华文中宋" panose="02010600040101010101" pitchFamily="2" charset="-122"/>
              </a:rPr>
              <a:t>表面上是气质的差距，实际上是涵养的差距；</a:t>
            </a:r>
          </a:p>
          <a:p>
            <a:pPr indent="576000" algn="just">
              <a:lnSpc>
                <a:spcPts val="3000"/>
              </a:lnSpc>
            </a:pPr>
            <a:r>
              <a:rPr lang="zh-CN" altLang="zh-CN" sz="2400" kern="100" dirty="0">
                <a:solidFill>
                  <a:prstClr val="black"/>
                </a:solidFill>
                <a:latin typeface="华文中宋" panose="02010600040101010101" pitchFamily="2" charset="-122"/>
                <a:ea typeface="华文中宋" panose="02010600040101010101" pitchFamily="2" charset="-122"/>
              </a:rPr>
              <a:t>表面上是容貌的差距，实际上是心地的差距；</a:t>
            </a:r>
          </a:p>
          <a:p>
            <a:pPr indent="576000" algn="just">
              <a:lnSpc>
                <a:spcPts val="3000"/>
              </a:lnSpc>
            </a:pPr>
            <a:r>
              <a:rPr lang="zh-CN" altLang="zh-CN" sz="2400" kern="100" dirty="0">
                <a:solidFill>
                  <a:prstClr val="black"/>
                </a:solidFill>
                <a:latin typeface="华文中宋" panose="02010600040101010101" pitchFamily="2" charset="-122"/>
                <a:ea typeface="华文中宋" panose="02010600040101010101" pitchFamily="2" charset="-122"/>
              </a:rPr>
              <a:t>表面上是人与人都差不多，内心境界却大不相同，心态决定命运。</a:t>
            </a:r>
          </a:p>
          <a:p>
            <a:pPr indent="576000" algn="just">
              <a:lnSpc>
                <a:spcPts val="3000"/>
              </a:lnSpc>
            </a:pPr>
            <a:r>
              <a:rPr lang="zh-CN" altLang="zh-CN" sz="2400" kern="100" dirty="0">
                <a:solidFill>
                  <a:prstClr val="black"/>
                </a:solidFill>
                <a:latin typeface="华文中宋" panose="02010600040101010101" pitchFamily="2" charset="-122"/>
                <a:ea typeface="华文中宋" panose="02010600040101010101" pitchFamily="2" charset="-122"/>
              </a:rPr>
              <a:t>所有这些，都取决于人的素质。 </a:t>
            </a:r>
          </a:p>
        </p:txBody>
      </p:sp>
      <p:grpSp>
        <p:nvGrpSpPr>
          <p:cNvPr id="14" name="组合 13"/>
          <p:cNvGrpSpPr/>
          <p:nvPr/>
        </p:nvGrpSpPr>
        <p:grpSpPr>
          <a:xfrm rot="10800000">
            <a:off x="1128153" y="2676610"/>
            <a:ext cx="10890071" cy="1591839"/>
            <a:chOff x="1351128" y="2264264"/>
            <a:chExt cx="10890071" cy="1591839"/>
          </a:xfrm>
        </p:grpSpPr>
        <p:pic>
          <p:nvPicPr>
            <p:cNvPr id="11" name="图片 1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 t="62426" r="57863" b="4478"/>
            <a:stretch/>
          </p:blipFill>
          <p:spPr>
            <a:xfrm>
              <a:off x="1351128" y="2264264"/>
              <a:ext cx="2702257" cy="1591839"/>
            </a:xfrm>
            <a:prstGeom prst="rect">
              <a:avLst/>
            </a:prstGeom>
          </p:spPr>
        </p:pic>
        <p:cxnSp>
          <p:nvCxnSpPr>
            <p:cNvPr id="13" name="直接连接符 12"/>
            <p:cNvCxnSpPr/>
            <p:nvPr/>
          </p:nvCxnSpPr>
          <p:spPr>
            <a:xfrm>
              <a:off x="3840051" y="3703277"/>
              <a:ext cx="8401148" cy="0"/>
            </a:xfrm>
            <a:prstGeom prst="line">
              <a:avLst/>
            </a:prstGeom>
            <a:ln w="66675">
              <a:solidFill>
                <a:srgbClr val="A4A700"/>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157223" y="5254682"/>
            <a:ext cx="10890071" cy="1591839"/>
            <a:chOff x="1351128" y="2264264"/>
            <a:chExt cx="10890071" cy="1591839"/>
          </a:xfrm>
        </p:grpSpPr>
        <p:pic>
          <p:nvPicPr>
            <p:cNvPr id="16" name="图片 1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 t="62426" r="57863" b="4478"/>
            <a:stretch/>
          </p:blipFill>
          <p:spPr>
            <a:xfrm>
              <a:off x="1351128" y="2264264"/>
              <a:ext cx="2702257" cy="1591839"/>
            </a:xfrm>
            <a:prstGeom prst="rect">
              <a:avLst/>
            </a:prstGeom>
          </p:spPr>
        </p:pic>
        <p:cxnSp>
          <p:nvCxnSpPr>
            <p:cNvPr id="17" name="直接连接符 16"/>
            <p:cNvCxnSpPr/>
            <p:nvPr/>
          </p:nvCxnSpPr>
          <p:spPr>
            <a:xfrm>
              <a:off x="3840051" y="3703277"/>
              <a:ext cx="8401148" cy="0"/>
            </a:xfrm>
            <a:prstGeom prst="line">
              <a:avLst/>
            </a:prstGeom>
            <a:ln w="66675">
              <a:solidFill>
                <a:srgbClr val="A4A7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321882275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245080" y="19369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10" name="Rektangel med afrundet hjørne i samme side 286"/>
          <p:cNvSpPr/>
          <p:nvPr/>
        </p:nvSpPr>
        <p:spPr bwMode="auto">
          <a:xfrm rot="16200000">
            <a:off x="1252255" y="1820057"/>
            <a:ext cx="3941187" cy="5868000"/>
          </a:xfrm>
          <a:prstGeom prst="round2SameRect">
            <a:avLst>
              <a:gd name="adj1" fmla="val 9473"/>
              <a:gd name="adj2" fmla="val 0"/>
            </a:avLst>
          </a:prstGeom>
          <a:gradFill flip="none" rotWithShape="1">
            <a:gsLst>
              <a:gs pos="0">
                <a:srgbClr val="0081BE">
                  <a:lumMod val="75000"/>
                  <a:shade val="30000"/>
                  <a:satMod val="115000"/>
                </a:srgbClr>
              </a:gs>
              <a:gs pos="50000">
                <a:srgbClr val="0081BE">
                  <a:lumMod val="75000"/>
                  <a:shade val="67500"/>
                  <a:satMod val="115000"/>
                </a:srgbClr>
              </a:gs>
              <a:gs pos="100000">
                <a:srgbClr val="0081BE">
                  <a:lumMod val="75000"/>
                  <a:shade val="100000"/>
                  <a:satMod val="115000"/>
                </a:srgbClr>
              </a:gs>
            </a:gsLst>
            <a:lin ang="13500000" scaled="1"/>
            <a:tileRect/>
          </a:gradFill>
          <a:ln w="9525"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Calibri"/>
              <a:ea typeface="ＭＳ Ｐゴシック" pitchFamily="-97" charset="-128"/>
            </a:endParaRPr>
          </a:p>
        </p:txBody>
      </p:sp>
      <p:sp>
        <p:nvSpPr>
          <p:cNvPr id="12" name="Rektangel med afrundet hjørne i samme side 288"/>
          <p:cNvSpPr/>
          <p:nvPr/>
        </p:nvSpPr>
        <p:spPr bwMode="auto">
          <a:xfrm rot="16200000" flipH="1">
            <a:off x="1308025" y="1864295"/>
            <a:ext cx="3852000" cy="5792510"/>
          </a:xfrm>
          <a:prstGeom prst="round2SameRect">
            <a:avLst>
              <a:gd name="adj1" fmla="val 9473"/>
              <a:gd name="adj2" fmla="val 0"/>
            </a:avLst>
          </a:prstGeom>
          <a:solidFill>
            <a:srgbClr val="FFFFFF"/>
          </a:solidFill>
          <a:ln w="9525" cap="flat" cmpd="sng" algn="ctr">
            <a:solidFill>
              <a:srgbClr val="E6E6E6">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Calibri"/>
              <a:ea typeface="ＭＳ Ｐゴシック" pitchFamily="-97" charset="-128"/>
            </a:endParaRPr>
          </a:p>
        </p:txBody>
      </p:sp>
      <p:sp>
        <p:nvSpPr>
          <p:cNvPr id="14" name="Rektangel med afrundet hjørne i samme side 268"/>
          <p:cNvSpPr/>
          <p:nvPr/>
        </p:nvSpPr>
        <p:spPr bwMode="auto">
          <a:xfrm rot="5400000">
            <a:off x="7111687" y="1802058"/>
            <a:ext cx="3941187" cy="5904000"/>
          </a:xfrm>
          <a:prstGeom prst="round2SameRect">
            <a:avLst>
              <a:gd name="adj1" fmla="val 9473"/>
              <a:gd name="adj2" fmla="val 0"/>
            </a:avLst>
          </a:prstGeom>
          <a:gradFill flip="none" rotWithShape="1">
            <a:gsLst>
              <a:gs pos="0">
                <a:srgbClr val="0081BE">
                  <a:lumMod val="75000"/>
                  <a:shade val="30000"/>
                  <a:satMod val="115000"/>
                </a:srgbClr>
              </a:gs>
              <a:gs pos="50000">
                <a:srgbClr val="0081BE">
                  <a:lumMod val="75000"/>
                  <a:shade val="67500"/>
                  <a:satMod val="115000"/>
                </a:srgbClr>
              </a:gs>
              <a:gs pos="100000">
                <a:srgbClr val="0081BE">
                  <a:lumMod val="75000"/>
                  <a:shade val="100000"/>
                  <a:satMod val="115000"/>
                </a:srgbClr>
              </a:gs>
            </a:gsLst>
            <a:lin ang="16200000" scaled="1"/>
            <a:tileRect/>
          </a:gradFill>
          <a:ln w="9525"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Calibri"/>
              <a:ea typeface="ＭＳ Ｐゴシック" pitchFamily="-97" charset="-128"/>
            </a:endParaRPr>
          </a:p>
        </p:txBody>
      </p:sp>
      <p:sp>
        <p:nvSpPr>
          <p:cNvPr id="16" name="Rektangel med afrundet hjørne i samme side 272"/>
          <p:cNvSpPr/>
          <p:nvPr/>
        </p:nvSpPr>
        <p:spPr bwMode="auto">
          <a:xfrm rot="5400000">
            <a:off x="7159216" y="1862549"/>
            <a:ext cx="3852000" cy="5796000"/>
          </a:xfrm>
          <a:prstGeom prst="round2SameRect">
            <a:avLst>
              <a:gd name="adj1" fmla="val 9473"/>
              <a:gd name="adj2" fmla="val 0"/>
            </a:avLst>
          </a:prstGeom>
          <a:solidFill>
            <a:srgbClr val="FFFFFF"/>
          </a:solidFill>
          <a:ln w="9525" cap="flat" cmpd="sng" algn="ctr">
            <a:solidFill>
              <a:srgbClr val="E6E6E6">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Calibri"/>
              <a:ea typeface="ＭＳ Ｐゴシック" pitchFamily="-97" charset="-128"/>
            </a:endParaRPr>
          </a:p>
        </p:txBody>
      </p:sp>
      <p:sp>
        <p:nvSpPr>
          <p:cNvPr id="17" name="Rektangel 274"/>
          <p:cNvSpPr/>
          <p:nvPr/>
        </p:nvSpPr>
        <p:spPr bwMode="auto">
          <a:xfrm>
            <a:off x="49769" y="3769513"/>
            <a:ext cx="288000" cy="1080000"/>
          </a:xfrm>
          <a:prstGeom prst="rect">
            <a:avLst/>
          </a:prstGeom>
          <a:solidFill>
            <a:srgbClr val="FAB900">
              <a:lumMod val="40000"/>
              <a:lumOff val="60000"/>
            </a:srgbClr>
          </a:solidFill>
          <a:ln w="9525"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Calibri"/>
              <a:ea typeface="ＭＳ Ｐゴシック" pitchFamily="-97" charset="-128"/>
            </a:endParaRPr>
          </a:p>
        </p:txBody>
      </p:sp>
      <p:sp>
        <p:nvSpPr>
          <p:cNvPr id="11" name="Rektangel med afrundet hjørne i samme side 287"/>
          <p:cNvSpPr/>
          <p:nvPr/>
        </p:nvSpPr>
        <p:spPr bwMode="auto">
          <a:xfrm rot="16200000" flipH="1">
            <a:off x="1397781" y="1895818"/>
            <a:ext cx="3744000" cy="5688000"/>
          </a:xfrm>
          <a:prstGeom prst="round2SameRect">
            <a:avLst>
              <a:gd name="adj1" fmla="val 9473"/>
              <a:gd name="adj2" fmla="val 0"/>
            </a:avLst>
          </a:prstGeom>
          <a:solidFill>
            <a:srgbClr val="FFFFFF"/>
          </a:solidFill>
          <a:ln w="9525" cap="flat" cmpd="sng" algn="ctr">
            <a:solidFill>
              <a:srgbClr val="E6E6E6">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Calibri"/>
              <a:ea typeface="ＭＳ Ｐゴシック" pitchFamily="-97" charset="-128"/>
            </a:endParaRPr>
          </a:p>
        </p:txBody>
      </p:sp>
      <p:sp>
        <p:nvSpPr>
          <p:cNvPr id="155" name="Rektangel med afrundet hjørne i samme side 287"/>
          <p:cNvSpPr/>
          <p:nvPr/>
        </p:nvSpPr>
        <p:spPr bwMode="auto">
          <a:xfrm rot="5400000">
            <a:off x="7159215" y="1889019"/>
            <a:ext cx="3744000" cy="5688000"/>
          </a:xfrm>
          <a:prstGeom prst="round2SameRect">
            <a:avLst>
              <a:gd name="adj1" fmla="val 9473"/>
              <a:gd name="adj2" fmla="val 0"/>
            </a:avLst>
          </a:prstGeom>
          <a:solidFill>
            <a:srgbClr val="FFFFFF"/>
          </a:solidFill>
          <a:ln w="9525" cap="flat" cmpd="sng" algn="ctr">
            <a:solidFill>
              <a:srgbClr val="E6E6E6">
                <a:shade val="95000"/>
                <a:satMod val="105000"/>
              </a:srgbClr>
            </a:solidFill>
            <a:prstDash val="solid"/>
          </a:ln>
          <a:effectLst>
            <a:outerShdw blurRad="50800" dist="38100" dir="5400000" algn="t" rotWithShape="0">
              <a:prstClr val="black">
                <a:alpha val="40000"/>
              </a:prstClr>
            </a:outerShdw>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Calibri"/>
              <a:ea typeface="ＭＳ Ｐゴシック" pitchFamily="-97" charset="-128"/>
            </a:endParaRPr>
          </a:p>
        </p:txBody>
      </p:sp>
      <p:grpSp>
        <p:nvGrpSpPr>
          <p:cNvPr id="111" name="Gruppe 251"/>
          <p:cNvGrpSpPr>
            <a:grpSpLocks/>
          </p:cNvGrpSpPr>
          <p:nvPr/>
        </p:nvGrpSpPr>
        <p:grpSpPr bwMode="auto">
          <a:xfrm flipH="1">
            <a:off x="5894495" y="2874691"/>
            <a:ext cx="140883" cy="3699349"/>
            <a:chOff x="2330279" y="2173561"/>
            <a:chExt cx="87318" cy="3699408"/>
          </a:xfrm>
        </p:grpSpPr>
        <p:grpSp>
          <p:nvGrpSpPr>
            <p:cNvPr id="112" name="Gruppe 165"/>
            <p:cNvGrpSpPr>
              <a:grpSpLocks/>
            </p:cNvGrpSpPr>
            <p:nvPr/>
          </p:nvGrpSpPr>
          <p:grpSpPr bwMode="auto">
            <a:xfrm rot="-5400000">
              <a:off x="1467207" y="3036633"/>
              <a:ext cx="1813458" cy="87314"/>
              <a:chOff x="2491846" y="1650470"/>
              <a:chExt cx="1813458" cy="87314"/>
            </a:xfrm>
          </p:grpSpPr>
          <p:sp>
            <p:nvSpPr>
              <p:cNvPr id="125" name="Freeform 149"/>
              <p:cNvSpPr>
                <a:spLocks/>
              </p:cNvSpPr>
              <p:nvPr/>
            </p:nvSpPr>
            <p:spPr bwMode="auto">
              <a:xfrm>
                <a:off x="4216404" y="1650472"/>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26" name="Freeform 149"/>
              <p:cNvSpPr>
                <a:spLocks/>
              </p:cNvSpPr>
              <p:nvPr/>
            </p:nvSpPr>
            <p:spPr bwMode="auto">
              <a:xfrm>
                <a:off x="4043950" y="1650472"/>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27" name="Freeform 149"/>
              <p:cNvSpPr>
                <a:spLocks/>
              </p:cNvSpPr>
              <p:nvPr/>
            </p:nvSpPr>
            <p:spPr bwMode="auto">
              <a:xfrm>
                <a:off x="3871494" y="1650472"/>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28" name="Freeform 149"/>
              <p:cNvSpPr>
                <a:spLocks/>
              </p:cNvSpPr>
              <p:nvPr/>
            </p:nvSpPr>
            <p:spPr bwMode="auto">
              <a:xfrm>
                <a:off x="3699038" y="1650472"/>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29" name="Freeform 149"/>
              <p:cNvSpPr>
                <a:spLocks/>
              </p:cNvSpPr>
              <p:nvPr/>
            </p:nvSpPr>
            <p:spPr bwMode="auto">
              <a:xfrm>
                <a:off x="3526582" y="1650472"/>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30" name="Freeform 149"/>
              <p:cNvSpPr>
                <a:spLocks/>
              </p:cNvSpPr>
              <p:nvPr/>
            </p:nvSpPr>
            <p:spPr bwMode="auto">
              <a:xfrm>
                <a:off x="3354126" y="1650472"/>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31" name="Freeform 149"/>
              <p:cNvSpPr>
                <a:spLocks/>
              </p:cNvSpPr>
              <p:nvPr/>
            </p:nvSpPr>
            <p:spPr bwMode="auto">
              <a:xfrm>
                <a:off x="3181670" y="1650472"/>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32" name="Freeform 149"/>
              <p:cNvSpPr>
                <a:spLocks/>
              </p:cNvSpPr>
              <p:nvPr/>
            </p:nvSpPr>
            <p:spPr bwMode="auto">
              <a:xfrm>
                <a:off x="3009214" y="1650472"/>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33" name="Freeform 149"/>
              <p:cNvSpPr>
                <a:spLocks/>
              </p:cNvSpPr>
              <p:nvPr/>
            </p:nvSpPr>
            <p:spPr bwMode="auto">
              <a:xfrm>
                <a:off x="2836758" y="1650472"/>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34" name="Freeform 149"/>
              <p:cNvSpPr>
                <a:spLocks/>
              </p:cNvSpPr>
              <p:nvPr/>
            </p:nvSpPr>
            <p:spPr bwMode="auto">
              <a:xfrm>
                <a:off x="2664302" y="1650472"/>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35" name="Freeform 149"/>
              <p:cNvSpPr>
                <a:spLocks/>
              </p:cNvSpPr>
              <p:nvPr/>
            </p:nvSpPr>
            <p:spPr bwMode="auto">
              <a:xfrm>
                <a:off x="2491846" y="1650470"/>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grpSp>
        <p:grpSp>
          <p:nvGrpSpPr>
            <p:cNvPr id="113" name="Gruppe 165"/>
            <p:cNvGrpSpPr>
              <a:grpSpLocks/>
            </p:cNvGrpSpPr>
            <p:nvPr/>
          </p:nvGrpSpPr>
          <p:grpSpPr bwMode="auto">
            <a:xfrm rot="-5400000">
              <a:off x="1467210" y="4922583"/>
              <a:ext cx="1813457" cy="87316"/>
              <a:chOff x="2491846" y="1650471"/>
              <a:chExt cx="1813457" cy="87316"/>
            </a:xfrm>
          </p:grpSpPr>
          <p:sp>
            <p:nvSpPr>
              <p:cNvPr id="114" name="Freeform 149"/>
              <p:cNvSpPr>
                <a:spLocks/>
              </p:cNvSpPr>
              <p:nvPr/>
            </p:nvSpPr>
            <p:spPr bwMode="auto">
              <a:xfrm>
                <a:off x="4216403" y="1650471"/>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15" name="Freeform 149"/>
              <p:cNvSpPr>
                <a:spLocks/>
              </p:cNvSpPr>
              <p:nvPr/>
            </p:nvSpPr>
            <p:spPr bwMode="auto">
              <a:xfrm>
                <a:off x="4043950" y="1650471"/>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16" name="Freeform 149"/>
              <p:cNvSpPr>
                <a:spLocks/>
              </p:cNvSpPr>
              <p:nvPr/>
            </p:nvSpPr>
            <p:spPr bwMode="auto">
              <a:xfrm>
                <a:off x="3871494" y="1650471"/>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17" name="Freeform 149"/>
              <p:cNvSpPr>
                <a:spLocks/>
              </p:cNvSpPr>
              <p:nvPr/>
            </p:nvSpPr>
            <p:spPr bwMode="auto">
              <a:xfrm>
                <a:off x="3699038" y="1650471"/>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18" name="Freeform 149"/>
              <p:cNvSpPr>
                <a:spLocks/>
              </p:cNvSpPr>
              <p:nvPr/>
            </p:nvSpPr>
            <p:spPr bwMode="auto">
              <a:xfrm>
                <a:off x="3526582" y="1650471"/>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19" name="Freeform 149"/>
              <p:cNvSpPr>
                <a:spLocks/>
              </p:cNvSpPr>
              <p:nvPr/>
            </p:nvSpPr>
            <p:spPr bwMode="auto">
              <a:xfrm>
                <a:off x="3354126" y="1650471"/>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20" name="Freeform 149"/>
              <p:cNvSpPr>
                <a:spLocks/>
              </p:cNvSpPr>
              <p:nvPr/>
            </p:nvSpPr>
            <p:spPr bwMode="auto">
              <a:xfrm>
                <a:off x="3181670" y="1650471"/>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21" name="Freeform 149"/>
              <p:cNvSpPr>
                <a:spLocks/>
              </p:cNvSpPr>
              <p:nvPr/>
            </p:nvSpPr>
            <p:spPr bwMode="auto">
              <a:xfrm>
                <a:off x="3009214" y="1650471"/>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22" name="Freeform 149"/>
              <p:cNvSpPr>
                <a:spLocks/>
              </p:cNvSpPr>
              <p:nvPr/>
            </p:nvSpPr>
            <p:spPr bwMode="auto">
              <a:xfrm>
                <a:off x="2836758" y="1650471"/>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23" name="Freeform 149"/>
              <p:cNvSpPr>
                <a:spLocks/>
              </p:cNvSpPr>
              <p:nvPr/>
            </p:nvSpPr>
            <p:spPr bwMode="auto">
              <a:xfrm>
                <a:off x="2664302" y="1650475"/>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124" name="Freeform 149"/>
              <p:cNvSpPr>
                <a:spLocks/>
              </p:cNvSpPr>
              <p:nvPr/>
            </p:nvSpPr>
            <p:spPr bwMode="auto">
              <a:xfrm>
                <a:off x="2491846" y="1650471"/>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grpSp>
      </p:grpSp>
      <p:grpSp>
        <p:nvGrpSpPr>
          <p:cNvPr id="22" name="Gruppe 226"/>
          <p:cNvGrpSpPr>
            <a:grpSpLocks/>
          </p:cNvGrpSpPr>
          <p:nvPr/>
        </p:nvGrpSpPr>
        <p:grpSpPr bwMode="auto">
          <a:xfrm>
            <a:off x="5643468" y="2873903"/>
            <a:ext cx="681322" cy="3679294"/>
            <a:chOff x="1995317" y="2135461"/>
            <a:chExt cx="422275" cy="3679352"/>
          </a:xfrm>
        </p:grpSpPr>
        <p:grpSp>
          <p:nvGrpSpPr>
            <p:cNvPr id="23" name="Gruppe 165"/>
            <p:cNvGrpSpPr>
              <a:grpSpLocks/>
            </p:cNvGrpSpPr>
            <p:nvPr/>
          </p:nvGrpSpPr>
          <p:grpSpPr bwMode="auto">
            <a:xfrm rot="-5400000">
              <a:off x="1223526" y="2907252"/>
              <a:ext cx="1965858" cy="422275"/>
              <a:chOff x="2377546" y="1315509"/>
              <a:chExt cx="1965858" cy="422275"/>
            </a:xfrm>
          </p:grpSpPr>
          <p:grpSp>
            <p:nvGrpSpPr>
              <p:cNvPr id="58" name="Gruppe 131"/>
              <p:cNvGrpSpPr>
                <a:grpSpLocks/>
              </p:cNvGrpSpPr>
              <p:nvPr/>
            </p:nvGrpSpPr>
            <p:grpSpPr bwMode="auto">
              <a:xfrm>
                <a:off x="4102104" y="1315509"/>
                <a:ext cx="241300" cy="422275"/>
                <a:chOff x="4000500" y="1332443"/>
                <a:chExt cx="241300" cy="422275"/>
              </a:xfrm>
            </p:grpSpPr>
            <p:sp>
              <p:nvSpPr>
                <p:cNvPr id="8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90" name="Freeform 191"/>
                <p:cNvSpPr>
                  <a:spLocks/>
                </p:cNvSpPr>
                <p:nvPr/>
              </p:nvSpPr>
              <p:spPr bwMode="auto">
                <a:xfrm>
                  <a:off x="4000836"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59" name="Gruppe 132"/>
              <p:cNvGrpSpPr>
                <a:grpSpLocks/>
              </p:cNvGrpSpPr>
              <p:nvPr/>
            </p:nvGrpSpPr>
            <p:grpSpPr bwMode="auto">
              <a:xfrm>
                <a:off x="3929650" y="1315509"/>
                <a:ext cx="241300" cy="422275"/>
                <a:chOff x="4000500" y="1332443"/>
                <a:chExt cx="241300" cy="422275"/>
              </a:xfrm>
            </p:grpSpPr>
            <p:sp>
              <p:nvSpPr>
                <p:cNvPr id="87"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88" name="Freeform 191"/>
                <p:cNvSpPr>
                  <a:spLocks/>
                </p:cNvSpPr>
                <p:nvPr/>
              </p:nvSpPr>
              <p:spPr bwMode="auto">
                <a:xfrm>
                  <a:off x="4000249"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60" name="Gruppe 135"/>
              <p:cNvGrpSpPr>
                <a:grpSpLocks/>
              </p:cNvGrpSpPr>
              <p:nvPr/>
            </p:nvGrpSpPr>
            <p:grpSpPr bwMode="auto">
              <a:xfrm>
                <a:off x="3757194" y="1315509"/>
                <a:ext cx="241300" cy="422275"/>
                <a:chOff x="4000500" y="1332443"/>
                <a:chExt cx="241300" cy="422275"/>
              </a:xfrm>
            </p:grpSpPr>
            <p:sp>
              <p:nvSpPr>
                <p:cNvPr id="8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86" name="Freeform 191"/>
                <p:cNvSpPr>
                  <a:spLocks/>
                </p:cNvSpPr>
                <p:nvPr/>
              </p:nvSpPr>
              <p:spPr bwMode="auto">
                <a:xfrm>
                  <a:off x="4001253"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61" name="Gruppe 138"/>
              <p:cNvGrpSpPr>
                <a:grpSpLocks/>
              </p:cNvGrpSpPr>
              <p:nvPr/>
            </p:nvGrpSpPr>
            <p:grpSpPr bwMode="auto">
              <a:xfrm>
                <a:off x="3584738" y="1315509"/>
                <a:ext cx="241300" cy="422275"/>
                <a:chOff x="4000500" y="1332443"/>
                <a:chExt cx="241300" cy="422275"/>
              </a:xfrm>
            </p:grpSpPr>
            <p:sp>
              <p:nvSpPr>
                <p:cNvPr id="8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84" name="Freeform 191"/>
                <p:cNvSpPr>
                  <a:spLocks/>
                </p:cNvSpPr>
                <p:nvPr/>
              </p:nvSpPr>
              <p:spPr bwMode="auto">
                <a:xfrm>
                  <a:off x="4000668"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62" name="Gruppe 141"/>
              <p:cNvGrpSpPr>
                <a:grpSpLocks/>
              </p:cNvGrpSpPr>
              <p:nvPr/>
            </p:nvGrpSpPr>
            <p:grpSpPr bwMode="auto">
              <a:xfrm>
                <a:off x="3412282" y="1315509"/>
                <a:ext cx="241300" cy="422275"/>
                <a:chOff x="4000500" y="1332443"/>
                <a:chExt cx="241300" cy="422275"/>
              </a:xfrm>
            </p:grpSpPr>
            <p:sp>
              <p:nvSpPr>
                <p:cNvPr id="8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82" name="Freeform 191"/>
                <p:cNvSpPr>
                  <a:spLocks/>
                </p:cNvSpPr>
                <p:nvPr/>
              </p:nvSpPr>
              <p:spPr bwMode="auto">
                <a:xfrm>
                  <a:off x="4006435"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63" name="Gruppe 144"/>
              <p:cNvGrpSpPr>
                <a:grpSpLocks/>
              </p:cNvGrpSpPr>
              <p:nvPr/>
            </p:nvGrpSpPr>
            <p:grpSpPr bwMode="auto">
              <a:xfrm>
                <a:off x="3239826" y="1315509"/>
                <a:ext cx="241300" cy="422275"/>
                <a:chOff x="4000500" y="1332443"/>
                <a:chExt cx="241300" cy="422275"/>
              </a:xfrm>
            </p:grpSpPr>
            <p:sp>
              <p:nvSpPr>
                <p:cNvPr id="7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80" name="Freeform 191"/>
                <p:cNvSpPr>
                  <a:spLocks/>
                </p:cNvSpPr>
                <p:nvPr/>
              </p:nvSpPr>
              <p:spPr bwMode="auto">
                <a:xfrm>
                  <a:off x="4001088"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64" name="Gruppe 147"/>
              <p:cNvGrpSpPr>
                <a:grpSpLocks/>
              </p:cNvGrpSpPr>
              <p:nvPr/>
            </p:nvGrpSpPr>
            <p:grpSpPr bwMode="auto">
              <a:xfrm>
                <a:off x="3067370" y="1315509"/>
                <a:ext cx="241300" cy="422275"/>
                <a:chOff x="4000500" y="1332443"/>
                <a:chExt cx="241300" cy="422275"/>
              </a:xfrm>
            </p:grpSpPr>
            <p:sp>
              <p:nvSpPr>
                <p:cNvPr id="77"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78" name="Freeform 191"/>
                <p:cNvSpPr>
                  <a:spLocks/>
                </p:cNvSpPr>
                <p:nvPr/>
              </p:nvSpPr>
              <p:spPr bwMode="auto">
                <a:xfrm>
                  <a:off x="4000503"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65" name="Gruppe 150"/>
              <p:cNvGrpSpPr>
                <a:grpSpLocks/>
              </p:cNvGrpSpPr>
              <p:nvPr/>
            </p:nvGrpSpPr>
            <p:grpSpPr bwMode="auto">
              <a:xfrm>
                <a:off x="2894914" y="1315509"/>
                <a:ext cx="241300" cy="422275"/>
                <a:chOff x="4000500" y="1332443"/>
                <a:chExt cx="241300" cy="422275"/>
              </a:xfrm>
            </p:grpSpPr>
            <p:sp>
              <p:nvSpPr>
                <p:cNvPr id="7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76" name="Freeform 191"/>
                <p:cNvSpPr>
                  <a:spLocks/>
                </p:cNvSpPr>
                <p:nvPr/>
              </p:nvSpPr>
              <p:spPr bwMode="auto">
                <a:xfrm>
                  <a:off x="4006270"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66" name="Gruppe 153"/>
              <p:cNvGrpSpPr>
                <a:grpSpLocks/>
              </p:cNvGrpSpPr>
              <p:nvPr/>
            </p:nvGrpSpPr>
            <p:grpSpPr bwMode="auto">
              <a:xfrm>
                <a:off x="2722458" y="1315509"/>
                <a:ext cx="241300" cy="422275"/>
                <a:chOff x="4000500" y="1332443"/>
                <a:chExt cx="241300" cy="422275"/>
              </a:xfrm>
            </p:grpSpPr>
            <p:sp>
              <p:nvSpPr>
                <p:cNvPr id="7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74" name="Freeform 191"/>
                <p:cNvSpPr>
                  <a:spLocks/>
                </p:cNvSpPr>
                <p:nvPr/>
              </p:nvSpPr>
              <p:spPr bwMode="auto">
                <a:xfrm>
                  <a:off x="4000923"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67" name="Gruppe 156"/>
              <p:cNvGrpSpPr>
                <a:grpSpLocks/>
              </p:cNvGrpSpPr>
              <p:nvPr/>
            </p:nvGrpSpPr>
            <p:grpSpPr bwMode="auto">
              <a:xfrm>
                <a:off x="2550002" y="1315509"/>
                <a:ext cx="241300" cy="422275"/>
                <a:chOff x="4000500" y="1332443"/>
                <a:chExt cx="241300" cy="422275"/>
              </a:xfrm>
            </p:grpSpPr>
            <p:sp>
              <p:nvSpPr>
                <p:cNvPr id="7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72" name="Freeform 191"/>
                <p:cNvSpPr>
                  <a:spLocks/>
                </p:cNvSpPr>
                <p:nvPr/>
              </p:nvSpPr>
              <p:spPr bwMode="auto">
                <a:xfrm>
                  <a:off x="4006688"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68" name="Gruppe 159"/>
              <p:cNvGrpSpPr>
                <a:grpSpLocks/>
              </p:cNvGrpSpPr>
              <p:nvPr/>
            </p:nvGrpSpPr>
            <p:grpSpPr bwMode="auto">
              <a:xfrm>
                <a:off x="2377546" y="1315509"/>
                <a:ext cx="241300" cy="422275"/>
                <a:chOff x="4000500" y="1332443"/>
                <a:chExt cx="241300" cy="422275"/>
              </a:xfrm>
            </p:grpSpPr>
            <p:sp>
              <p:nvSpPr>
                <p:cNvPr id="6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70" name="Freeform 191"/>
                <p:cNvSpPr>
                  <a:spLocks/>
                </p:cNvSpPr>
                <p:nvPr/>
              </p:nvSpPr>
              <p:spPr bwMode="auto">
                <a:xfrm>
                  <a:off x="4006104"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grpSp>
          <p:nvGrpSpPr>
            <p:cNvPr id="24" name="Gruppe 165"/>
            <p:cNvGrpSpPr>
              <a:grpSpLocks/>
            </p:cNvGrpSpPr>
            <p:nvPr/>
          </p:nvGrpSpPr>
          <p:grpSpPr bwMode="auto">
            <a:xfrm rot="-5400000">
              <a:off x="1309754" y="4706974"/>
              <a:ext cx="1793402" cy="422275"/>
              <a:chOff x="2550002" y="1315509"/>
              <a:chExt cx="1793402" cy="422275"/>
            </a:xfrm>
          </p:grpSpPr>
          <p:grpSp>
            <p:nvGrpSpPr>
              <p:cNvPr id="25" name="Gruppe 131"/>
              <p:cNvGrpSpPr>
                <a:grpSpLocks/>
              </p:cNvGrpSpPr>
              <p:nvPr/>
            </p:nvGrpSpPr>
            <p:grpSpPr bwMode="auto">
              <a:xfrm>
                <a:off x="4102104" y="1315509"/>
                <a:ext cx="241300" cy="422275"/>
                <a:chOff x="4000500" y="1332443"/>
                <a:chExt cx="241300" cy="422275"/>
              </a:xfrm>
            </p:grpSpPr>
            <p:sp>
              <p:nvSpPr>
                <p:cNvPr id="5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57" name="Freeform 191"/>
                <p:cNvSpPr>
                  <a:spLocks/>
                </p:cNvSpPr>
                <p:nvPr/>
              </p:nvSpPr>
              <p:spPr bwMode="auto">
                <a:xfrm>
                  <a:off x="4000806"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26" name="Gruppe 132"/>
              <p:cNvGrpSpPr>
                <a:grpSpLocks/>
              </p:cNvGrpSpPr>
              <p:nvPr/>
            </p:nvGrpSpPr>
            <p:grpSpPr bwMode="auto">
              <a:xfrm>
                <a:off x="3929650" y="1315509"/>
                <a:ext cx="241300" cy="422275"/>
                <a:chOff x="4000500" y="1332443"/>
                <a:chExt cx="241300" cy="422275"/>
              </a:xfrm>
            </p:grpSpPr>
            <p:sp>
              <p:nvSpPr>
                <p:cNvPr id="5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55" name="Freeform 191"/>
                <p:cNvSpPr>
                  <a:spLocks/>
                </p:cNvSpPr>
                <p:nvPr/>
              </p:nvSpPr>
              <p:spPr bwMode="auto">
                <a:xfrm>
                  <a:off x="4000219"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27" name="Gruppe 135"/>
              <p:cNvGrpSpPr>
                <a:grpSpLocks/>
              </p:cNvGrpSpPr>
              <p:nvPr/>
            </p:nvGrpSpPr>
            <p:grpSpPr bwMode="auto">
              <a:xfrm>
                <a:off x="3757194" y="1315509"/>
                <a:ext cx="241300" cy="422275"/>
                <a:chOff x="4000500" y="1332443"/>
                <a:chExt cx="241300" cy="422275"/>
              </a:xfrm>
            </p:grpSpPr>
            <p:sp>
              <p:nvSpPr>
                <p:cNvPr id="5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53" name="Freeform 191"/>
                <p:cNvSpPr>
                  <a:spLocks/>
                </p:cNvSpPr>
                <p:nvPr/>
              </p:nvSpPr>
              <p:spPr bwMode="auto">
                <a:xfrm>
                  <a:off x="4001223"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28" name="Gruppe 138"/>
              <p:cNvGrpSpPr>
                <a:grpSpLocks/>
              </p:cNvGrpSpPr>
              <p:nvPr/>
            </p:nvGrpSpPr>
            <p:grpSpPr bwMode="auto">
              <a:xfrm>
                <a:off x="3584738" y="1315509"/>
                <a:ext cx="241300" cy="422275"/>
                <a:chOff x="4000500" y="1332443"/>
                <a:chExt cx="241300" cy="422275"/>
              </a:xfrm>
            </p:grpSpPr>
            <p:sp>
              <p:nvSpPr>
                <p:cNvPr id="5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51" name="Freeform 191"/>
                <p:cNvSpPr>
                  <a:spLocks/>
                </p:cNvSpPr>
                <p:nvPr/>
              </p:nvSpPr>
              <p:spPr bwMode="auto">
                <a:xfrm>
                  <a:off x="4000638"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29" name="Gruppe 141"/>
              <p:cNvGrpSpPr>
                <a:grpSpLocks/>
              </p:cNvGrpSpPr>
              <p:nvPr/>
            </p:nvGrpSpPr>
            <p:grpSpPr bwMode="auto">
              <a:xfrm>
                <a:off x="3412282" y="1315509"/>
                <a:ext cx="241300" cy="422275"/>
                <a:chOff x="4000500" y="1332443"/>
                <a:chExt cx="241300" cy="422275"/>
              </a:xfrm>
            </p:grpSpPr>
            <p:sp>
              <p:nvSpPr>
                <p:cNvPr id="4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49" name="Freeform 191"/>
                <p:cNvSpPr>
                  <a:spLocks/>
                </p:cNvSpPr>
                <p:nvPr/>
              </p:nvSpPr>
              <p:spPr bwMode="auto">
                <a:xfrm>
                  <a:off x="4006405"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30" name="Gruppe 144"/>
              <p:cNvGrpSpPr>
                <a:grpSpLocks/>
              </p:cNvGrpSpPr>
              <p:nvPr/>
            </p:nvGrpSpPr>
            <p:grpSpPr bwMode="auto">
              <a:xfrm>
                <a:off x="3239826" y="1315509"/>
                <a:ext cx="241300" cy="422275"/>
                <a:chOff x="4000500" y="1332443"/>
                <a:chExt cx="241300" cy="422275"/>
              </a:xfrm>
            </p:grpSpPr>
            <p:sp>
              <p:nvSpPr>
                <p:cNvPr id="4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47" name="Freeform 191"/>
                <p:cNvSpPr>
                  <a:spLocks/>
                </p:cNvSpPr>
                <p:nvPr/>
              </p:nvSpPr>
              <p:spPr bwMode="auto">
                <a:xfrm>
                  <a:off x="4001058"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31" name="Gruppe 147"/>
              <p:cNvGrpSpPr>
                <a:grpSpLocks/>
              </p:cNvGrpSpPr>
              <p:nvPr/>
            </p:nvGrpSpPr>
            <p:grpSpPr bwMode="auto">
              <a:xfrm>
                <a:off x="3067370" y="1315509"/>
                <a:ext cx="241300" cy="422275"/>
                <a:chOff x="4000500" y="1332443"/>
                <a:chExt cx="241300" cy="422275"/>
              </a:xfrm>
            </p:grpSpPr>
            <p:sp>
              <p:nvSpPr>
                <p:cNvPr id="4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45" name="Freeform 191"/>
                <p:cNvSpPr>
                  <a:spLocks/>
                </p:cNvSpPr>
                <p:nvPr/>
              </p:nvSpPr>
              <p:spPr bwMode="auto">
                <a:xfrm>
                  <a:off x="4000472"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32" name="Gruppe 150"/>
              <p:cNvGrpSpPr>
                <a:grpSpLocks/>
              </p:cNvGrpSpPr>
              <p:nvPr/>
            </p:nvGrpSpPr>
            <p:grpSpPr bwMode="auto">
              <a:xfrm>
                <a:off x="2894914" y="1315509"/>
                <a:ext cx="241300" cy="422275"/>
                <a:chOff x="4000500" y="1332443"/>
                <a:chExt cx="241300" cy="422275"/>
              </a:xfrm>
            </p:grpSpPr>
            <p:sp>
              <p:nvSpPr>
                <p:cNvPr id="4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43" name="Freeform 191"/>
                <p:cNvSpPr>
                  <a:spLocks/>
                </p:cNvSpPr>
                <p:nvPr/>
              </p:nvSpPr>
              <p:spPr bwMode="auto">
                <a:xfrm>
                  <a:off x="4006240"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33" name="Gruppe 153"/>
              <p:cNvGrpSpPr>
                <a:grpSpLocks/>
              </p:cNvGrpSpPr>
              <p:nvPr/>
            </p:nvGrpSpPr>
            <p:grpSpPr bwMode="auto">
              <a:xfrm>
                <a:off x="2722458" y="1315509"/>
                <a:ext cx="241300" cy="422275"/>
                <a:chOff x="4000500" y="1332443"/>
                <a:chExt cx="241300" cy="422275"/>
              </a:xfrm>
            </p:grpSpPr>
            <p:sp>
              <p:nvSpPr>
                <p:cNvPr id="4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41" name="Freeform 191"/>
                <p:cNvSpPr>
                  <a:spLocks/>
                </p:cNvSpPr>
                <p:nvPr/>
              </p:nvSpPr>
              <p:spPr bwMode="auto">
                <a:xfrm>
                  <a:off x="4000893"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nvGrpSpPr>
              <p:cNvPr id="34" name="Gruppe 156"/>
              <p:cNvGrpSpPr>
                <a:grpSpLocks/>
              </p:cNvGrpSpPr>
              <p:nvPr/>
            </p:nvGrpSpPr>
            <p:grpSpPr bwMode="auto">
              <a:xfrm>
                <a:off x="2550002" y="1315509"/>
                <a:ext cx="241300" cy="422275"/>
                <a:chOff x="4000500" y="1332443"/>
                <a:chExt cx="241300" cy="422275"/>
              </a:xfrm>
            </p:grpSpPr>
            <p:sp>
              <p:nvSpPr>
                <p:cNvPr id="3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lvl1pPr eaLnBrk="0" hangingPunct="0">
                    <a:defRPr>
                      <a:solidFill>
                        <a:schemeClr val="tx1"/>
                      </a:solidFill>
                      <a:latin typeface="Arial" charset="0"/>
                      <a:ea typeface="ＭＳ Ｐゴシック" pitchFamily="-97" charset="-128"/>
                    </a:defRPr>
                  </a:lvl1pPr>
                  <a:lvl2pPr marL="742950" indent="-285750" eaLnBrk="0" hangingPunct="0">
                    <a:defRPr>
                      <a:solidFill>
                        <a:schemeClr val="tx1"/>
                      </a:solidFill>
                      <a:latin typeface="Arial" charset="0"/>
                      <a:ea typeface="ＭＳ Ｐゴシック" pitchFamily="-97" charset="-128"/>
                    </a:defRPr>
                  </a:lvl2pPr>
                  <a:lvl3pPr marL="1143000" indent="-228600" eaLnBrk="0" hangingPunct="0">
                    <a:defRPr>
                      <a:solidFill>
                        <a:schemeClr val="tx1"/>
                      </a:solidFill>
                      <a:latin typeface="Arial" charset="0"/>
                      <a:ea typeface="ＭＳ Ｐゴシック" pitchFamily="-97" charset="-128"/>
                    </a:defRPr>
                  </a:lvl3pPr>
                  <a:lvl4pPr marL="1600200" indent="-228600" eaLnBrk="0" hangingPunct="0">
                    <a:defRPr>
                      <a:solidFill>
                        <a:schemeClr val="tx1"/>
                      </a:solidFill>
                      <a:latin typeface="Arial" charset="0"/>
                      <a:ea typeface="ＭＳ Ｐゴシック" pitchFamily="-97" charset="-128"/>
                    </a:defRPr>
                  </a:lvl4pPr>
                  <a:lvl5pPr marL="2057400" indent="-228600" eaLnBrk="0" hangingPunct="0">
                    <a:defRPr>
                      <a:solidFill>
                        <a:schemeClr val="tx1"/>
                      </a:solidFill>
                      <a:latin typeface="Arial" charset="0"/>
                      <a:ea typeface="ＭＳ Ｐゴシック" pitchFamily="-9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9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9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9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97"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smtClean="0">
                    <a:ln>
                      <a:noFill/>
                    </a:ln>
                    <a:solidFill>
                      <a:srgbClr val="FFFFFF"/>
                    </a:solidFill>
                    <a:effectLst/>
                    <a:uLnTx/>
                    <a:uFillTx/>
                    <a:latin typeface="Calibri" pitchFamily="34" charset="0"/>
                  </a:endParaRPr>
                </a:p>
              </p:txBody>
            </p:sp>
            <p:sp>
              <p:nvSpPr>
                <p:cNvPr id="39" name="Freeform 191"/>
                <p:cNvSpPr>
                  <a:spLocks/>
                </p:cNvSpPr>
                <p:nvPr/>
              </p:nvSpPr>
              <p:spPr bwMode="auto">
                <a:xfrm>
                  <a:off x="4006658" y="1332724"/>
                  <a:ext cx="241304" cy="403404"/>
                </a:xfrm>
                <a:custGeom>
                  <a:avLst/>
                  <a:gdLst/>
                  <a:ahLst/>
                  <a:cxnLst>
                    <a:cxn ang="0">
                      <a:pos x="240" y="226"/>
                    </a:cxn>
                    <a:cxn ang="0">
                      <a:pos x="253" y="207"/>
                    </a:cxn>
                    <a:cxn ang="0">
                      <a:pos x="266" y="181"/>
                    </a:cxn>
                    <a:cxn ang="0">
                      <a:pos x="274" y="162"/>
                    </a:cxn>
                    <a:cxn ang="0">
                      <a:pos x="278" y="143"/>
                    </a:cxn>
                    <a:cxn ang="0">
                      <a:pos x="278" y="125"/>
                    </a:cxn>
                    <a:cxn ang="0">
                      <a:pos x="274" y="106"/>
                    </a:cxn>
                    <a:cxn ang="0">
                      <a:pos x="268" y="87"/>
                    </a:cxn>
                    <a:cxn ang="0">
                      <a:pos x="257" y="67"/>
                    </a:cxn>
                    <a:cxn ang="0">
                      <a:pos x="242" y="48"/>
                    </a:cxn>
                    <a:cxn ang="0">
                      <a:pos x="219" y="29"/>
                    </a:cxn>
                    <a:cxn ang="0">
                      <a:pos x="190" y="11"/>
                    </a:cxn>
                    <a:cxn ang="0">
                      <a:pos x="177" y="6"/>
                    </a:cxn>
                    <a:cxn ang="0">
                      <a:pos x="158" y="4"/>
                    </a:cxn>
                    <a:cxn ang="0">
                      <a:pos x="133" y="0"/>
                    </a:cxn>
                    <a:cxn ang="0">
                      <a:pos x="116" y="2"/>
                    </a:cxn>
                    <a:cxn ang="0">
                      <a:pos x="99" y="4"/>
                    </a:cxn>
                    <a:cxn ang="0">
                      <a:pos x="82" y="8"/>
                    </a:cxn>
                    <a:cxn ang="0">
                      <a:pos x="63" y="13"/>
                    </a:cxn>
                    <a:cxn ang="0">
                      <a:pos x="46" y="23"/>
                    </a:cxn>
                    <a:cxn ang="0">
                      <a:pos x="31" y="36"/>
                    </a:cxn>
                    <a:cxn ang="0">
                      <a:pos x="19" y="53"/>
                    </a:cxn>
                    <a:cxn ang="0">
                      <a:pos x="10" y="72"/>
                    </a:cxn>
                    <a:cxn ang="0">
                      <a:pos x="2" y="97"/>
                    </a:cxn>
                    <a:cxn ang="0">
                      <a:pos x="0" y="127"/>
                    </a:cxn>
                    <a:cxn ang="0">
                      <a:pos x="31" y="152"/>
                    </a:cxn>
                    <a:cxn ang="0">
                      <a:pos x="32" y="137"/>
                    </a:cxn>
                    <a:cxn ang="0">
                      <a:pos x="40" y="118"/>
                    </a:cxn>
                    <a:cxn ang="0">
                      <a:pos x="51" y="95"/>
                    </a:cxn>
                    <a:cxn ang="0">
                      <a:pos x="67" y="70"/>
                    </a:cxn>
                    <a:cxn ang="0">
                      <a:pos x="89" y="51"/>
                    </a:cxn>
                    <a:cxn ang="0">
                      <a:pos x="109" y="42"/>
                    </a:cxn>
                    <a:cxn ang="0">
                      <a:pos x="126" y="38"/>
                    </a:cxn>
                    <a:cxn ang="0">
                      <a:pos x="143" y="38"/>
                    </a:cxn>
                    <a:cxn ang="0">
                      <a:pos x="164" y="42"/>
                    </a:cxn>
                    <a:cxn ang="0">
                      <a:pos x="185" y="49"/>
                    </a:cxn>
                    <a:cxn ang="0">
                      <a:pos x="202" y="59"/>
                    </a:cxn>
                    <a:cxn ang="0">
                      <a:pos x="219" y="78"/>
                    </a:cxn>
                    <a:cxn ang="0">
                      <a:pos x="232" y="106"/>
                    </a:cxn>
                    <a:cxn ang="0">
                      <a:pos x="234" y="127"/>
                    </a:cxn>
                    <a:cxn ang="0">
                      <a:pos x="232" y="143"/>
                    </a:cxn>
                    <a:cxn ang="0">
                      <a:pos x="226" y="165"/>
                    </a:cxn>
                    <a:cxn ang="0">
                      <a:pos x="213" y="194"/>
                    </a:cxn>
                    <a:cxn ang="0">
                      <a:pos x="196" y="219"/>
                    </a:cxn>
                    <a:cxn ang="0">
                      <a:pos x="177" y="236"/>
                    </a:cxn>
                    <a:cxn ang="0">
                      <a:pos x="169" y="251"/>
                    </a:cxn>
                    <a:cxn ang="0">
                      <a:pos x="177" y="264"/>
                    </a:cxn>
                    <a:cxn ang="0">
                      <a:pos x="196" y="264"/>
                    </a:cxn>
                    <a:cxn ang="0">
                      <a:pos x="211" y="255"/>
                    </a:cxn>
                    <a:cxn ang="0">
                      <a:pos x="232" y="238"/>
                    </a:cxn>
                  </a:cxnLst>
                  <a:rect l="0" t="0" r="r" b="b"/>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lnTo>
                        <a:pt x="232" y="238"/>
                      </a:lnTo>
                      <a:close/>
                    </a:path>
                  </a:pathLst>
                </a:custGeom>
                <a:gradFill flip="none" rotWithShape="1">
                  <a:gsLst>
                    <a:gs pos="0">
                      <a:srgbClr val="D7D8D9">
                        <a:lumMod val="50000"/>
                      </a:srgbClr>
                    </a:gs>
                    <a:gs pos="53000">
                      <a:srgbClr val="D4DEFF"/>
                    </a:gs>
                    <a:gs pos="83000">
                      <a:srgbClr val="D4DEFF"/>
                    </a:gs>
                  </a:gsLst>
                  <a:lin ang="0" scaled="1"/>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endParaRPr>
                </a:p>
              </p:txBody>
            </p:sp>
          </p:grpSp>
        </p:grpSp>
      </p:grpSp>
      <p:sp>
        <p:nvSpPr>
          <p:cNvPr id="13" name="Rektangel 289"/>
          <p:cNvSpPr/>
          <p:nvPr/>
        </p:nvSpPr>
        <p:spPr bwMode="auto">
          <a:xfrm>
            <a:off x="140028" y="5142827"/>
            <a:ext cx="288000" cy="1080000"/>
          </a:xfrm>
          <a:prstGeom prst="rect">
            <a:avLst/>
          </a:prstGeom>
          <a:solidFill>
            <a:srgbClr val="0081BE">
              <a:lumMod val="20000"/>
              <a:lumOff val="80000"/>
            </a:srgbClr>
          </a:solidFill>
          <a:ln w="9525"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Calibri"/>
              <a:ea typeface="ＭＳ Ｐゴシック" pitchFamily="-97" charset="-128"/>
            </a:endParaRPr>
          </a:p>
        </p:txBody>
      </p:sp>
      <p:sp>
        <p:nvSpPr>
          <p:cNvPr id="156" name="Rektangel 274"/>
          <p:cNvSpPr/>
          <p:nvPr/>
        </p:nvSpPr>
        <p:spPr bwMode="auto">
          <a:xfrm>
            <a:off x="11880231" y="5120187"/>
            <a:ext cx="288000" cy="1080000"/>
          </a:xfrm>
          <a:prstGeom prst="rect">
            <a:avLst/>
          </a:prstGeom>
          <a:solidFill>
            <a:srgbClr val="FAB900">
              <a:lumMod val="40000"/>
              <a:lumOff val="60000"/>
            </a:srgbClr>
          </a:solidFill>
          <a:ln w="9525"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FFFFFF"/>
              </a:solidFill>
              <a:effectLst/>
              <a:uLnTx/>
              <a:uFillTx/>
              <a:latin typeface="Calibri"/>
              <a:ea typeface="ＭＳ Ｐゴシック" pitchFamily="-97" charset="-128"/>
            </a:endParaRPr>
          </a:p>
        </p:txBody>
      </p:sp>
      <p:sp>
        <p:nvSpPr>
          <p:cNvPr id="8" name="矩形 7"/>
          <p:cNvSpPr/>
          <p:nvPr/>
        </p:nvSpPr>
        <p:spPr>
          <a:xfrm>
            <a:off x="729731" y="3004905"/>
            <a:ext cx="4701156" cy="3683060"/>
          </a:xfrm>
          <a:prstGeom prst="rect">
            <a:avLst/>
          </a:prstGeom>
        </p:spPr>
        <p:txBody>
          <a:bodyPr wrap="square">
            <a:spAutoFit/>
          </a:bodyPr>
          <a:lstStyle/>
          <a:p>
            <a:pPr indent="57600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大学生自我养成，要从此时、此地、此身做起。此时就是从现在做起。认识到素质养成对自己的重要性，不要等，不要拖，从现在就开始自觉地做。养成是一个过程，需要时间的积累和习惯的积累，大学生活就这么几年，要让每一天都在自觉的状态下</a:t>
            </a:r>
            <a:r>
              <a:rPr lang="zh-CN" altLang="en-US" sz="2400" kern="100" dirty="0" smtClean="0">
                <a:solidFill>
                  <a:prstClr val="black"/>
                </a:solidFill>
                <a:latin typeface="华文中宋" panose="02010600040101010101" pitchFamily="2" charset="-122"/>
                <a:ea typeface="华文中宋" panose="02010600040101010101" pitchFamily="2" charset="-122"/>
              </a:rPr>
              <a:t>度</a:t>
            </a:r>
            <a:endParaRPr lang="zh-CN" altLang="en-US" sz="2400" kern="100" dirty="0">
              <a:solidFill>
                <a:prstClr val="black"/>
              </a:solidFill>
              <a:latin typeface="华文中宋" panose="02010600040101010101" pitchFamily="2" charset="-122"/>
              <a:ea typeface="华文中宋" panose="02010600040101010101" pitchFamily="2" charset="-122"/>
            </a:endParaRPr>
          </a:p>
        </p:txBody>
      </p:sp>
      <p:sp>
        <p:nvSpPr>
          <p:cNvPr id="7" name="矩形 6"/>
          <p:cNvSpPr/>
          <p:nvPr/>
        </p:nvSpPr>
        <p:spPr>
          <a:xfrm>
            <a:off x="6458552" y="3108322"/>
            <a:ext cx="5117009" cy="3234219"/>
          </a:xfrm>
          <a:prstGeom prst="rect">
            <a:avLst/>
          </a:prstGeom>
        </p:spPr>
        <p:txBody>
          <a:bodyPr wrap="squar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过。此地，就是从现在的岗位和事情做起，从课堂、宿舍、实验室、考场、食堂、运动场和校园内的各种活动做起，从一言一行做起。此身，就是从自己做起。素质养成是自己的事，是在修炼、净化、提高自己，不必攀比别人，谁做谁得。</a:t>
            </a:r>
          </a:p>
        </p:txBody>
      </p:sp>
    </p:spTree>
    <p:extLst>
      <p:ext uri="{BB962C8B-B14F-4D97-AF65-F5344CB8AC3E}">
        <p14:creationId xmlns="" xmlns:p14="http://schemas.microsoft.com/office/powerpoint/2010/main" val="1430094919"/>
      </p:ext>
    </p:extLst>
  </p:cSld>
  <p:clrMapOvr>
    <a:masterClrMapping/>
  </p:clrMapOvr>
  <p:transition spd="med">
    <p:pull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6" name="矩形 5"/>
          <p:cNvSpPr/>
          <p:nvPr/>
        </p:nvSpPr>
        <p:spPr>
          <a:xfrm>
            <a:off x="1206854" y="2302149"/>
            <a:ext cx="2329484" cy="374461"/>
          </a:xfrm>
          <a:prstGeom prst="rect">
            <a:avLst/>
          </a:prstGeom>
        </p:spPr>
        <p:txBody>
          <a:bodyPr wrap="none">
            <a:spAutoFit/>
          </a:bodyPr>
          <a:lstStyle/>
          <a:p>
            <a:pPr lvl="0" indent="371475">
              <a:lnSpc>
                <a:spcPts val="2200"/>
              </a:lnSpc>
            </a:pPr>
            <a:r>
              <a:rPr lang="zh-CN" altLang="en-US" sz="2300" dirty="0">
                <a:solidFill>
                  <a:prstClr val="black"/>
                </a:solidFill>
                <a:latin typeface="华文中宋" panose="02010600040101010101" pitchFamily="2" charset="-122"/>
                <a:ea typeface="华文中宋" panose="02010600040101010101" pitchFamily="2" charset="-122"/>
              </a:rPr>
              <a:t>自问自答题：</a:t>
            </a:r>
          </a:p>
        </p:txBody>
      </p:sp>
      <p:pic>
        <p:nvPicPr>
          <p:cNvPr id="7" name="Picture 44" descr="问号2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5674" t="11230" r="5713" b="15674"/>
          <a:stretch>
            <a:fillRect/>
          </a:stretch>
        </p:blipFill>
        <p:spPr bwMode="auto">
          <a:xfrm>
            <a:off x="1319372" y="2979771"/>
            <a:ext cx="3154468" cy="341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组合 7"/>
          <p:cNvGrpSpPr/>
          <p:nvPr/>
        </p:nvGrpSpPr>
        <p:grpSpPr>
          <a:xfrm>
            <a:off x="4686711" y="1982128"/>
            <a:ext cx="7209281" cy="3357822"/>
            <a:chOff x="4716019" y="4518345"/>
            <a:chExt cx="7209281" cy="3357822"/>
          </a:xfrm>
        </p:grpSpPr>
        <p:grpSp>
          <p:nvGrpSpPr>
            <p:cNvPr id="9" name="组合 3"/>
            <p:cNvGrpSpPr>
              <a:grpSpLocks/>
            </p:cNvGrpSpPr>
            <p:nvPr/>
          </p:nvGrpSpPr>
          <p:grpSpPr bwMode="auto">
            <a:xfrm>
              <a:off x="4716019" y="4518345"/>
              <a:ext cx="7209281" cy="1831139"/>
              <a:chOff x="1849115" y="3445575"/>
              <a:chExt cx="7949428" cy="2018216"/>
            </a:xfrm>
          </p:grpSpPr>
          <p:grpSp>
            <p:nvGrpSpPr>
              <p:cNvPr id="11" name="组合 49"/>
              <p:cNvGrpSpPr>
                <a:grpSpLocks/>
              </p:cNvGrpSpPr>
              <p:nvPr/>
            </p:nvGrpSpPr>
            <p:grpSpPr bwMode="auto">
              <a:xfrm>
                <a:off x="2576143" y="3445575"/>
                <a:ext cx="7222400" cy="1302066"/>
                <a:chOff x="2160398" y="2967400"/>
                <a:chExt cx="9296521" cy="1097386"/>
              </a:xfrm>
            </p:grpSpPr>
            <p:sp>
              <p:nvSpPr>
                <p:cNvPr id="15" name="任意多边形 14"/>
                <p:cNvSpPr/>
                <p:nvPr/>
              </p:nvSpPr>
              <p:spPr>
                <a:xfrm>
                  <a:off x="2160398" y="2967400"/>
                  <a:ext cx="9296518" cy="1097386"/>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pPr lvl="1">
                    <a:defRPr/>
                  </a:pPr>
                  <a:endParaRPr lang="zh-CN" altLang="en-US" sz="1600" dirty="0">
                    <a:solidFill>
                      <a:srgbClr val="888888"/>
                    </a:solidFill>
                    <a:latin typeface="微软雅黑" pitchFamily="34" charset="-122"/>
                  </a:endParaRPr>
                </a:p>
                <a:p>
                  <a:pPr lvl="1">
                    <a:defRPr/>
                  </a:pPr>
                  <a:endParaRPr lang="zh-CN" altLang="en-US" sz="1600" dirty="0">
                    <a:solidFill>
                      <a:srgbClr val="888888"/>
                    </a:solidFill>
                    <a:latin typeface="微软雅黑" pitchFamily="34" charset="-122"/>
                  </a:endParaRPr>
                </a:p>
              </p:txBody>
            </p:sp>
            <p:sp>
              <p:nvSpPr>
                <p:cNvPr id="16" name="任意多边形 78"/>
                <p:cNvSpPr>
                  <a:spLocks noChangeArrowheads="1"/>
                </p:cNvSpPr>
                <p:nvPr/>
              </p:nvSpPr>
              <p:spPr bwMode="auto">
                <a:xfrm>
                  <a:off x="2184918" y="2979435"/>
                  <a:ext cx="9272001" cy="1085351"/>
                </a:xfrm>
                <a:custGeom>
                  <a:avLst/>
                  <a:gdLst>
                    <a:gd name="T0" fmla="*/ 695090569 w 590103"/>
                    <a:gd name="T1" fmla="*/ 0 h 5460503"/>
                    <a:gd name="T2" fmla="*/ 2147483647 w 590103"/>
                    <a:gd name="T3" fmla="*/ 0 h 5460503"/>
                    <a:gd name="T4" fmla="*/ 2147483647 w 590103"/>
                    <a:gd name="T5" fmla="*/ 11 h 5460503"/>
                    <a:gd name="T6" fmla="*/ 2147483647 w 590103"/>
                    <a:gd name="T7" fmla="*/ 629 h 5460503"/>
                    <a:gd name="T8" fmla="*/ 2147483647 w 590103"/>
                    <a:gd name="T9" fmla="*/ 629 h 5460503"/>
                    <a:gd name="T10" fmla="*/ 0 w 590103"/>
                    <a:gd name="T11" fmla="*/ 629 h 5460503"/>
                    <a:gd name="T12" fmla="*/ 0 w 590103"/>
                    <a:gd name="T13" fmla="*/ 629 h 5460503"/>
                    <a:gd name="T14" fmla="*/ 0 w 590103"/>
                    <a:gd name="T15" fmla="*/ 11 h 5460503"/>
                    <a:gd name="T16" fmla="*/ 695090569 w 590103"/>
                    <a:gd name="T17" fmla="*/ 0 h 54605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103"/>
                    <a:gd name="T28" fmla="*/ 0 h 5460503"/>
                    <a:gd name="T29" fmla="*/ 590103 w 590103"/>
                    <a:gd name="T30" fmla="*/ 5460503 h 54605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gradFill rotWithShape="1">
                  <a:gsLst>
                    <a:gs pos="0">
                      <a:srgbClr val="F8F8F8"/>
                    </a:gs>
                    <a:gs pos="8000">
                      <a:srgbClr val="F8F8F8"/>
                    </a:gs>
                    <a:gs pos="50000">
                      <a:srgbClr val="ECECEC"/>
                    </a:gs>
                    <a:gs pos="51657">
                      <a:srgbClr val="E8E8E8"/>
                    </a:gs>
                    <a:gs pos="98000">
                      <a:srgbClr val="F9F9F9"/>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lnSpc>
                      <a:spcPct val="150000"/>
                    </a:lnSpc>
                    <a:spcBef>
                      <a:spcPct val="0"/>
                    </a:spcBef>
                    <a:spcAft>
                      <a:spcPct val="0"/>
                    </a:spcAft>
                  </a:pPr>
                  <a:endParaRPr lang="zh-CN" altLang="en-US" dirty="0">
                    <a:solidFill>
                      <a:srgbClr val="5F5F5F"/>
                    </a:solidFill>
                    <a:latin typeface="黑体" pitchFamily="49" charset="-122"/>
                    <a:ea typeface="黑体" pitchFamily="49" charset="-122"/>
                  </a:endParaRPr>
                </a:p>
              </p:txBody>
            </p:sp>
          </p:grpSp>
          <p:grpSp>
            <p:nvGrpSpPr>
              <p:cNvPr id="12" name="组合 54"/>
              <p:cNvGrpSpPr>
                <a:grpSpLocks/>
              </p:cNvGrpSpPr>
              <p:nvPr/>
            </p:nvGrpSpPr>
            <p:grpSpPr bwMode="auto">
              <a:xfrm>
                <a:off x="1849115" y="3445575"/>
                <a:ext cx="719091" cy="2018216"/>
                <a:chOff x="1523998" y="1398176"/>
                <a:chExt cx="1038932" cy="2797056"/>
              </a:xfrm>
            </p:grpSpPr>
            <p:sp>
              <p:nvSpPr>
                <p:cNvPr id="13" name="任意多边形 12"/>
                <p:cNvSpPr/>
                <p:nvPr/>
              </p:nvSpPr>
              <p:spPr>
                <a:xfrm>
                  <a:off x="1523998" y="1398176"/>
                  <a:ext cx="1038932" cy="2797056"/>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a:gsLst>
                    <a:gs pos="100000">
                      <a:srgbClr val="6DAA2D">
                        <a:lumMod val="20000"/>
                        <a:lumOff val="80000"/>
                      </a:srgbClr>
                    </a:gs>
                    <a:gs pos="51657">
                      <a:srgbClr val="6DAA2D">
                        <a:lumMod val="60000"/>
                        <a:lumOff val="40000"/>
                      </a:srgbClr>
                    </a:gs>
                    <a:gs pos="0">
                      <a:srgbClr val="6DAA2D">
                        <a:lumMod val="20000"/>
                        <a:lumOff val="80000"/>
                      </a:srgbClr>
                    </a:gs>
                  </a:gsLst>
                  <a:lin ang="5400000" scaled="1"/>
                </a:gradFill>
                <a:ln w="9525">
                  <a:solidFill>
                    <a:srgbClr val="6DAA2D">
                      <a:lumMod val="60000"/>
                      <a:lumOff val="40000"/>
                    </a:srgbClr>
                  </a:solidFill>
                  <a:round/>
                  <a:headEnd/>
                  <a:tailEnd/>
                </a:ln>
                <a:effectLst>
                  <a:outerShdw blurRad="63500" sx="101000" sy="101000" algn="ctr" rotWithShape="0">
                    <a:prstClr val="black">
                      <a:alpha val="18000"/>
                    </a:prstClr>
                  </a:outerShdw>
                </a:effectLst>
              </p:spPr>
              <p:txBody>
                <a:bodyPr lIns="17146" tIns="180000" rIns="17146" bIns="536654" spcCol="127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00150">
                    <a:lnSpc>
                      <a:spcPct val="90000"/>
                    </a:lnSpc>
                    <a:spcBef>
                      <a:spcPct val="0"/>
                    </a:spcBef>
                    <a:spcAft>
                      <a:spcPct val="35000"/>
                    </a:spcAft>
                    <a:defRPr/>
                  </a:pPr>
                  <a:endParaRPr lang="zh-CN" altLang="en-US" sz="2800" dirty="0">
                    <a:solidFill>
                      <a:sysClr val="windowText" lastClr="000000"/>
                    </a:solidFill>
                    <a:latin typeface="Impact" pitchFamily="34" charset="0"/>
                    <a:ea typeface="微软雅黑" pitchFamily="34" charset="-122"/>
                  </a:endParaRPr>
                </a:p>
              </p:txBody>
            </p:sp>
            <p:sp>
              <p:nvSpPr>
                <p:cNvPr id="14" name="任意多边形 13"/>
                <p:cNvSpPr/>
                <p:nvPr/>
              </p:nvSpPr>
              <p:spPr>
                <a:xfrm>
                  <a:off x="1549399" y="1466849"/>
                  <a:ext cx="988220" cy="2694502"/>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rotWithShape="1">
                  <a:gsLst>
                    <a:gs pos="98000">
                      <a:srgbClr val="6DAA2D">
                        <a:lumMod val="60000"/>
                        <a:lumOff val="40000"/>
                      </a:srgbClr>
                    </a:gs>
                    <a:gs pos="100000">
                      <a:srgbClr val="6DAA2D">
                        <a:lumMod val="40000"/>
                        <a:lumOff val="60000"/>
                      </a:srgbClr>
                    </a:gs>
                    <a:gs pos="51657">
                      <a:srgbClr val="6DAA2D"/>
                    </a:gs>
                    <a:gs pos="50000">
                      <a:srgbClr val="6DAA2D">
                        <a:alpha val="70000"/>
                      </a:srgbClr>
                    </a:gs>
                    <a:gs pos="8000">
                      <a:srgbClr val="6DAA2D">
                        <a:lumMod val="60000"/>
                        <a:lumOff val="40000"/>
                      </a:srgbClr>
                    </a:gs>
                  </a:gsLst>
                  <a:lin ang="5400000" scaled="1"/>
                </a:gradFill>
                <a:ln w="9525">
                  <a:noFill/>
                  <a:round/>
                  <a:headEnd/>
                  <a:tailEnd/>
                </a:ln>
              </p:spPr>
              <p:txBody>
                <a:bodyPr tIns="180000" anchor="ctr"/>
                <a:lstStyle/>
                <a:p>
                  <a:pPr algn="ctr">
                    <a:defRPr/>
                  </a:pPr>
                  <a:endParaRPr lang="zh-CN" altLang="en-US" sz="2800" kern="0" dirty="0">
                    <a:solidFill>
                      <a:srgbClr val="FFFFFF"/>
                    </a:solidFill>
                    <a:latin typeface="Impact" pitchFamily="34" charset="0"/>
                    <a:cs typeface="Arial" charset="0"/>
                  </a:endParaRPr>
                </a:p>
              </p:txBody>
            </p:sp>
          </p:grpSp>
        </p:grpSp>
        <p:sp>
          <p:nvSpPr>
            <p:cNvPr id="10" name="矩形 9"/>
            <p:cNvSpPr/>
            <p:nvPr/>
          </p:nvSpPr>
          <p:spPr>
            <a:xfrm>
              <a:off x="5509364" y="4641948"/>
              <a:ext cx="6096000" cy="3234219"/>
            </a:xfrm>
            <a:prstGeom prst="rect">
              <a:avLst/>
            </a:prstGeom>
          </p:spPr>
          <p:txBody>
            <a:bodyPr>
              <a:spAutoFit/>
            </a:bodyPr>
            <a:lstStyle/>
            <a:p>
              <a:pPr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如何理解一举一动都体现素质？如何制定自己的素质养成计划</a:t>
              </a:r>
              <a:r>
                <a:rPr lang="zh-CN" altLang="en-US" sz="2400" dirty="0" smtClean="0">
                  <a:solidFill>
                    <a:prstClr val="black"/>
                  </a:solidFill>
                  <a:latin typeface="华文中宋" panose="02010600040101010101" pitchFamily="2" charset="-122"/>
                  <a:ea typeface="华文中宋" panose="02010600040101010101" pitchFamily="2" charset="-122"/>
                </a:rPr>
                <a:t>？</a:t>
              </a:r>
              <a:endParaRPr lang="en-US" altLang="zh-CN" sz="2400" dirty="0" smtClean="0">
                <a:solidFill>
                  <a:prstClr val="black"/>
                </a:solidFill>
                <a:latin typeface="华文中宋" panose="02010600040101010101" pitchFamily="2" charset="-122"/>
                <a:ea typeface="华文中宋" panose="02010600040101010101" pitchFamily="2" charset="-122"/>
              </a:endParaRPr>
            </a:p>
            <a:p>
              <a:pPr indent="576000">
                <a:lnSpc>
                  <a:spcPts val="3500"/>
                </a:lnSpc>
              </a:pPr>
              <a:r>
                <a:rPr lang="zh-CN" altLang="en-US" sz="2400" dirty="0" smtClean="0">
                  <a:solidFill>
                    <a:prstClr val="black"/>
                  </a:solidFill>
                  <a:latin typeface="华文中宋" panose="02010600040101010101" pitchFamily="2" charset="-122"/>
                  <a:ea typeface="华文中宋" panose="02010600040101010101" pitchFamily="2" charset="-122"/>
                </a:rPr>
                <a:t>你选</a:t>
              </a:r>
              <a:r>
                <a:rPr lang="zh-CN" altLang="en-US" sz="2400" dirty="0" smtClean="0">
                  <a:solidFill>
                    <a:prstClr val="black"/>
                  </a:solidFill>
                  <a:latin typeface="华文中宋" panose="02010600040101010101" pitchFamily="2" charset="-122"/>
                  <a:ea typeface="华文中宋" panose="02010600040101010101" pitchFamily="2" charset="-122"/>
                </a:rPr>
                <a:t>定的养成教育项目代表了什么美德，这些美德在你今后的人生道路上会有什么作用？</a:t>
              </a:r>
              <a:endParaRPr lang="en-US" altLang="zh-CN" sz="2400" dirty="0" smtClean="0">
                <a:solidFill>
                  <a:prstClr val="black"/>
                </a:solidFill>
                <a:latin typeface="华文中宋" panose="02010600040101010101" pitchFamily="2" charset="-122"/>
                <a:ea typeface="华文中宋" panose="02010600040101010101" pitchFamily="2" charset="-122"/>
              </a:endParaRPr>
            </a:p>
            <a:p>
              <a:pPr indent="576000">
                <a:lnSpc>
                  <a:spcPts val="3500"/>
                </a:lnSpc>
              </a:pPr>
              <a:r>
                <a:rPr lang="zh-CN" altLang="en-US" sz="2400" dirty="0" smtClean="0">
                  <a:solidFill>
                    <a:prstClr val="black"/>
                  </a:solidFill>
                  <a:latin typeface="华文中宋" panose="02010600040101010101" pitchFamily="2" charset="-122"/>
                  <a:ea typeface="华文中宋" panose="02010600040101010101" pitchFamily="2" charset="-122"/>
                </a:rPr>
                <a:t>如</a:t>
              </a:r>
              <a:r>
                <a:rPr lang="zh-CN" altLang="en-US" sz="2400" dirty="0" smtClean="0">
                  <a:solidFill>
                    <a:prstClr val="black"/>
                  </a:solidFill>
                  <a:latin typeface="华文中宋" panose="02010600040101010101" pitchFamily="2" charset="-122"/>
                  <a:ea typeface="华文中宋" panose="02010600040101010101" pitchFamily="2" charset="-122"/>
                </a:rPr>
                <a:t>何通过参加养成教育使自己成为具有高雅精神世界，</a:t>
              </a:r>
              <a:r>
                <a:rPr lang="zh-CN" altLang="en-US" sz="2400" dirty="0" smtClean="0">
                  <a:solidFill>
                    <a:prstClr val="black"/>
                  </a:solidFill>
                  <a:latin typeface="华文中宋" panose="02010600040101010101" pitchFamily="2" charset="-122"/>
                  <a:ea typeface="华文中宋" panose="02010600040101010101" pitchFamily="2" charset="-122"/>
                </a:rPr>
                <a:t>高</a:t>
              </a:r>
              <a:r>
                <a:rPr lang="zh-CN" altLang="en-US" sz="2400" dirty="0" smtClean="0">
                  <a:solidFill>
                    <a:prstClr val="black"/>
                  </a:solidFill>
                  <a:latin typeface="华文中宋" panose="02010600040101010101" pitchFamily="2" charset="-122"/>
                  <a:ea typeface="华文中宋" panose="02010600040101010101" pitchFamily="2" charset="-122"/>
                </a:rPr>
                <a:t>尚综合素质的人？</a:t>
              </a:r>
              <a:endParaRPr lang="zh-CN" altLang="en-US" sz="2400" dirty="0">
                <a:solidFill>
                  <a:prstClr val="black"/>
                </a:solidFill>
                <a:latin typeface="华文中宋" panose="02010600040101010101" pitchFamily="2" charset="-122"/>
                <a:ea typeface="华文中宋" panose="02010600040101010101" pitchFamily="2" charset="-122"/>
              </a:endParaRPr>
            </a:p>
          </p:txBody>
        </p:sp>
      </p:grpSp>
    </p:spTree>
    <p:extLst>
      <p:ext uri="{BB962C8B-B14F-4D97-AF65-F5344CB8AC3E}">
        <p14:creationId xmlns="" xmlns:p14="http://schemas.microsoft.com/office/powerpoint/2010/main" val="8878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6" name="矩形 5"/>
          <p:cNvSpPr/>
          <p:nvPr/>
        </p:nvSpPr>
        <p:spPr>
          <a:xfrm>
            <a:off x="1206854" y="2302149"/>
            <a:ext cx="2016899"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5.</a:t>
            </a:r>
            <a:r>
              <a:rPr lang="zh-CN" altLang="en-US" sz="2300" dirty="0">
                <a:solidFill>
                  <a:prstClr val="black"/>
                </a:solidFill>
                <a:latin typeface="华文中宋" panose="02010600040101010101" pitchFamily="2" charset="-122"/>
                <a:ea typeface="华文中宋" panose="02010600040101010101" pitchFamily="2" charset="-122"/>
              </a:rPr>
              <a:t>交友互学</a:t>
            </a:r>
          </a:p>
        </p:txBody>
      </p:sp>
      <p:sp>
        <p:nvSpPr>
          <p:cNvPr id="7" name="矩形 6"/>
          <p:cNvSpPr/>
          <p:nvPr/>
        </p:nvSpPr>
        <p:spPr>
          <a:xfrm>
            <a:off x="254158" y="2783464"/>
            <a:ext cx="6299042" cy="3785652"/>
          </a:xfrm>
          <a:prstGeom prst="rect">
            <a:avLst/>
          </a:prstGeom>
        </p:spPr>
        <p:txBody>
          <a:bodyPr wrap="square">
            <a:spAutoFit/>
          </a:bodyPr>
          <a:lstStyle/>
          <a:p>
            <a:pPr indent="576000" algn="just">
              <a:lnSpc>
                <a:spcPts val="3200"/>
              </a:lnSpc>
              <a:spcAft>
                <a:spcPts val="0"/>
              </a:spcAft>
            </a:pPr>
            <a:r>
              <a:rPr lang="zh-CN" altLang="zh-CN" sz="2200" kern="100" dirty="0">
                <a:solidFill>
                  <a:prstClr val="black"/>
                </a:solidFill>
                <a:latin typeface="华文中宋" panose="02010600040101010101" pitchFamily="2" charset="-122"/>
                <a:ea typeface="华文中宋" panose="02010600040101010101" pitchFamily="2" charset="-122"/>
              </a:rPr>
              <a:t>同学之间共听一门课，同读一本书，相互间的交流切磋将对学习和成长有很好的促进作用</a:t>
            </a:r>
            <a:r>
              <a:rPr lang="zh-CN" altLang="zh-CN" sz="2200" kern="100" dirty="0" smtClean="0">
                <a:solidFill>
                  <a:prstClr val="black"/>
                </a:solidFill>
                <a:latin typeface="华文中宋" panose="02010600040101010101" pitchFamily="2" charset="-122"/>
                <a:ea typeface="华文中宋" panose="02010600040101010101" pitchFamily="2" charset="-122"/>
              </a:rPr>
              <a:t>。哈佛大学文理学院前院长罗索夫曾说：“在哈佛，我常听人说，学生们从相互间学到的东西比从老师那里学到的东西多”。英国剧作家肖伯纳曾比喻说：“倘若你有一个苹果，我也有一个苹果，我们彼此交换，那么我和你仍然各有一个苹果。倘若你有一种思想，我也有一种思想，我们彼此交换，那么我们每个人将各有两种思想。”</a:t>
            </a:r>
            <a:endParaRPr lang="zh-CN" altLang="zh-CN" sz="2200" kern="100" dirty="0">
              <a:solidFill>
                <a:prstClr val="black"/>
              </a:solidFill>
              <a:latin typeface="华文中宋" panose="02010600040101010101" pitchFamily="2" charset="-122"/>
              <a:ea typeface="华文中宋" panose="02010600040101010101" pitchFamily="2" charset="-122"/>
            </a:endParaRPr>
          </a:p>
        </p:txBody>
      </p:sp>
      <p:pic>
        <p:nvPicPr>
          <p:cNvPr id="37" name="图片 3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787439" y="1089008"/>
            <a:ext cx="2253406" cy="2771689"/>
          </a:xfrm>
          <a:prstGeom prst="rect">
            <a:avLst/>
          </a:prstGeom>
        </p:spPr>
      </p:pic>
      <p:pic>
        <p:nvPicPr>
          <p:cNvPr id="38" name="图片 3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629651" y="4420906"/>
            <a:ext cx="3411194" cy="2265644"/>
          </a:xfrm>
          <a:prstGeom prst="rect">
            <a:avLst/>
          </a:prstGeom>
        </p:spPr>
      </p:pic>
      <p:pic>
        <p:nvPicPr>
          <p:cNvPr id="39" name="图片 3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61970" y="2783464"/>
            <a:ext cx="3331121" cy="1957033"/>
          </a:xfrm>
          <a:prstGeom prst="rect">
            <a:avLst/>
          </a:prstGeom>
        </p:spPr>
      </p:pic>
    </p:spTree>
    <p:extLst>
      <p:ext uri="{BB962C8B-B14F-4D97-AF65-F5344CB8AC3E}">
        <p14:creationId xmlns="" xmlns:p14="http://schemas.microsoft.com/office/powerpoint/2010/main" val="1980699159"/>
      </p:ext>
    </p:extLst>
  </p:cSld>
  <p:clrMapOvr>
    <a:masterClrMapping/>
  </p:clrMapOvr>
  <mc:AlternateContent xmlns:mc="http://schemas.openxmlformats.org/markup-compatibility/2006">
    <mc:Choice xmlns=""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3"/>
            <a:ext cx="2874200" cy="573087"/>
            <a:chOff x="1136467" y="1979059"/>
            <a:chExt cx="2874352" cy="573256"/>
          </a:xfrm>
        </p:grpSpPr>
        <p:sp>
          <p:nvSpPr>
            <p:cNvPr id="4"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5"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8" name="矩形 7"/>
          <p:cNvSpPr/>
          <p:nvPr/>
        </p:nvSpPr>
        <p:spPr>
          <a:xfrm>
            <a:off x="413035" y="1721015"/>
            <a:ext cx="4151778" cy="541174"/>
          </a:xfrm>
          <a:prstGeom prst="rect">
            <a:avLst/>
          </a:prstGeom>
        </p:spPr>
        <p:txBody>
          <a:bodyPr wrap="none">
            <a:spAutoFit/>
          </a:bodyPr>
          <a:lstStyle/>
          <a:p>
            <a:pPr lvl="0" indent="576000" algn="just">
              <a:lnSpc>
                <a:spcPts val="3500"/>
              </a:lnSpc>
            </a:pPr>
            <a:r>
              <a:rPr lang="zh-CN" altLang="zh-CN" sz="2400" kern="100" dirty="0">
                <a:solidFill>
                  <a:prstClr val="black"/>
                </a:solidFill>
                <a:latin typeface="华文中宋" panose="02010600040101010101" pitchFamily="2" charset="-122"/>
                <a:ea typeface="华文中宋" panose="02010600040101010101" pitchFamily="2" charset="-122"/>
              </a:rPr>
              <a:t>（一）实现心理上的适应</a:t>
            </a:r>
          </a:p>
        </p:txBody>
      </p:sp>
      <p:sp>
        <p:nvSpPr>
          <p:cNvPr id="10" name="矩形 9"/>
          <p:cNvSpPr/>
          <p:nvPr/>
        </p:nvSpPr>
        <p:spPr>
          <a:xfrm>
            <a:off x="633767" y="2765591"/>
            <a:ext cx="6876582" cy="3201517"/>
          </a:xfrm>
          <a:prstGeom prst="rect">
            <a:avLst/>
          </a:prstGeom>
        </p:spPr>
        <p:txBody>
          <a:bodyPr wrap="square">
            <a:spAutoFit/>
          </a:bodyPr>
          <a:lstStyle/>
          <a:p>
            <a:pPr lvl="0" indent="57600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大学是青年学生学习知识、健康成长的殿堂，但不是天堂，也不是理想的真空。大家从四面八方来到了一个新的环境，有一个适应的问题。英国作家笛福说：“人的最高智慧，就是适应环境和反抗外来威胁的本领。”大学生要适应新的生活，首先要实现心理的适应，这就要消除入学后可能产生的种种心理障碍。</a:t>
            </a:r>
            <a:endParaRPr lang="zh-CN" altLang="en-US" dirty="0"/>
          </a:p>
        </p:txBody>
      </p:sp>
      <p:pic>
        <p:nvPicPr>
          <p:cNvPr id="13" name="图片 1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142607" y="3011806"/>
            <a:ext cx="2590104" cy="3101921"/>
          </a:xfrm>
          <a:prstGeom prst="rect">
            <a:avLst/>
          </a:prstGeom>
        </p:spPr>
      </p:pic>
      <p:cxnSp>
        <p:nvCxnSpPr>
          <p:cNvPr id="15" name="肘形连接符 14"/>
          <p:cNvCxnSpPr/>
          <p:nvPr/>
        </p:nvCxnSpPr>
        <p:spPr>
          <a:xfrm flipV="1">
            <a:off x="633767" y="2583543"/>
            <a:ext cx="11267947" cy="3802743"/>
          </a:xfrm>
          <a:prstGeom prst="bentConnector3">
            <a:avLst>
              <a:gd name="adj1" fmla="val 62752"/>
            </a:avLst>
          </a:prstGeom>
          <a:ln w="28575">
            <a:prstDash val="dashDot"/>
            <a:headEnd type="none" w="med" len="med"/>
            <a:tailEnd type="arrow" w="med" len="med"/>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 xmlns:p14="http://schemas.microsoft.com/office/powerpoint/2010/main" val="290779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60"/>
          <p:cNvSpPr>
            <a:spLocks noChangeArrowheads="1"/>
          </p:cNvSpPr>
          <p:nvPr/>
        </p:nvSpPr>
        <p:spPr bwMode="auto">
          <a:xfrm>
            <a:off x="0" y="2676610"/>
            <a:ext cx="12192001" cy="3876589"/>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 fmla="*/ 0 w 7260238"/>
              <a:gd name="connsiteY0" fmla="*/ 0 h 3090960"/>
              <a:gd name="connsiteX1" fmla="*/ 7260238 w 7260238"/>
              <a:gd name="connsiteY1" fmla="*/ 0 h 3090960"/>
              <a:gd name="connsiteX2" fmla="*/ 7260238 w 7260238"/>
              <a:gd name="connsiteY2" fmla="*/ 3090960 h 3090960"/>
              <a:gd name="connsiteX3" fmla="*/ 666205 w 7260238"/>
              <a:gd name="connsiteY3" fmla="*/ 3090960 h 3090960"/>
              <a:gd name="connsiteX4" fmla="*/ 0 w 7260238"/>
              <a:gd name="connsiteY4" fmla="*/ 0 h 3090960"/>
              <a:gd name="connsiteX0" fmla="*/ 0 w 7260238"/>
              <a:gd name="connsiteY0" fmla="*/ 0 h 3141760"/>
              <a:gd name="connsiteX1" fmla="*/ 7260238 w 7260238"/>
              <a:gd name="connsiteY1" fmla="*/ 0 h 3141760"/>
              <a:gd name="connsiteX2" fmla="*/ 7031638 w 7260238"/>
              <a:gd name="connsiteY2" fmla="*/ 3141760 h 3141760"/>
              <a:gd name="connsiteX3" fmla="*/ 666205 w 7260238"/>
              <a:gd name="connsiteY3" fmla="*/ 3090960 h 3141760"/>
              <a:gd name="connsiteX4" fmla="*/ 0 w 7260238"/>
              <a:gd name="connsiteY4" fmla="*/ 0 h 3141760"/>
              <a:gd name="connsiteX0" fmla="*/ 0 w 7454971"/>
              <a:gd name="connsiteY0" fmla="*/ 0 h 3141760"/>
              <a:gd name="connsiteX1" fmla="*/ 7454971 w 7454971"/>
              <a:gd name="connsiteY1" fmla="*/ 0 h 3141760"/>
              <a:gd name="connsiteX2" fmla="*/ 7031638 w 7454971"/>
              <a:gd name="connsiteY2" fmla="*/ 3141760 h 3141760"/>
              <a:gd name="connsiteX3" fmla="*/ 666205 w 7454971"/>
              <a:gd name="connsiteY3" fmla="*/ 3090960 h 3141760"/>
              <a:gd name="connsiteX4" fmla="*/ 0 w 7454971"/>
              <a:gd name="connsiteY4" fmla="*/ 0 h 3141760"/>
              <a:gd name="connsiteX0" fmla="*/ 0 w 7454971"/>
              <a:gd name="connsiteY0" fmla="*/ 0 h 3353427"/>
              <a:gd name="connsiteX1" fmla="*/ 7454971 w 7454971"/>
              <a:gd name="connsiteY1" fmla="*/ 211667 h 3353427"/>
              <a:gd name="connsiteX2" fmla="*/ 7031638 w 7454971"/>
              <a:gd name="connsiteY2" fmla="*/ 3353427 h 3353427"/>
              <a:gd name="connsiteX3" fmla="*/ 666205 w 7454971"/>
              <a:gd name="connsiteY3" fmla="*/ 3302627 h 3353427"/>
              <a:gd name="connsiteX4" fmla="*/ 0 w 7454971"/>
              <a:gd name="connsiteY4" fmla="*/ 0 h 3353427"/>
              <a:gd name="connsiteX0" fmla="*/ 0 w 7142738"/>
              <a:gd name="connsiteY0" fmla="*/ 0 h 3337028"/>
              <a:gd name="connsiteX1" fmla="*/ 7142738 w 7142738"/>
              <a:gd name="connsiteY1" fmla="*/ 195268 h 3337028"/>
              <a:gd name="connsiteX2" fmla="*/ 6719405 w 7142738"/>
              <a:gd name="connsiteY2" fmla="*/ 3337028 h 3337028"/>
              <a:gd name="connsiteX3" fmla="*/ 353972 w 7142738"/>
              <a:gd name="connsiteY3" fmla="*/ 3286228 h 3337028"/>
              <a:gd name="connsiteX4" fmla="*/ 0 w 7142738"/>
              <a:gd name="connsiteY4" fmla="*/ 0 h 333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2738" h="3337028">
                <a:moveTo>
                  <a:pt x="0" y="0"/>
                </a:moveTo>
                <a:lnTo>
                  <a:pt x="7142738" y="195268"/>
                </a:lnTo>
                <a:lnTo>
                  <a:pt x="6719405" y="3337028"/>
                </a:lnTo>
                <a:lnTo>
                  <a:pt x="353972" y="3286228"/>
                </a:lnTo>
                <a:lnTo>
                  <a:pt x="0" y="0"/>
                </a:lnTo>
                <a:close/>
              </a:path>
            </a:pathLst>
          </a:custGeom>
          <a:solidFill>
            <a:srgbClr val="0070C0"/>
          </a:solidFill>
          <a:ln w="12700" cmpd="sng">
            <a:noFill/>
            <a:miter lim="800000"/>
            <a:headEnd/>
            <a:tailEnd/>
          </a:ln>
          <a:scene3d>
            <a:camera prst="obliqueTopLeft"/>
            <a:lightRig rig="threePt" dir="t"/>
          </a:scene3d>
          <a:sp3d>
            <a:bevelT w="152400" h="50800" prst="softRound"/>
          </a:sp3d>
        </p:spPr>
        <p:txBody>
          <a:bodyPr anchor="ctr"/>
          <a:lstStyle/>
          <a:p>
            <a:pPr algn="ctr" defTabSz="1219627">
              <a:defRPr/>
            </a:pPr>
            <a:endParaRPr lang="zh-CN" altLang="en-US" sz="3200">
              <a:solidFill>
                <a:srgbClr val="FFC000"/>
              </a:solidFill>
              <a:latin typeface="宋体" panose="02010600030101010101" pitchFamily="2" charset="-122"/>
            </a:endParaRPr>
          </a:p>
        </p:txBody>
      </p:sp>
      <p:sp>
        <p:nvSpPr>
          <p:cNvPr id="2" name="矩形 1"/>
          <p:cNvSpPr/>
          <p:nvPr/>
        </p:nvSpPr>
        <p:spPr>
          <a:xfrm>
            <a:off x="1905000" y="2997794"/>
            <a:ext cx="9582150" cy="3234219"/>
          </a:xfrm>
          <a:prstGeom prst="rect">
            <a:avLst/>
          </a:prstGeom>
        </p:spPr>
        <p:txBody>
          <a:bodyPr wrap="square">
            <a:spAutoFit/>
          </a:bodyPr>
          <a:lstStyle/>
          <a:p>
            <a:pPr lvl="0" indent="576000" algn="just">
              <a:lnSpc>
                <a:spcPts val="3500"/>
              </a:lnSpc>
            </a:pPr>
            <a:r>
              <a:rPr lang="zh-CN" altLang="zh-CN" sz="2400" kern="100" dirty="0">
                <a:solidFill>
                  <a:schemeClr val="bg1"/>
                </a:solidFill>
                <a:latin typeface="华文中宋" panose="02010600040101010101" pitchFamily="2" charset="-122"/>
                <a:ea typeface="华文中宋" panose="02010600040101010101" pitchFamily="2" charset="-122"/>
              </a:rPr>
              <a:t>大学里师生之间的教学相长，同学之间的交友互学，构成了大学里最重要的育人氛围和最宝贵的教育资源。同学之间不仅在学习方面可以相互启发和促进，而且大家在一起构建了活动的舞台，人人可以借此锻炼表达交流能力，锻炼活动组织能力，可以相互交流思想，取长补短，这是同学们成长锻炼的平台，对这样宝贵的资源，每个大学生都不应视而不见、有而不用，不应溜边，都应该积极的融入其中，到集体中吸取智慧和营养。</a:t>
            </a:r>
          </a:p>
        </p:txBody>
      </p:sp>
      <p:sp>
        <p:nvSpPr>
          <p:cNvPr id="3"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4" name="直接箭头连接符 3"/>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6" name="矩形 5"/>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7" name="矩形 6"/>
          <p:cNvSpPr/>
          <p:nvPr/>
        </p:nvSpPr>
        <p:spPr>
          <a:xfrm>
            <a:off x="1206854" y="2302149"/>
            <a:ext cx="2016899"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5.</a:t>
            </a:r>
            <a:r>
              <a:rPr lang="zh-CN" altLang="en-US" sz="2300" dirty="0">
                <a:solidFill>
                  <a:prstClr val="black"/>
                </a:solidFill>
                <a:latin typeface="华文中宋" panose="02010600040101010101" pitchFamily="2" charset="-122"/>
                <a:ea typeface="华文中宋" panose="02010600040101010101" pitchFamily="2" charset="-122"/>
              </a:rPr>
              <a:t>交友互学</a:t>
            </a:r>
          </a:p>
        </p:txBody>
      </p:sp>
      <p:pic>
        <p:nvPicPr>
          <p:cNvPr id="9" name="Picture 10"/>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231627" y="4253302"/>
            <a:ext cx="2368255" cy="2753431"/>
          </a:xfrm>
          <a:prstGeom prst="rect">
            <a:avLst/>
          </a:prstGeom>
          <a:noFill/>
        </p:spPr>
      </p:pic>
      <p:pic>
        <p:nvPicPr>
          <p:cNvPr id="10" name="Picture 65"/>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9308461" y="1272674"/>
            <a:ext cx="2421766" cy="1612701"/>
          </a:xfrm>
          <a:prstGeom prst="rect">
            <a:avLst/>
          </a:prstGeom>
          <a:noFill/>
          <a:ln w="28575" cmpd="sng">
            <a:solidFill>
              <a:sysClr val="window" lastClr="FFFFFF"/>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66"/>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611708" y="1272674"/>
            <a:ext cx="2416102" cy="1612701"/>
          </a:xfrm>
          <a:prstGeom prst="rect">
            <a:avLst/>
          </a:prstGeom>
          <a:noFill/>
          <a:ln w="28575" cmpd="sng">
            <a:solidFill>
              <a:sysClr val="window" lastClr="FFFFFF"/>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9083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6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250"/>
                                        <p:tgtEl>
                                          <p:spTgt spid="11"/>
                                        </p:tgtEl>
                                      </p:cBhvr>
                                    </p:animEffect>
                                  </p:childTnLst>
                                </p:cTn>
                              </p:par>
                              <p:par>
                                <p:cTn id="15" presetID="2" presetClass="entr" presetSubtype="1" fill="hold" nodeType="withEffect">
                                  <p:stCondLst>
                                    <p:cond delay="6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0-#ppt_h/2"/>
                                          </p:val>
                                        </p:tav>
                                        <p:tav tm="100000">
                                          <p:val>
                                            <p:strVal val="#ppt_y"/>
                                          </p:val>
                                        </p:tav>
                                      </p:tavLst>
                                    </p:anim>
                                  </p:childTnLst>
                                </p:cTn>
                              </p:par>
                              <p:par>
                                <p:cTn id="19" presetID="8" presetClass="emph" presetSubtype="0" fill="hold" nodeType="withEffect">
                                  <p:stCondLst>
                                    <p:cond delay="600"/>
                                  </p:stCondLst>
                                  <p:childTnLst>
                                    <p:animRot by="21600000">
                                      <p:cBhvr>
                                        <p:cTn id="20" dur="1000" fill="hold"/>
                                        <p:tgtEl>
                                          <p:spTgt spid="11"/>
                                        </p:tgtEl>
                                        <p:attrNameLst>
                                          <p:attrName>r</p:attrName>
                                        </p:attrNameLst>
                                      </p:cBhvr>
                                    </p:animRot>
                                  </p:childTnLst>
                                </p:cTn>
                              </p:par>
                              <p:par>
                                <p:cTn id="21" presetID="10" presetClass="entr" presetSubtype="0" fill="hold" nodeType="withEffect">
                                  <p:stCondLst>
                                    <p:cond delay="2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childTnLst>
                                </p:cTn>
                              </p:par>
                              <p:par>
                                <p:cTn id="24" presetID="2" presetClass="entr" presetSubtype="8" fill="hold" nodeType="withEffect">
                                  <p:stCondLst>
                                    <p:cond delay="2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0-#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8" presetClass="emph" presetSubtype="0" fill="hold" nodeType="withEffect">
                                  <p:stCondLst>
                                    <p:cond delay="200"/>
                                  </p:stCondLst>
                                  <p:childTnLst>
                                    <p:animRot by="21600000">
                                      <p:cBhvr>
                                        <p:cTn id="29" dur="1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3" name="直接箭头连接符 2"/>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5" name="矩形 4"/>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6" name="矩形 5"/>
          <p:cNvSpPr/>
          <p:nvPr/>
        </p:nvSpPr>
        <p:spPr>
          <a:xfrm>
            <a:off x="1206854" y="2302149"/>
            <a:ext cx="2016899"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5.</a:t>
            </a:r>
            <a:r>
              <a:rPr lang="zh-CN" altLang="en-US" sz="2300" dirty="0">
                <a:solidFill>
                  <a:prstClr val="black"/>
                </a:solidFill>
                <a:latin typeface="华文中宋" panose="02010600040101010101" pitchFamily="2" charset="-122"/>
                <a:ea typeface="华文中宋" panose="02010600040101010101" pitchFamily="2" charset="-122"/>
              </a:rPr>
              <a:t>交友互学</a:t>
            </a:r>
          </a:p>
        </p:txBody>
      </p:sp>
      <p:sp>
        <p:nvSpPr>
          <p:cNvPr id="7" name="矩形 6"/>
          <p:cNvSpPr/>
          <p:nvPr/>
        </p:nvSpPr>
        <p:spPr>
          <a:xfrm>
            <a:off x="304726" y="2898140"/>
            <a:ext cx="6934274" cy="3234219"/>
          </a:xfrm>
          <a:prstGeom prst="rect">
            <a:avLst/>
          </a:prstGeom>
        </p:spPr>
        <p:txBody>
          <a:bodyPr wrap="square">
            <a:spAutoFit/>
          </a:bodyPr>
          <a:lstStyle/>
          <a:p>
            <a:pPr indent="576000" algn="just">
              <a:lnSpc>
                <a:spcPts val="3500"/>
              </a:lnSpc>
              <a:spcAft>
                <a:spcPts val="0"/>
              </a:spcAft>
            </a:pPr>
            <a:r>
              <a:rPr lang="zh-CN" altLang="zh-CN" sz="2400" kern="100" dirty="0">
                <a:solidFill>
                  <a:prstClr val="black"/>
                </a:solidFill>
                <a:latin typeface="华文中宋" panose="02010600040101010101" pitchFamily="2" charset="-122"/>
                <a:ea typeface="华文中宋" panose="02010600040101010101" pitchFamily="2" charset="-122"/>
              </a:rPr>
              <a:t>新东方的创始人俞敏洪从自身的经历总结出这样的体会：“身边有一群朋友是很好的。王强的读书精神，徐小平的思想火花，包凡一的批判精神都在我身上留下了深刻影响，塑造了我的性格。身边有值得交往的朋友可以开阔你的心胸，让你更有见识，思想更有深度。千万不能交那些只会喝酒吃肉而不能给你的生命带来意义的朋友。”</a:t>
            </a:r>
          </a:p>
        </p:txBody>
      </p:sp>
      <p:pic>
        <p:nvPicPr>
          <p:cNvPr id="9" name="图片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334250" y="2898140"/>
            <a:ext cx="4632960" cy="3390789"/>
          </a:xfrm>
          <a:prstGeom prst="rect">
            <a:avLst/>
          </a:prstGeom>
        </p:spPr>
      </p:pic>
    </p:spTree>
    <p:extLst>
      <p:ext uri="{BB962C8B-B14F-4D97-AF65-F5344CB8AC3E}">
        <p14:creationId xmlns="" xmlns:p14="http://schemas.microsoft.com/office/powerpoint/2010/main" val="1833761316"/>
      </p:ext>
    </p:extLst>
  </p:cSld>
  <p:clrMapOvr>
    <a:masterClrMapping/>
  </p:clrMapOvr>
  <p:transition spd="slow">
    <p:wheel spokes="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0"/>
          <p:cNvSpPr/>
          <p:nvPr/>
        </p:nvSpPr>
        <p:spPr bwMode="auto">
          <a:xfrm>
            <a:off x="633767" y="1217611"/>
            <a:ext cx="573087" cy="573088"/>
          </a:xfrm>
          <a:prstGeom prst="roundRect">
            <a:avLst/>
          </a:prstGeom>
          <a:solidFill>
            <a:srgbClr val="F61A00"/>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indent="0" algn="ctr" defTabSz="914400" fontAlgn="base">
              <a:lnSpc>
                <a:spcPct val="100000"/>
              </a:lnSpc>
              <a:spcBef>
                <a:spcPct val="0"/>
              </a:spcBef>
              <a:spcAft>
                <a:spcPct val="0"/>
              </a:spcAft>
              <a:buClrTx/>
              <a:buSzTx/>
              <a:buFontTx/>
              <a:buNone/>
              <a:tabLst/>
              <a:defRPr/>
            </a:pPr>
            <a:r>
              <a:rPr lang="zh-CN" altLang="en-US" sz="2800" b="1" kern="0" dirty="0">
                <a:latin typeface="Impact" panose="020B0806030902050204" pitchFamily="34" charset="0"/>
                <a:ea typeface="等线" panose="02010600030101010101" pitchFamily="2" charset="-122"/>
              </a:rPr>
              <a:t>三</a:t>
            </a:r>
            <a:endParaRPr lang="en-US" altLang="zh-CN" sz="2800" b="1" kern="0" dirty="0">
              <a:latin typeface="Impact" panose="020B0806030902050204" pitchFamily="34" charset="0"/>
              <a:ea typeface="等线" panose="02010600030101010101" pitchFamily="2" charset="-122"/>
            </a:endParaRPr>
          </a:p>
        </p:txBody>
      </p:sp>
      <p:cxnSp>
        <p:nvCxnSpPr>
          <p:cNvPr id="9" name="直接箭头连接符 8"/>
          <p:cNvCxnSpPr/>
          <p:nvPr/>
        </p:nvCxnSpPr>
        <p:spPr>
          <a:xfrm>
            <a:off x="920309" y="1777999"/>
            <a:ext cx="4320000" cy="0"/>
          </a:xfrm>
          <a:prstGeom prst="straightConnector1">
            <a:avLst/>
          </a:prstGeom>
          <a:ln w="19050">
            <a:solidFill>
              <a:srgbClr val="F61A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3"/>
          <p:cNvSpPr txBox="1"/>
          <p:nvPr/>
        </p:nvSpPr>
        <p:spPr bwMode="auto">
          <a:xfrm>
            <a:off x="1527936" y="1267481"/>
            <a:ext cx="3416320"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大学生活的几个要素</a:t>
            </a:r>
          </a:p>
        </p:txBody>
      </p:sp>
      <p:sp>
        <p:nvSpPr>
          <p:cNvPr id="11" name="矩形 10"/>
          <p:cNvSpPr/>
          <p:nvPr/>
        </p:nvSpPr>
        <p:spPr>
          <a:xfrm>
            <a:off x="1270480" y="1721015"/>
            <a:ext cx="2436886" cy="502061"/>
          </a:xfrm>
          <a:prstGeom prst="rect">
            <a:avLst/>
          </a:prstGeom>
        </p:spPr>
        <p:txBody>
          <a:bodyPr wrap="none">
            <a:spAutoFit/>
          </a:bodyPr>
          <a:lstStyle/>
          <a:p>
            <a:pPr lvl="0" algn="just">
              <a:lnSpc>
                <a:spcPts val="3500"/>
              </a:lnSpc>
            </a:pPr>
            <a:r>
              <a:rPr lang="zh-CN" altLang="en-US" sz="2400" kern="100" dirty="0">
                <a:solidFill>
                  <a:prstClr val="black"/>
                </a:solidFill>
                <a:latin typeface="华文中宋" panose="02010600040101010101" pitchFamily="2" charset="-122"/>
                <a:ea typeface="华文中宋" panose="02010600040101010101" pitchFamily="2" charset="-122"/>
              </a:rPr>
              <a:t>（四） 素质养成</a:t>
            </a:r>
          </a:p>
        </p:txBody>
      </p:sp>
      <p:sp>
        <p:nvSpPr>
          <p:cNvPr id="12" name="矩形 11"/>
          <p:cNvSpPr/>
          <p:nvPr/>
        </p:nvSpPr>
        <p:spPr>
          <a:xfrm>
            <a:off x="1206854" y="2302149"/>
            <a:ext cx="2329484" cy="374461"/>
          </a:xfrm>
          <a:prstGeom prst="rect">
            <a:avLst/>
          </a:prstGeom>
        </p:spPr>
        <p:txBody>
          <a:bodyPr wrap="none">
            <a:spAutoFit/>
          </a:bodyPr>
          <a:lstStyle/>
          <a:p>
            <a:pPr lvl="0" indent="371475">
              <a:lnSpc>
                <a:spcPts val="2200"/>
              </a:lnSpc>
            </a:pPr>
            <a:r>
              <a:rPr lang="zh-CN" altLang="en-US" sz="2300" dirty="0">
                <a:solidFill>
                  <a:prstClr val="black"/>
                </a:solidFill>
                <a:latin typeface="华文中宋" panose="02010600040101010101" pitchFamily="2" charset="-122"/>
                <a:ea typeface="华文中宋" panose="02010600040101010101" pitchFamily="2" charset="-122"/>
              </a:rPr>
              <a:t>自问自答题：</a:t>
            </a:r>
          </a:p>
        </p:txBody>
      </p:sp>
      <p:pic>
        <p:nvPicPr>
          <p:cNvPr id="13" name="Picture 44" descr="问号2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5674" t="11230" r="5713" b="15674"/>
          <a:stretch>
            <a:fillRect/>
          </a:stretch>
        </p:blipFill>
        <p:spPr bwMode="auto">
          <a:xfrm>
            <a:off x="1319372" y="2979771"/>
            <a:ext cx="3154468" cy="341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组合 13"/>
          <p:cNvGrpSpPr/>
          <p:nvPr/>
        </p:nvGrpSpPr>
        <p:grpSpPr>
          <a:xfrm>
            <a:off x="4696871" y="3302928"/>
            <a:ext cx="7209281" cy="2354922"/>
            <a:chOff x="4716019" y="4518345"/>
            <a:chExt cx="7209281" cy="2354922"/>
          </a:xfrm>
        </p:grpSpPr>
        <p:grpSp>
          <p:nvGrpSpPr>
            <p:cNvPr id="15" name="组合 3"/>
            <p:cNvGrpSpPr>
              <a:grpSpLocks/>
            </p:cNvGrpSpPr>
            <p:nvPr/>
          </p:nvGrpSpPr>
          <p:grpSpPr bwMode="auto">
            <a:xfrm>
              <a:off x="4716019" y="4518345"/>
              <a:ext cx="7209281" cy="2354922"/>
              <a:chOff x="1849115" y="3445575"/>
              <a:chExt cx="7949428" cy="2595511"/>
            </a:xfrm>
          </p:grpSpPr>
          <p:grpSp>
            <p:nvGrpSpPr>
              <p:cNvPr id="17" name="组合 49"/>
              <p:cNvGrpSpPr>
                <a:grpSpLocks/>
              </p:cNvGrpSpPr>
              <p:nvPr/>
            </p:nvGrpSpPr>
            <p:grpSpPr bwMode="auto">
              <a:xfrm>
                <a:off x="2576143" y="3445575"/>
                <a:ext cx="7222400" cy="1815207"/>
                <a:chOff x="2160398" y="2967400"/>
                <a:chExt cx="9296521" cy="1529863"/>
              </a:xfrm>
            </p:grpSpPr>
            <p:sp>
              <p:nvSpPr>
                <p:cNvPr id="21" name="任意多边形 20"/>
                <p:cNvSpPr/>
                <p:nvPr/>
              </p:nvSpPr>
              <p:spPr>
                <a:xfrm>
                  <a:off x="2160398" y="2967400"/>
                  <a:ext cx="9296518" cy="1097386"/>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pPr lvl="1">
                    <a:defRPr/>
                  </a:pPr>
                  <a:endParaRPr lang="zh-CN" altLang="en-US" sz="1600" dirty="0">
                    <a:solidFill>
                      <a:srgbClr val="888888"/>
                    </a:solidFill>
                    <a:latin typeface="微软雅黑" pitchFamily="34" charset="-122"/>
                  </a:endParaRPr>
                </a:p>
                <a:p>
                  <a:pPr lvl="1">
                    <a:defRPr/>
                  </a:pPr>
                  <a:endParaRPr lang="zh-CN" altLang="en-US" sz="1600" dirty="0">
                    <a:solidFill>
                      <a:srgbClr val="888888"/>
                    </a:solidFill>
                    <a:latin typeface="微软雅黑" pitchFamily="34" charset="-122"/>
                  </a:endParaRPr>
                </a:p>
              </p:txBody>
            </p:sp>
            <p:sp>
              <p:nvSpPr>
                <p:cNvPr id="22" name="任意多边形 78"/>
                <p:cNvSpPr>
                  <a:spLocks noChangeArrowheads="1"/>
                </p:cNvSpPr>
                <p:nvPr/>
              </p:nvSpPr>
              <p:spPr bwMode="auto">
                <a:xfrm>
                  <a:off x="2184918" y="2979435"/>
                  <a:ext cx="9272001" cy="1517828"/>
                </a:xfrm>
                <a:custGeom>
                  <a:avLst/>
                  <a:gdLst>
                    <a:gd name="T0" fmla="*/ 695090569 w 590103"/>
                    <a:gd name="T1" fmla="*/ 0 h 5460503"/>
                    <a:gd name="T2" fmla="*/ 2147483647 w 590103"/>
                    <a:gd name="T3" fmla="*/ 0 h 5460503"/>
                    <a:gd name="T4" fmla="*/ 2147483647 w 590103"/>
                    <a:gd name="T5" fmla="*/ 11 h 5460503"/>
                    <a:gd name="T6" fmla="*/ 2147483647 w 590103"/>
                    <a:gd name="T7" fmla="*/ 629 h 5460503"/>
                    <a:gd name="T8" fmla="*/ 2147483647 w 590103"/>
                    <a:gd name="T9" fmla="*/ 629 h 5460503"/>
                    <a:gd name="T10" fmla="*/ 0 w 590103"/>
                    <a:gd name="T11" fmla="*/ 629 h 5460503"/>
                    <a:gd name="T12" fmla="*/ 0 w 590103"/>
                    <a:gd name="T13" fmla="*/ 629 h 5460503"/>
                    <a:gd name="T14" fmla="*/ 0 w 590103"/>
                    <a:gd name="T15" fmla="*/ 11 h 5460503"/>
                    <a:gd name="T16" fmla="*/ 695090569 w 590103"/>
                    <a:gd name="T17" fmla="*/ 0 h 54605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103"/>
                    <a:gd name="T28" fmla="*/ 0 h 5460503"/>
                    <a:gd name="T29" fmla="*/ 590103 w 590103"/>
                    <a:gd name="T30" fmla="*/ 5460503 h 54605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103" h="5460503">
                      <a:moveTo>
                        <a:pt x="590103" y="910101"/>
                      </a:moveTo>
                      <a:lnTo>
                        <a:pt x="590103" y="4550402"/>
                      </a:lnTo>
                      <a:cubicBezTo>
                        <a:pt x="590103" y="5053032"/>
                        <a:pt x="585344" y="5460498"/>
                        <a:pt x="579474" y="5460498"/>
                      </a:cubicBezTo>
                      <a:lnTo>
                        <a:pt x="0" y="5460498"/>
                      </a:lnTo>
                      <a:lnTo>
                        <a:pt x="0" y="5"/>
                      </a:lnTo>
                      <a:lnTo>
                        <a:pt x="579474" y="5"/>
                      </a:lnTo>
                      <a:cubicBezTo>
                        <a:pt x="585344" y="5"/>
                        <a:pt x="590103" y="407471"/>
                        <a:pt x="590103" y="910101"/>
                      </a:cubicBezTo>
                      <a:close/>
                    </a:path>
                  </a:pathLst>
                </a:custGeom>
                <a:gradFill rotWithShape="1">
                  <a:gsLst>
                    <a:gs pos="0">
                      <a:srgbClr val="F8F8F8"/>
                    </a:gs>
                    <a:gs pos="8000">
                      <a:srgbClr val="F8F8F8"/>
                    </a:gs>
                    <a:gs pos="50000">
                      <a:srgbClr val="ECECEC"/>
                    </a:gs>
                    <a:gs pos="51657">
                      <a:srgbClr val="E8E8E8"/>
                    </a:gs>
                    <a:gs pos="98000">
                      <a:srgbClr val="F9F9F9"/>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lnSpc>
                      <a:spcPct val="150000"/>
                    </a:lnSpc>
                    <a:spcBef>
                      <a:spcPct val="0"/>
                    </a:spcBef>
                    <a:spcAft>
                      <a:spcPct val="0"/>
                    </a:spcAft>
                  </a:pPr>
                  <a:endParaRPr lang="zh-CN" altLang="en-US" dirty="0">
                    <a:solidFill>
                      <a:srgbClr val="5F5F5F"/>
                    </a:solidFill>
                    <a:latin typeface="黑体" pitchFamily="49" charset="-122"/>
                    <a:ea typeface="黑体" pitchFamily="49" charset="-122"/>
                  </a:endParaRPr>
                </a:p>
              </p:txBody>
            </p:sp>
          </p:grpSp>
          <p:grpSp>
            <p:nvGrpSpPr>
              <p:cNvPr id="18" name="组合 54"/>
              <p:cNvGrpSpPr>
                <a:grpSpLocks/>
              </p:cNvGrpSpPr>
              <p:nvPr/>
            </p:nvGrpSpPr>
            <p:grpSpPr bwMode="auto">
              <a:xfrm>
                <a:off x="1849115" y="3445575"/>
                <a:ext cx="719091" cy="2595511"/>
                <a:chOff x="1523998" y="1398176"/>
                <a:chExt cx="1038932" cy="3597132"/>
              </a:xfrm>
            </p:grpSpPr>
            <p:sp>
              <p:nvSpPr>
                <p:cNvPr id="19" name="任意多边形 18"/>
                <p:cNvSpPr/>
                <p:nvPr/>
              </p:nvSpPr>
              <p:spPr>
                <a:xfrm>
                  <a:off x="1523998" y="1398176"/>
                  <a:ext cx="1038932" cy="3597132"/>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a:gsLst>
                    <a:gs pos="100000">
                      <a:srgbClr val="6DAA2D">
                        <a:lumMod val="20000"/>
                        <a:lumOff val="80000"/>
                      </a:srgbClr>
                    </a:gs>
                    <a:gs pos="51657">
                      <a:srgbClr val="6DAA2D">
                        <a:lumMod val="60000"/>
                        <a:lumOff val="40000"/>
                      </a:srgbClr>
                    </a:gs>
                    <a:gs pos="0">
                      <a:srgbClr val="6DAA2D">
                        <a:lumMod val="20000"/>
                        <a:lumOff val="80000"/>
                      </a:srgbClr>
                    </a:gs>
                  </a:gsLst>
                  <a:lin ang="5400000" scaled="1"/>
                </a:gradFill>
                <a:ln w="9525">
                  <a:solidFill>
                    <a:srgbClr val="6DAA2D">
                      <a:lumMod val="60000"/>
                      <a:lumOff val="40000"/>
                    </a:srgbClr>
                  </a:solidFill>
                  <a:round/>
                  <a:headEnd/>
                  <a:tailEnd/>
                </a:ln>
                <a:effectLst>
                  <a:outerShdw blurRad="63500" sx="101000" sy="101000" algn="ctr" rotWithShape="0">
                    <a:prstClr val="black">
                      <a:alpha val="18000"/>
                    </a:prstClr>
                  </a:outerShdw>
                </a:effectLst>
              </p:spPr>
              <p:txBody>
                <a:bodyPr lIns="17146" tIns="180000" rIns="17146" bIns="536654" spcCol="127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00150">
                    <a:lnSpc>
                      <a:spcPct val="90000"/>
                    </a:lnSpc>
                    <a:spcBef>
                      <a:spcPct val="0"/>
                    </a:spcBef>
                    <a:spcAft>
                      <a:spcPct val="35000"/>
                    </a:spcAft>
                    <a:defRPr/>
                  </a:pPr>
                  <a:endParaRPr lang="zh-CN" altLang="en-US" sz="2800" dirty="0">
                    <a:solidFill>
                      <a:sysClr val="windowText" lastClr="000000"/>
                    </a:solidFill>
                    <a:latin typeface="Impact" pitchFamily="34" charset="0"/>
                    <a:ea typeface="微软雅黑" pitchFamily="34" charset="-122"/>
                  </a:endParaRPr>
                </a:p>
              </p:txBody>
            </p:sp>
            <p:sp>
              <p:nvSpPr>
                <p:cNvPr id="20" name="任意多边形 19"/>
                <p:cNvSpPr/>
                <p:nvPr/>
              </p:nvSpPr>
              <p:spPr>
                <a:xfrm>
                  <a:off x="1549399" y="1466849"/>
                  <a:ext cx="988220" cy="3528459"/>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gradFill rotWithShape="1">
                  <a:gsLst>
                    <a:gs pos="98000">
                      <a:srgbClr val="6DAA2D">
                        <a:lumMod val="60000"/>
                        <a:lumOff val="40000"/>
                      </a:srgbClr>
                    </a:gs>
                    <a:gs pos="100000">
                      <a:srgbClr val="6DAA2D">
                        <a:lumMod val="40000"/>
                        <a:lumOff val="60000"/>
                      </a:srgbClr>
                    </a:gs>
                    <a:gs pos="51657">
                      <a:srgbClr val="6DAA2D"/>
                    </a:gs>
                    <a:gs pos="50000">
                      <a:srgbClr val="6DAA2D">
                        <a:alpha val="70000"/>
                      </a:srgbClr>
                    </a:gs>
                    <a:gs pos="8000">
                      <a:srgbClr val="6DAA2D">
                        <a:lumMod val="60000"/>
                        <a:lumOff val="40000"/>
                      </a:srgbClr>
                    </a:gs>
                  </a:gsLst>
                  <a:lin ang="5400000" scaled="1"/>
                </a:gradFill>
                <a:ln w="9525">
                  <a:noFill/>
                  <a:round/>
                  <a:headEnd/>
                  <a:tailEnd/>
                </a:ln>
              </p:spPr>
              <p:txBody>
                <a:bodyPr tIns="180000" anchor="ctr"/>
                <a:lstStyle/>
                <a:p>
                  <a:pPr algn="ctr">
                    <a:defRPr/>
                  </a:pPr>
                  <a:endParaRPr lang="zh-CN" altLang="en-US" sz="2800" kern="0" dirty="0">
                    <a:solidFill>
                      <a:srgbClr val="FFFFFF"/>
                    </a:solidFill>
                    <a:latin typeface="Impact" pitchFamily="34" charset="0"/>
                    <a:cs typeface="Arial" charset="0"/>
                  </a:endParaRPr>
                </a:p>
              </p:txBody>
            </p:sp>
          </p:grpSp>
        </p:grpSp>
        <p:sp>
          <p:nvSpPr>
            <p:cNvPr id="16" name="矩形 15"/>
            <p:cNvSpPr/>
            <p:nvPr/>
          </p:nvSpPr>
          <p:spPr>
            <a:xfrm>
              <a:off x="5585564" y="4622898"/>
              <a:ext cx="6096000" cy="1399742"/>
            </a:xfrm>
            <a:prstGeom prst="rect">
              <a:avLst/>
            </a:prstGeom>
          </p:spPr>
          <p:txBody>
            <a:bodyPr>
              <a:spAutoFit/>
            </a:bodyPr>
            <a:lstStyle/>
            <a:p>
              <a:pPr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如何用好校园中的人际环境，融入集体之中，交流思想、交友互学；如何从同学们那里吸取优秀的品格和智慧？</a:t>
              </a:r>
            </a:p>
          </p:txBody>
        </p:sp>
      </p:grpSp>
    </p:spTree>
    <p:extLst>
      <p:ext uri="{BB962C8B-B14F-4D97-AF65-F5344CB8AC3E}">
        <p14:creationId xmlns="" xmlns:p14="http://schemas.microsoft.com/office/powerpoint/2010/main" val="108294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4"/>
          <p:cNvSpPr/>
          <p:nvPr/>
        </p:nvSpPr>
        <p:spPr bwMode="auto">
          <a:xfrm>
            <a:off x="633767" y="1219197"/>
            <a:ext cx="573087" cy="573087"/>
          </a:xfrm>
          <a:prstGeom prst="roundRect">
            <a:avLst/>
          </a:prstGeom>
          <a:solidFill>
            <a:srgbClr val="00B393"/>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四</a:t>
            </a:r>
            <a:endParaRPr kumimoji="0" lang="en-US" altLang="zh-CN" sz="2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nvGrpSpPr>
          <p:cNvPr id="3" name="组合 2"/>
          <p:cNvGrpSpPr/>
          <p:nvPr/>
        </p:nvGrpSpPr>
        <p:grpSpPr>
          <a:xfrm>
            <a:off x="219218" y="2731587"/>
            <a:ext cx="7181460" cy="2513177"/>
            <a:chOff x="219218" y="2731587"/>
            <a:chExt cx="7181460" cy="2513177"/>
          </a:xfrm>
        </p:grpSpPr>
        <p:sp>
          <p:nvSpPr>
            <p:cNvPr id="12" name="图文框 11"/>
            <p:cNvSpPr/>
            <p:nvPr/>
          </p:nvSpPr>
          <p:spPr>
            <a:xfrm>
              <a:off x="219218" y="2731587"/>
              <a:ext cx="7181460" cy="2513177"/>
            </a:xfrm>
            <a:prstGeom prst="frame">
              <a:avLst>
                <a:gd name="adj1" fmla="val 6932"/>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l="-100000" b="-100000"/>
            </a:gra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39700" prst="cross"/>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2" name="矩形 1"/>
            <p:cNvSpPr/>
            <p:nvPr/>
          </p:nvSpPr>
          <p:spPr>
            <a:xfrm>
              <a:off x="601030" y="3128733"/>
              <a:ext cx="6417835" cy="1887696"/>
            </a:xfrm>
            <a:prstGeom prst="rect">
              <a:avLst/>
            </a:prstGeom>
          </p:spPr>
          <p:txBody>
            <a:bodyPr wrap="square">
              <a:spAutoFit/>
            </a:bodyPr>
            <a:lstStyle/>
            <a:p>
              <a:pPr indent="576000" algn="just">
                <a:lnSpc>
                  <a:spcPts val="3500"/>
                </a:lnSpc>
                <a:spcAft>
                  <a:spcPts val="0"/>
                </a:spcAft>
              </a:pPr>
              <a:r>
                <a:rPr lang="zh-CN" altLang="zh-CN" sz="2400" kern="100" dirty="0" smtClean="0">
                  <a:latin typeface="华文中宋" panose="02010600040101010101" pitchFamily="2" charset="-122"/>
                  <a:ea typeface="华文中宋" panose="02010600040101010101" pitchFamily="2" charset="-122"/>
                </a:rPr>
                <a:t>我</a:t>
              </a:r>
              <a:r>
                <a:rPr lang="zh-CN" altLang="zh-CN" sz="2400" kern="100" dirty="0">
                  <a:latin typeface="华文中宋" panose="02010600040101010101" pitchFamily="2" charset="-122"/>
                  <a:ea typeface="华文中宋" panose="02010600040101010101" pitchFamily="2" charset="-122"/>
                </a:rPr>
                <a:t>给</a:t>
              </a:r>
              <a:r>
                <a:rPr lang="en-US" altLang="zh-CN" sz="2400" kern="100" dirty="0">
                  <a:latin typeface="华文中宋" panose="02010600040101010101" pitchFamily="2" charset="-122"/>
                  <a:ea typeface="华文中宋" panose="02010600040101010101" pitchFamily="2" charset="-122"/>
                </a:rPr>
                <a:t>2014</a:t>
              </a:r>
              <a:r>
                <a:rPr lang="zh-CN" altLang="zh-CN" sz="2400" kern="100" dirty="0">
                  <a:latin typeface="华文中宋" panose="02010600040101010101" pitchFamily="2" charset="-122"/>
                  <a:ea typeface="华文中宋" panose="02010600040101010101" pitchFamily="2" charset="-122"/>
                </a:rPr>
                <a:t>级同学做新生报告时送的十件礼物，今天以“浓缩”版再送给</a:t>
              </a:r>
              <a:r>
                <a:rPr lang="en-US" altLang="zh-CN" sz="2400" kern="100" dirty="0">
                  <a:latin typeface="华文中宋" panose="02010600040101010101" pitchFamily="2" charset="-122"/>
                  <a:ea typeface="华文中宋" panose="02010600040101010101" pitchFamily="2" charset="-122"/>
                </a:rPr>
                <a:t>2017</a:t>
              </a:r>
              <a:r>
                <a:rPr lang="zh-CN" altLang="zh-CN" sz="2400" kern="100" dirty="0">
                  <a:latin typeface="华文中宋" panose="02010600040101010101" pitchFamily="2" charset="-122"/>
                  <a:ea typeface="华文中宋" panose="02010600040101010101" pitchFamily="2" charset="-122"/>
                </a:rPr>
                <a:t>级同学，这个报告的原版可以到校园网的“领导讲话”栏目去查。</a:t>
              </a:r>
            </a:p>
          </p:txBody>
        </p:sp>
      </p:grpSp>
      <p:cxnSp>
        <p:nvCxnSpPr>
          <p:cNvPr id="4" name="直接箭头连接符 3"/>
          <p:cNvCxnSpPr/>
          <p:nvPr/>
        </p:nvCxnSpPr>
        <p:spPr>
          <a:xfrm>
            <a:off x="920309" y="1777999"/>
            <a:ext cx="4320000" cy="0"/>
          </a:xfrm>
          <a:prstGeom prst="straightConnector1">
            <a:avLst/>
          </a:prstGeom>
          <a:ln w="19050">
            <a:solidFill>
              <a:srgbClr val="00B393"/>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13"/>
          <p:cNvSpPr txBox="1"/>
          <p:nvPr/>
        </p:nvSpPr>
        <p:spPr bwMode="auto">
          <a:xfrm>
            <a:off x="1527936" y="1267481"/>
            <a:ext cx="3775393"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送给大家“十两”礼物</a:t>
            </a:r>
          </a:p>
        </p:txBody>
      </p:sp>
      <p:pic>
        <p:nvPicPr>
          <p:cNvPr id="10" name="图片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585542" y="1119637"/>
            <a:ext cx="3828453" cy="2868538"/>
          </a:xfrm>
          <a:prstGeom prst="rect">
            <a:avLst/>
          </a:prstGeom>
        </p:spPr>
      </p:pic>
      <p:pic>
        <p:nvPicPr>
          <p:cNvPr id="11" name="图片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63547" y="3988176"/>
            <a:ext cx="3828453" cy="2869823"/>
          </a:xfrm>
          <a:prstGeom prst="rect">
            <a:avLst/>
          </a:prstGeom>
        </p:spPr>
      </p:pic>
    </p:spTree>
    <p:extLst>
      <p:ext uri="{BB962C8B-B14F-4D97-AF65-F5344CB8AC3E}">
        <p14:creationId xmlns="" xmlns:p14="http://schemas.microsoft.com/office/powerpoint/2010/main" val="379619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p:cNvSpPr/>
          <p:nvPr/>
        </p:nvSpPr>
        <p:spPr bwMode="auto">
          <a:xfrm>
            <a:off x="633767" y="1219197"/>
            <a:ext cx="573087" cy="573087"/>
          </a:xfrm>
          <a:prstGeom prst="roundRect">
            <a:avLst/>
          </a:prstGeom>
          <a:solidFill>
            <a:srgbClr val="00B393"/>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四</a:t>
            </a:r>
            <a:endParaRPr kumimoji="0" lang="en-US" altLang="zh-CN" sz="2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3" name="直接箭头连接符 2"/>
          <p:cNvCxnSpPr/>
          <p:nvPr/>
        </p:nvCxnSpPr>
        <p:spPr>
          <a:xfrm>
            <a:off x="920309" y="1777999"/>
            <a:ext cx="4320000" cy="0"/>
          </a:xfrm>
          <a:prstGeom prst="straightConnector1">
            <a:avLst/>
          </a:prstGeom>
          <a:ln w="19050">
            <a:solidFill>
              <a:srgbClr val="00B393"/>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3775393"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送给大家“十两”礼物</a:t>
            </a:r>
          </a:p>
        </p:txBody>
      </p:sp>
      <p:grpSp>
        <p:nvGrpSpPr>
          <p:cNvPr id="19" name="组合 18"/>
          <p:cNvGrpSpPr/>
          <p:nvPr/>
        </p:nvGrpSpPr>
        <p:grpSpPr>
          <a:xfrm>
            <a:off x="291707" y="5432345"/>
            <a:ext cx="11356339" cy="1224301"/>
            <a:chOff x="291707" y="5432345"/>
            <a:chExt cx="11356339" cy="1224301"/>
          </a:xfrm>
        </p:grpSpPr>
        <p:sp>
          <p:nvSpPr>
            <p:cNvPr id="6" name="AutoShape 4"/>
            <p:cNvSpPr>
              <a:spLocks noChangeArrowheads="1"/>
            </p:cNvSpPr>
            <p:nvPr>
              <p:custDataLst>
                <p:tags r:id="rId3"/>
              </p:custDataLst>
            </p:nvPr>
          </p:nvSpPr>
          <p:spPr bwMode="white">
            <a:xfrm>
              <a:off x="291707" y="5799390"/>
              <a:ext cx="11356339" cy="857256"/>
            </a:xfrm>
            <a:prstGeom prst="roundRect">
              <a:avLst>
                <a:gd name="adj" fmla="val 4784"/>
              </a:avLst>
            </a:prstGeom>
            <a:solidFill>
              <a:sysClr val="window" lastClr="FFFFFF">
                <a:alpha val="60000"/>
              </a:sysClr>
            </a:solidFill>
            <a:ln w="38100" cap="flat" cmpd="sng" algn="ctr">
              <a:gradFill>
                <a:gsLst>
                  <a:gs pos="50000">
                    <a:srgbClr val="6EFF01"/>
                  </a:gs>
                  <a:gs pos="100000">
                    <a:srgbClr val="0F500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7" name="AutoShape 3"/>
            <p:cNvSpPr>
              <a:spLocks noChangeArrowheads="1"/>
            </p:cNvSpPr>
            <p:nvPr/>
          </p:nvSpPr>
          <p:spPr bwMode="auto">
            <a:xfrm>
              <a:off x="651707" y="5432345"/>
              <a:ext cx="5130113" cy="504000"/>
            </a:xfrm>
            <a:prstGeom prst="roundRect">
              <a:avLst/>
            </a:prstGeom>
            <a:gradFill flip="none" rotWithShape="1">
              <a:gsLst>
                <a:gs pos="0">
                  <a:srgbClr val="6EFF01"/>
                </a:gs>
                <a:gs pos="90000">
                  <a:srgbClr val="0F5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prst="convex"/>
              <a:bevelB w="0" h="0"/>
              <a:contourClr>
                <a:sysClr val="window" lastClr="FFFFFF"/>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zh-CN" altLang="zh-CN" sz="1600" b="1" i="0" u="none" strike="noStrike" kern="0" cap="none" spc="0" normalizeH="0" baseline="0" noProof="0">
                <a:ln>
                  <a:noFill/>
                </a:ln>
                <a:solidFill>
                  <a:prstClr val="white"/>
                </a:solidFill>
                <a:effectLst/>
                <a:uLnTx/>
                <a:uFillTx/>
                <a:latin typeface="微软雅黑" pitchFamily="34" charset="-122"/>
                <a:ea typeface="微软雅黑" pitchFamily="34" charset="-122"/>
              </a:endParaRPr>
            </a:p>
          </p:txBody>
        </p:sp>
        <p:sp>
          <p:nvSpPr>
            <p:cNvPr id="8" name="TextBox 16"/>
            <p:cNvSpPr txBox="1"/>
            <p:nvPr/>
          </p:nvSpPr>
          <p:spPr bwMode="auto">
            <a:xfrm>
              <a:off x="699947" y="5454920"/>
              <a:ext cx="5058600" cy="442674"/>
            </a:xfrm>
            <a:prstGeom prst="roundRect">
              <a:avLst/>
            </a:prstGeom>
            <a:noFill/>
            <a:scene3d>
              <a:camera prst="orthographicFront"/>
              <a:lightRig rig="threePt" dir="t"/>
            </a:scene3d>
            <a:sp3d/>
          </p:spPr>
          <p:txBody>
            <a:bodyPr wrap="square">
              <a:spAutoFit/>
            </a:bodyPr>
            <a:lstStyle/>
            <a:p>
              <a:pPr>
                <a:defRPr/>
              </a:pPr>
              <a:r>
                <a:rPr lang="en-US" altLang="zh-CN"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3.</a:t>
              </a:r>
              <a:r>
                <a:rPr lang="zh-CN" altLang="en-US"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用好两个工具：手机和计算机</a:t>
              </a:r>
            </a:p>
          </p:txBody>
        </p:sp>
        <p:sp>
          <p:nvSpPr>
            <p:cNvPr id="9" name="矩形 8"/>
            <p:cNvSpPr/>
            <p:nvPr/>
          </p:nvSpPr>
          <p:spPr>
            <a:xfrm>
              <a:off x="363145" y="6028349"/>
              <a:ext cx="11116868" cy="477054"/>
            </a:xfrm>
            <a:prstGeom prst="rect">
              <a:avLst/>
            </a:prstGeom>
          </p:spPr>
          <p:txBody>
            <a:bodyPr wrap="square">
              <a:spAutoFit/>
            </a:bodyPr>
            <a:lstStyle/>
            <a:p>
              <a:pPr indent="576000" algn="just">
                <a:lnSpc>
                  <a:spcPts val="3000"/>
                </a:lnSpc>
              </a:pPr>
              <a:r>
                <a:rPr lang="zh-CN" altLang="en-US" sz="2200" kern="100" dirty="0">
                  <a:solidFill>
                    <a:prstClr val="black"/>
                  </a:solidFill>
                  <a:latin typeface="华文中宋" panose="02010600040101010101" pitchFamily="2" charset="-122"/>
                  <a:ea typeface="华文中宋" panose="02010600040101010101" pitchFamily="2" charset="-122"/>
                </a:rPr>
                <a:t>使这两件东西成为学习的工具而不是耗费时间的玩物。</a:t>
              </a:r>
            </a:p>
          </p:txBody>
        </p:sp>
      </p:grpSp>
      <p:grpSp>
        <p:nvGrpSpPr>
          <p:cNvPr id="18" name="组合 17"/>
          <p:cNvGrpSpPr/>
          <p:nvPr/>
        </p:nvGrpSpPr>
        <p:grpSpPr>
          <a:xfrm>
            <a:off x="330072" y="4061011"/>
            <a:ext cx="11317975" cy="1224301"/>
            <a:chOff x="330072" y="4061011"/>
            <a:chExt cx="11317975" cy="1224301"/>
          </a:xfrm>
        </p:grpSpPr>
        <p:sp>
          <p:nvSpPr>
            <p:cNvPr id="10" name="AutoShape 4"/>
            <p:cNvSpPr>
              <a:spLocks noChangeArrowheads="1"/>
            </p:cNvSpPr>
            <p:nvPr>
              <p:custDataLst>
                <p:tags r:id="rId2"/>
              </p:custDataLst>
            </p:nvPr>
          </p:nvSpPr>
          <p:spPr bwMode="white">
            <a:xfrm>
              <a:off x="330072" y="4428056"/>
              <a:ext cx="11317975" cy="857256"/>
            </a:xfrm>
            <a:prstGeom prst="roundRect">
              <a:avLst>
                <a:gd name="adj" fmla="val 4784"/>
              </a:avLst>
            </a:prstGeom>
            <a:solidFill>
              <a:sysClr val="window" lastClr="FFFFFF">
                <a:alpha val="60000"/>
              </a:sysClr>
            </a:solidFill>
            <a:ln w="38100" cap="flat" cmpd="sng" algn="ctr">
              <a:gradFill>
                <a:gsLst>
                  <a:gs pos="50000">
                    <a:srgbClr val="00DFF6"/>
                  </a:gs>
                  <a:gs pos="100000">
                    <a:srgbClr val="002774"/>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11" name="AutoShape 3"/>
            <p:cNvSpPr>
              <a:spLocks noChangeArrowheads="1"/>
            </p:cNvSpPr>
            <p:nvPr/>
          </p:nvSpPr>
          <p:spPr bwMode="auto">
            <a:xfrm>
              <a:off x="690072" y="4061011"/>
              <a:ext cx="5091749" cy="504000"/>
            </a:xfrm>
            <a:prstGeom prst="roundRect">
              <a:avLst/>
            </a:prstGeom>
            <a:gradFill flip="none" rotWithShape="1">
              <a:gsLst>
                <a:gs pos="0">
                  <a:srgbClr val="00DFF6"/>
                </a:gs>
                <a:gs pos="90000">
                  <a:srgbClr val="002774"/>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zh-CN" altLang="zh-CN" sz="1600" b="1" i="0" u="none" strike="noStrike" kern="0" cap="none" spc="0" normalizeH="0" baseline="0" noProof="0">
                <a:ln>
                  <a:noFill/>
                </a:ln>
                <a:solidFill>
                  <a:prstClr val="white"/>
                </a:solidFill>
                <a:effectLst/>
                <a:uLnTx/>
                <a:uFillTx/>
                <a:latin typeface="微软雅黑" pitchFamily="34" charset="-122"/>
                <a:ea typeface="微软雅黑" pitchFamily="34" charset="-122"/>
              </a:endParaRPr>
            </a:p>
          </p:txBody>
        </p:sp>
        <p:sp>
          <p:nvSpPr>
            <p:cNvPr id="12" name="TextBox 21"/>
            <p:cNvSpPr txBox="1"/>
            <p:nvPr/>
          </p:nvSpPr>
          <p:spPr bwMode="auto">
            <a:xfrm>
              <a:off x="794584" y="4097654"/>
              <a:ext cx="4915800" cy="442674"/>
            </a:xfrm>
            <a:prstGeom prst="roundRect">
              <a:avLst/>
            </a:prstGeom>
            <a:noFill/>
            <a:scene3d>
              <a:camera prst="orthographicFront"/>
              <a:lightRig rig="threePt" dir="t"/>
            </a:scene3d>
            <a:sp3d/>
          </p:spPr>
          <p:txBody>
            <a:bodyPr wrap="square">
              <a:spAutoFit/>
            </a:bodyPr>
            <a:lstStyle/>
            <a:p>
              <a:pPr>
                <a:defRPr/>
              </a:pPr>
              <a:r>
                <a:rPr lang="en-US" altLang="zh-CN"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2.</a:t>
              </a:r>
              <a:r>
                <a:rPr lang="zh-CN" altLang="en-US"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常去两个地方：图书馆和体育场</a:t>
              </a:r>
            </a:p>
          </p:txBody>
        </p:sp>
        <p:sp>
          <p:nvSpPr>
            <p:cNvPr id="13" name="矩形 12"/>
            <p:cNvSpPr/>
            <p:nvPr/>
          </p:nvSpPr>
          <p:spPr>
            <a:xfrm>
              <a:off x="449674" y="4727939"/>
              <a:ext cx="11078769" cy="453970"/>
            </a:xfrm>
            <a:prstGeom prst="rect">
              <a:avLst/>
            </a:prstGeom>
          </p:spPr>
          <p:txBody>
            <a:bodyPr wrap="square">
              <a:spAutoFit/>
            </a:bodyPr>
            <a:lstStyle/>
            <a:p>
              <a:pPr indent="576000" algn="just">
                <a:lnSpc>
                  <a:spcPts val="3000"/>
                </a:lnSpc>
                <a:spcAft>
                  <a:spcPts val="0"/>
                </a:spcAft>
              </a:pPr>
              <a:r>
                <a:rPr lang="zh-CN" altLang="en-US" sz="2200" kern="100" dirty="0">
                  <a:solidFill>
                    <a:prstClr val="black"/>
                  </a:solidFill>
                  <a:latin typeface="华文中宋" panose="02010600040101010101" pitchFamily="2" charset="-122"/>
                  <a:ea typeface="华文中宋" panose="02010600040101010101" pitchFamily="2" charset="-122"/>
                </a:rPr>
                <a:t>一是常去图书馆博览群书。二是常去体育场锻炼身体。</a:t>
              </a:r>
            </a:p>
          </p:txBody>
        </p:sp>
      </p:grpSp>
      <p:grpSp>
        <p:nvGrpSpPr>
          <p:cNvPr id="5" name="组合 4"/>
          <p:cNvGrpSpPr/>
          <p:nvPr/>
        </p:nvGrpSpPr>
        <p:grpSpPr>
          <a:xfrm>
            <a:off x="363145" y="2564928"/>
            <a:ext cx="11284903" cy="1348613"/>
            <a:chOff x="363145" y="2564928"/>
            <a:chExt cx="11284903" cy="1348613"/>
          </a:xfrm>
        </p:grpSpPr>
        <p:sp>
          <p:nvSpPr>
            <p:cNvPr id="14" name="AutoShape 4"/>
            <p:cNvSpPr>
              <a:spLocks noChangeArrowheads="1"/>
            </p:cNvSpPr>
            <p:nvPr>
              <p:custDataLst>
                <p:tags r:id="rId1"/>
              </p:custDataLst>
            </p:nvPr>
          </p:nvSpPr>
          <p:spPr bwMode="white">
            <a:xfrm>
              <a:off x="363145" y="2931972"/>
              <a:ext cx="11284903" cy="981569"/>
            </a:xfrm>
            <a:prstGeom prst="roundRect">
              <a:avLst>
                <a:gd name="adj" fmla="val 4784"/>
              </a:avLst>
            </a:prstGeom>
            <a:solidFill>
              <a:sysClr val="window" lastClr="FFFFFF">
                <a:alpha val="60000"/>
              </a:sysClr>
            </a:solidFill>
            <a:ln w="38100" cap="flat" cmpd="sng" algn="ctr">
              <a:gradFill>
                <a:gsLst>
                  <a:gs pos="50000">
                    <a:srgbClr val="FFCF01"/>
                  </a:gs>
                  <a:gs pos="100000">
                    <a:srgbClr val="E2200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15" name="AutoShape 3"/>
            <p:cNvSpPr>
              <a:spLocks noChangeArrowheads="1"/>
            </p:cNvSpPr>
            <p:nvPr/>
          </p:nvSpPr>
          <p:spPr bwMode="auto">
            <a:xfrm>
              <a:off x="723145" y="2564928"/>
              <a:ext cx="5058677" cy="504000"/>
            </a:xfrm>
            <a:prstGeom prst="roundRect">
              <a:avLst/>
            </a:prstGeom>
            <a:gradFill flip="none" rotWithShape="1">
              <a:gsLst>
                <a:gs pos="0">
                  <a:srgbClr val="FFCF01"/>
                </a:gs>
                <a:gs pos="90000">
                  <a:srgbClr val="E22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zh-CN" sz="1600" b="1"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16" name="TextBox 25"/>
            <p:cNvSpPr txBox="1"/>
            <p:nvPr/>
          </p:nvSpPr>
          <p:spPr bwMode="auto">
            <a:xfrm>
              <a:off x="756219" y="2617721"/>
              <a:ext cx="4954165" cy="442674"/>
            </a:xfrm>
            <a:prstGeom prst="roundRect">
              <a:avLst/>
            </a:prstGeom>
            <a:noFill/>
            <a:scene3d>
              <a:camera prst="orthographicFront"/>
              <a:lightRig rig="threePt" dir="t"/>
            </a:scene3d>
            <a:sp3d/>
          </p:spPr>
          <p:txBody>
            <a:bodyPr wrap="square">
              <a:spAutoFit/>
            </a:bodyPr>
            <a:lstStyle/>
            <a:p>
              <a:pPr>
                <a:defRPr/>
              </a:pPr>
              <a:r>
                <a:rPr lang="en-US" altLang="zh-CN"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1.</a:t>
              </a:r>
              <a:r>
                <a:rPr lang="zh-CN" altLang="en-US"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用好两个课堂：第一课堂和第二课堂</a:t>
              </a:r>
            </a:p>
          </p:txBody>
        </p:sp>
        <p:sp>
          <p:nvSpPr>
            <p:cNvPr id="17" name="矩形 16"/>
            <p:cNvSpPr/>
            <p:nvPr/>
          </p:nvSpPr>
          <p:spPr>
            <a:xfrm>
              <a:off x="449674" y="3047490"/>
              <a:ext cx="10718431" cy="861774"/>
            </a:xfrm>
            <a:prstGeom prst="rect">
              <a:avLst/>
            </a:prstGeom>
          </p:spPr>
          <p:txBody>
            <a:bodyPr wrap="square">
              <a:spAutoFit/>
            </a:bodyPr>
            <a:lstStyle/>
            <a:p>
              <a:pPr lvl="0" indent="576000" algn="just">
                <a:lnSpc>
                  <a:spcPts val="3000"/>
                </a:lnSpc>
              </a:pPr>
              <a:r>
                <a:rPr lang="zh-CN" altLang="en-US" sz="2200" kern="100" dirty="0">
                  <a:solidFill>
                    <a:prstClr val="black"/>
                  </a:solidFill>
                  <a:latin typeface="华文中宋" panose="02010600040101010101" pitchFamily="2" charset="-122"/>
                  <a:ea typeface="华文中宋" panose="02010600040101010101" pitchFamily="2" charset="-122"/>
                </a:rPr>
                <a:t>既要用好第一课堂，也要用好第二课堂。学习知识应该重在第一课堂，锻炼能力应该重在第二课堂，提高素质应该重在日常的养成。</a:t>
              </a:r>
            </a:p>
          </p:txBody>
        </p:sp>
      </p:grpSp>
    </p:spTree>
    <p:extLst>
      <p:ext uri="{BB962C8B-B14F-4D97-AF65-F5344CB8AC3E}">
        <p14:creationId xmlns="" xmlns:p14="http://schemas.microsoft.com/office/powerpoint/2010/main" val="258659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p:cNvSpPr/>
          <p:nvPr/>
        </p:nvSpPr>
        <p:spPr bwMode="auto">
          <a:xfrm>
            <a:off x="633767" y="1219197"/>
            <a:ext cx="573087" cy="573087"/>
          </a:xfrm>
          <a:prstGeom prst="roundRect">
            <a:avLst/>
          </a:prstGeom>
          <a:solidFill>
            <a:srgbClr val="00B393"/>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四</a:t>
            </a:r>
            <a:endParaRPr kumimoji="0" lang="en-US" altLang="zh-CN" sz="2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5" name="直接箭头连接符 4"/>
          <p:cNvCxnSpPr/>
          <p:nvPr/>
        </p:nvCxnSpPr>
        <p:spPr>
          <a:xfrm>
            <a:off x="920309" y="1777999"/>
            <a:ext cx="4320000" cy="0"/>
          </a:xfrm>
          <a:prstGeom prst="straightConnector1">
            <a:avLst/>
          </a:prstGeom>
          <a:ln w="19050">
            <a:solidFill>
              <a:srgbClr val="00B393"/>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bwMode="auto">
          <a:xfrm>
            <a:off x="1527936" y="1267481"/>
            <a:ext cx="3775393"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送给大家“十两”礼物</a:t>
            </a:r>
          </a:p>
        </p:txBody>
      </p:sp>
      <p:grpSp>
        <p:nvGrpSpPr>
          <p:cNvPr id="3" name="组合 2"/>
          <p:cNvGrpSpPr/>
          <p:nvPr/>
        </p:nvGrpSpPr>
        <p:grpSpPr>
          <a:xfrm>
            <a:off x="330072" y="4159477"/>
            <a:ext cx="11317975" cy="1224301"/>
            <a:chOff x="330072" y="4159477"/>
            <a:chExt cx="11317975" cy="1224301"/>
          </a:xfrm>
        </p:grpSpPr>
        <p:sp>
          <p:nvSpPr>
            <p:cNvPr id="11" name="AutoShape 4"/>
            <p:cNvSpPr>
              <a:spLocks noChangeArrowheads="1"/>
            </p:cNvSpPr>
            <p:nvPr>
              <p:custDataLst>
                <p:tags r:id="rId3"/>
              </p:custDataLst>
            </p:nvPr>
          </p:nvSpPr>
          <p:spPr bwMode="white">
            <a:xfrm>
              <a:off x="330072" y="4526522"/>
              <a:ext cx="11317975" cy="857256"/>
            </a:xfrm>
            <a:prstGeom prst="roundRect">
              <a:avLst>
                <a:gd name="adj" fmla="val 4784"/>
              </a:avLst>
            </a:prstGeom>
            <a:solidFill>
              <a:sysClr val="window" lastClr="FFFFFF">
                <a:alpha val="60000"/>
              </a:sysClr>
            </a:solidFill>
            <a:ln w="38100" cap="flat" cmpd="sng" algn="ctr">
              <a:gradFill>
                <a:gsLst>
                  <a:gs pos="50000">
                    <a:srgbClr val="00DFF6"/>
                  </a:gs>
                  <a:gs pos="100000">
                    <a:srgbClr val="002774"/>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12" name="AutoShape 3"/>
            <p:cNvSpPr>
              <a:spLocks noChangeArrowheads="1"/>
            </p:cNvSpPr>
            <p:nvPr/>
          </p:nvSpPr>
          <p:spPr bwMode="auto">
            <a:xfrm>
              <a:off x="690072" y="4159477"/>
              <a:ext cx="5499712" cy="504000"/>
            </a:xfrm>
            <a:prstGeom prst="roundRect">
              <a:avLst/>
            </a:prstGeom>
            <a:gradFill flip="none" rotWithShape="1">
              <a:gsLst>
                <a:gs pos="0">
                  <a:srgbClr val="00DFF6"/>
                </a:gs>
                <a:gs pos="90000">
                  <a:srgbClr val="002774"/>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zh-CN" altLang="zh-CN" sz="1600" b="1" i="0" u="none" strike="noStrike" kern="0" cap="none" spc="0" normalizeH="0" baseline="0" noProof="0">
                <a:ln>
                  <a:noFill/>
                </a:ln>
                <a:solidFill>
                  <a:prstClr val="white"/>
                </a:solidFill>
                <a:effectLst/>
                <a:uLnTx/>
                <a:uFillTx/>
                <a:latin typeface="微软雅黑" pitchFamily="34" charset="-122"/>
                <a:ea typeface="微软雅黑" pitchFamily="34" charset="-122"/>
              </a:endParaRPr>
            </a:p>
          </p:txBody>
        </p:sp>
        <p:sp>
          <p:nvSpPr>
            <p:cNvPr id="13" name="TextBox 21"/>
            <p:cNvSpPr txBox="1"/>
            <p:nvPr/>
          </p:nvSpPr>
          <p:spPr bwMode="auto">
            <a:xfrm>
              <a:off x="794583" y="4196120"/>
              <a:ext cx="5282659" cy="442674"/>
            </a:xfrm>
            <a:prstGeom prst="roundRect">
              <a:avLst/>
            </a:prstGeom>
            <a:noFill/>
            <a:scene3d>
              <a:camera prst="orthographicFront"/>
              <a:lightRig rig="threePt" dir="t"/>
            </a:scene3d>
            <a:sp3d/>
          </p:spPr>
          <p:txBody>
            <a:bodyPr wrap="square">
              <a:spAutoFit/>
            </a:bodyPr>
            <a:lstStyle/>
            <a:p>
              <a:pPr>
                <a:defRPr/>
              </a:pPr>
              <a:r>
                <a:rPr lang="en-US" altLang="zh-CN"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5.</a:t>
              </a:r>
              <a:r>
                <a:rPr lang="zh-CN" altLang="en-US"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训练两类能力：专业能力和特征能力</a:t>
              </a:r>
            </a:p>
          </p:txBody>
        </p:sp>
        <p:sp>
          <p:nvSpPr>
            <p:cNvPr id="14" name="矩形 13"/>
            <p:cNvSpPr/>
            <p:nvPr/>
          </p:nvSpPr>
          <p:spPr>
            <a:xfrm>
              <a:off x="449674" y="4826405"/>
              <a:ext cx="11078769" cy="453970"/>
            </a:xfrm>
            <a:prstGeom prst="rect">
              <a:avLst/>
            </a:prstGeom>
          </p:spPr>
          <p:txBody>
            <a:bodyPr wrap="square">
              <a:spAutoFit/>
            </a:bodyPr>
            <a:lstStyle/>
            <a:p>
              <a:pPr indent="576000" algn="just">
                <a:lnSpc>
                  <a:spcPts val="3000"/>
                </a:lnSpc>
                <a:spcAft>
                  <a:spcPts val="0"/>
                </a:spcAft>
              </a:pPr>
              <a:r>
                <a:rPr lang="zh-CN" altLang="en-US" sz="2200" kern="100" dirty="0">
                  <a:solidFill>
                    <a:prstClr val="black"/>
                  </a:solidFill>
                  <a:latin typeface="华文中宋" panose="02010600040101010101" pitchFamily="2" charset="-122"/>
                  <a:ea typeface="华文中宋" panose="02010600040101010101" pitchFamily="2" charset="-122"/>
                </a:rPr>
                <a:t>既要训练自己专业领域所要求的能力，又要具有体现自己特征的能力。</a:t>
              </a:r>
            </a:p>
          </p:txBody>
        </p:sp>
      </p:grpSp>
      <p:grpSp>
        <p:nvGrpSpPr>
          <p:cNvPr id="2" name="组合 1"/>
          <p:cNvGrpSpPr/>
          <p:nvPr/>
        </p:nvGrpSpPr>
        <p:grpSpPr>
          <a:xfrm>
            <a:off x="363145" y="1960014"/>
            <a:ext cx="11284903" cy="2113778"/>
            <a:chOff x="363145" y="1960014"/>
            <a:chExt cx="11284903" cy="2113778"/>
          </a:xfrm>
        </p:grpSpPr>
        <p:sp>
          <p:nvSpPr>
            <p:cNvPr id="15" name="AutoShape 4"/>
            <p:cNvSpPr>
              <a:spLocks noChangeArrowheads="1"/>
            </p:cNvSpPr>
            <p:nvPr>
              <p:custDataLst>
                <p:tags r:id="rId2"/>
              </p:custDataLst>
            </p:nvPr>
          </p:nvSpPr>
          <p:spPr bwMode="white">
            <a:xfrm>
              <a:off x="363145" y="2327058"/>
              <a:ext cx="11284903" cy="1746734"/>
            </a:xfrm>
            <a:prstGeom prst="roundRect">
              <a:avLst>
                <a:gd name="adj" fmla="val 4784"/>
              </a:avLst>
            </a:prstGeom>
            <a:solidFill>
              <a:sysClr val="window" lastClr="FFFFFF">
                <a:alpha val="60000"/>
              </a:sysClr>
            </a:solidFill>
            <a:ln w="38100" cap="flat" cmpd="sng" algn="ctr">
              <a:gradFill>
                <a:gsLst>
                  <a:gs pos="50000">
                    <a:srgbClr val="FFCF01"/>
                  </a:gs>
                  <a:gs pos="100000">
                    <a:srgbClr val="E2200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16" name="AutoShape 3"/>
            <p:cNvSpPr>
              <a:spLocks noChangeArrowheads="1"/>
            </p:cNvSpPr>
            <p:nvPr/>
          </p:nvSpPr>
          <p:spPr bwMode="auto">
            <a:xfrm>
              <a:off x="723145" y="1960014"/>
              <a:ext cx="5466640" cy="504000"/>
            </a:xfrm>
            <a:prstGeom prst="roundRect">
              <a:avLst/>
            </a:prstGeom>
            <a:gradFill flip="none" rotWithShape="1">
              <a:gsLst>
                <a:gs pos="0">
                  <a:srgbClr val="FFCF01"/>
                </a:gs>
                <a:gs pos="90000">
                  <a:srgbClr val="E22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zh-CN" sz="1600" b="1"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17" name="TextBox 25"/>
            <p:cNvSpPr txBox="1"/>
            <p:nvPr/>
          </p:nvSpPr>
          <p:spPr bwMode="auto">
            <a:xfrm>
              <a:off x="756219" y="2012807"/>
              <a:ext cx="5433565" cy="442674"/>
            </a:xfrm>
            <a:prstGeom prst="roundRect">
              <a:avLst/>
            </a:prstGeom>
            <a:noFill/>
            <a:scene3d>
              <a:camera prst="orthographicFront"/>
              <a:lightRig rig="threePt" dir="t"/>
            </a:scene3d>
            <a:sp3d/>
          </p:spPr>
          <p:txBody>
            <a:bodyPr wrap="square">
              <a:spAutoFit/>
            </a:bodyPr>
            <a:lstStyle/>
            <a:p>
              <a:pPr>
                <a:defRPr/>
              </a:pPr>
              <a:r>
                <a:rPr lang="en-US" altLang="zh-CN"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4.</a:t>
              </a:r>
              <a:r>
                <a:rPr lang="zh-CN" altLang="en-US"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选择两种模式：复合型与“合格</a:t>
              </a:r>
              <a:r>
                <a:rPr lang="en-US" altLang="zh-CN"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a:t>
              </a:r>
              <a:r>
                <a:rPr lang="zh-CN" altLang="en-US"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特长”型</a:t>
              </a:r>
            </a:p>
          </p:txBody>
        </p:sp>
        <p:sp>
          <p:nvSpPr>
            <p:cNvPr id="18" name="矩形 17"/>
            <p:cNvSpPr/>
            <p:nvPr/>
          </p:nvSpPr>
          <p:spPr>
            <a:xfrm>
              <a:off x="449674" y="2442576"/>
              <a:ext cx="11071766" cy="1631216"/>
            </a:xfrm>
            <a:prstGeom prst="rect">
              <a:avLst/>
            </a:prstGeom>
          </p:spPr>
          <p:txBody>
            <a:bodyPr wrap="square">
              <a:spAutoFit/>
            </a:bodyPr>
            <a:lstStyle/>
            <a:p>
              <a:pPr lvl="0" indent="576000" algn="just">
                <a:lnSpc>
                  <a:spcPts val="3000"/>
                </a:lnSpc>
              </a:pPr>
              <a:r>
                <a:rPr lang="zh-CN" altLang="en-US" sz="2200" kern="100" dirty="0">
                  <a:solidFill>
                    <a:prstClr val="black"/>
                  </a:solidFill>
                  <a:latin typeface="华文中宋" panose="02010600040101010101" pitchFamily="2" charset="-122"/>
                  <a:ea typeface="华文中宋" panose="02010600040101010101" pitchFamily="2" charset="-122"/>
                </a:rPr>
                <a:t>一是“不可一业不专，不可只专一业”，成长为复合型人才。</a:t>
              </a:r>
            </a:p>
            <a:p>
              <a:pPr lvl="0" indent="576000" algn="just">
                <a:lnSpc>
                  <a:spcPts val="3000"/>
                </a:lnSpc>
              </a:pPr>
              <a:r>
                <a:rPr lang="zh-CN" altLang="en-US" sz="2200" kern="100" dirty="0">
                  <a:solidFill>
                    <a:prstClr val="black"/>
                  </a:solidFill>
                  <a:latin typeface="华文中宋" panose="02010600040101010101" pitchFamily="2" charset="-122"/>
                  <a:ea typeface="华文中宋" panose="02010600040101010101" pitchFamily="2" charset="-122"/>
                </a:rPr>
                <a:t>二是按照“因材施教、扬长保底”的理念，在基本方面都合格的基础上，突出自己的爱好和优势，发展个性，向自己最有灵感，最有兴趣的地方进军，培养自己的长项，成长为“合格</a:t>
              </a:r>
              <a:r>
                <a:rPr lang="en-US" altLang="zh-CN" sz="2200" kern="100" dirty="0">
                  <a:solidFill>
                    <a:prstClr val="black"/>
                  </a:solidFill>
                  <a:latin typeface="华文中宋" panose="02010600040101010101" pitchFamily="2" charset="-122"/>
                  <a:ea typeface="华文中宋" panose="02010600040101010101" pitchFamily="2" charset="-122"/>
                </a:rPr>
                <a:t>+</a:t>
              </a:r>
              <a:r>
                <a:rPr lang="zh-CN" altLang="en-US" sz="2200" kern="100" dirty="0">
                  <a:solidFill>
                    <a:prstClr val="black"/>
                  </a:solidFill>
                  <a:latin typeface="华文中宋" panose="02010600040101010101" pitchFamily="2" charset="-122"/>
                  <a:ea typeface="华文中宋" panose="02010600040101010101" pitchFamily="2" charset="-122"/>
                </a:rPr>
                <a:t>特长”型人才。</a:t>
              </a:r>
            </a:p>
          </p:txBody>
        </p:sp>
      </p:grpSp>
      <p:grpSp>
        <p:nvGrpSpPr>
          <p:cNvPr id="7" name="组合 6"/>
          <p:cNvGrpSpPr/>
          <p:nvPr/>
        </p:nvGrpSpPr>
        <p:grpSpPr>
          <a:xfrm>
            <a:off x="291707" y="5488616"/>
            <a:ext cx="11356339" cy="1224301"/>
            <a:chOff x="291707" y="5488616"/>
            <a:chExt cx="11356339" cy="1224301"/>
          </a:xfrm>
        </p:grpSpPr>
        <p:sp>
          <p:nvSpPr>
            <p:cNvPr id="19" name="AutoShape 4"/>
            <p:cNvSpPr>
              <a:spLocks noChangeArrowheads="1"/>
            </p:cNvSpPr>
            <p:nvPr>
              <p:custDataLst>
                <p:tags r:id="rId1"/>
              </p:custDataLst>
            </p:nvPr>
          </p:nvSpPr>
          <p:spPr bwMode="white">
            <a:xfrm>
              <a:off x="291707" y="5855661"/>
              <a:ext cx="11356339" cy="857256"/>
            </a:xfrm>
            <a:prstGeom prst="roundRect">
              <a:avLst>
                <a:gd name="adj" fmla="val 4784"/>
              </a:avLst>
            </a:prstGeom>
            <a:solidFill>
              <a:sysClr val="window" lastClr="FFFFFF">
                <a:alpha val="60000"/>
              </a:sysClr>
            </a:solidFill>
            <a:ln w="38100" cap="flat" cmpd="sng" algn="ctr">
              <a:gradFill>
                <a:gsLst>
                  <a:gs pos="50000">
                    <a:srgbClr val="6EFF01"/>
                  </a:gs>
                  <a:gs pos="100000">
                    <a:srgbClr val="0F500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20" name="AutoShape 3"/>
            <p:cNvSpPr>
              <a:spLocks noChangeArrowheads="1"/>
            </p:cNvSpPr>
            <p:nvPr/>
          </p:nvSpPr>
          <p:spPr bwMode="auto">
            <a:xfrm>
              <a:off x="651707" y="5488616"/>
              <a:ext cx="5538077" cy="504000"/>
            </a:xfrm>
            <a:prstGeom prst="roundRect">
              <a:avLst/>
            </a:prstGeom>
            <a:gradFill flip="none" rotWithShape="1">
              <a:gsLst>
                <a:gs pos="0">
                  <a:srgbClr val="6EFF01"/>
                </a:gs>
                <a:gs pos="90000">
                  <a:srgbClr val="0F5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prst="convex"/>
              <a:bevelB w="0" h="0"/>
              <a:contourClr>
                <a:sysClr val="window" lastClr="FFFFFF"/>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zh-CN" altLang="zh-CN" sz="1600" b="1" i="0" u="none" strike="noStrike" kern="0" cap="none" spc="0" normalizeH="0" baseline="0" noProof="0">
                <a:ln>
                  <a:noFill/>
                </a:ln>
                <a:solidFill>
                  <a:prstClr val="white"/>
                </a:solidFill>
                <a:effectLst/>
                <a:uLnTx/>
                <a:uFillTx/>
                <a:latin typeface="微软雅黑" pitchFamily="34" charset="-122"/>
                <a:ea typeface="微软雅黑" pitchFamily="34" charset="-122"/>
              </a:endParaRPr>
            </a:p>
          </p:txBody>
        </p:sp>
        <p:sp>
          <p:nvSpPr>
            <p:cNvPr id="21" name="TextBox 16"/>
            <p:cNvSpPr txBox="1"/>
            <p:nvPr/>
          </p:nvSpPr>
          <p:spPr bwMode="auto">
            <a:xfrm>
              <a:off x="699946" y="5511191"/>
              <a:ext cx="5377295" cy="442674"/>
            </a:xfrm>
            <a:prstGeom prst="roundRect">
              <a:avLst/>
            </a:prstGeom>
            <a:noFill/>
            <a:scene3d>
              <a:camera prst="orthographicFront"/>
              <a:lightRig rig="threePt" dir="t"/>
            </a:scene3d>
            <a:sp3d/>
          </p:spPr>
          <p:txBody>
            <a:bodyPr wrap="square">
              <a:spAutoFit/>
            </a:bodyPr>
            <a:lstStyle/>
            <a:p>
              <a:pPr>
                <a:defRPr/>
              </a:pPr>
              <a:r>
                <a:rPr lang="en-US" altLang="zh-CN"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6.</a:t>
              </a:r>
              <a:r>
                <a:rPr lang="zh-CN" altLang="en-US"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拥有两个法宝：信心和兴趣</a:t>
              </a:r>
            </a:p>
          </p:txBody>
        </p:sp>
        <p:sp>
          <p:nvSpPr>
            <p:cNvPr id="22" name="矩形 21"/>
            <p:cNvSpPr/>
            <p:nvPr/>
          </p:nvSpPr>
          <p:spPr>
            <a:xfrm>
              <a:off x="363145" y="6084620"/>
              <a:ext cx="11116868" cy="447880"/>
            </a:xfrm>
            <a:prstGeom prst="rect">
              <a:avLst/>
            </a:prstGeom>
          </p:spPr>
          <p:txBody>
            <a:bodyPr wrap="square">
              <a:spAutoFit/>
            </a:bodyPr>
            <a:lstStyle/>
            <a:p>
              <a:pPr indent="576000" algn="just">
                <a:lnSpc>
                  <a:spcPts val="3000"/>
                </a:lnSpc>
              </a:pPr>
              <a:r>
                <a:rPr lang="zh-CN" altLang="en-US" sz="2200" kern="100" dirty="0">
                  <a:solidFill>
                    <a:prstClr val="black"/>
                  </a:solidFill>
                  <a:latin typeface="华文中宋" panose="02010600040101010101" pitchFamily="2" charset="-122"/>
                  <a:ea typeface="华文中宋" panose="02010600040101010101" pitchFamily="2" charset="-122"/>
                </a:rPr>
                <a:t>坚定自己成长的信心，培养自己学习和生活的兴趣。</a:t>
              </a:r>
            </a:p>
          </p:txBody>
        </p:sp>
      </p:grpSp>
    </p:spTree>
    <p:extLst>
      <p:ext uri="{BB962C8B-B14F-4D97-AF65-F5344CB8AC3E}">
        <p14:creationId xmlns="" xmlns:p14="http://schemas.microsoft.com/office/powerpoint/2010/main" val="401701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p:cNvSpPr/>
          <p:nvPr/>
        </p:nvSpPr>
        <p:spPr bwMode="auto">
          <a:xfrm>
            <a:off x="633767" y="1219197"/>
            <a:ext cx="573087" cy="573087"/>
          </a:xfrm>
          <a:prstGeom prst="roundRect">
            <a:avLst/>
          </a:prstGeom>
          <a:solidFill>
            <a:srgbClr val="00B393"/>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四</a:t>
            </a:r>
            <a:endParaRPr kumimoji="0" lang="en-US" altLang="zh-CN" sz="2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5" name="直接箭头连接符 4"/>
          <p:cNvCxnSpPr/>
          <p:nvPr/>
        </p:nvCxnSpPr>
        <p:spPr>
          <a:xfrm>
            <a:off x="920309" y="1777999"/>
            <a:ext cx="4320000" cy="0"/>
          </a:xfrm>
          <a:prstGeom prst="straightConnector1">
            <a:avLst/>
          </a:prstGeom>
          <a:ln w="19050">
            <a:solidFill>
              <a:srgbClr val="00B393"/>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13"/>
          <p:cNvSpPr txBox="1"/>
          <p:nvPr/>
        </p:nvSpPr>
        <p:spPr bwMode="auto">
          <a:xfrm>
            <a:off x="1527936" y="1267481"/>
            <a:ext cx="3775393"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送给大家“十两”礼物</a:t>
            </a:r>
          </a:p>
        </p:txBody>
      </p:sp>
      <p:grpSp>
        <p:nvGrpSpPr>
          <p:cNvPr id="3" name="组合 2"/>
          <p:cNvGrpSpPr/>
          <p:nvPr/>
        </p:nvGrpSpPr>
        <p:grpSpPr>
          <a:xfrm>
            <a:off x="330072" y="4328289"/>
            <a:ext cx="11317975" cy="1814221"/>
            <a:chOff x="330072" y="4328289"/>
            <a:chExt cx="11317975" cy="1814221"/>
          </a:xfrm>
        </p:grpSpPr>
        <p:sp>
          <p:nvSpPr>
            <p:cNvPr id="7" name="AutoShape 4"/>
            <p:cNvSpPr>
              <a:spLocks noChangeArrowheads="1"/>
            </p:cNvSpPr>
            <p:nvPr>
              <p:custDataLst>
                <p:tags r:id="rId2"/>
              </p:custDataLst>
            </p:nvPr>
          </p:nvSpPr>
          <p:spPr bwMode="white">
            <a:xfrm>
              <a:off x="330072" y="4695333"/>
              <a:ext cx="11317975" cy="1447177"/>
            </a:xfrm>
            <a:prstGeom prst="roundRect">
              <a:avLst>
                <a:gd name="adj" fmla="val 4784"/>
              </a:avLst>
            </a:prstGeom>
            <a:solidFill>
              <a:sysClr val="window" lastClr="FFFFFF">
                <a:alpha val="60000"/>
              </a:sysClr>
            </a:solidFill>
            <a:ln w="38100" cap="flat" cmpd="sng" algn="ctr">
              <a:gradFill>
                <a:gsLst>
                  <a:gs pos="50000">
                    <a:srgbClr val="00DFF6"/>
                  </a:gs>
                  <a:gs pos="100000">
                    <a:srgbClr val="002774"/>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8" name="AutoShape 3"/>
            <p:cNvSpPr>
              <a:spLocks noChangeArrowheads="1"/>
            </p:cNvSpPr>
            <p:nvPr/>
          </p:nvSpPr>
          <p:spPr bwMode="auto">
            <a:xfrm>
              <a:off x="690072" y="4328289"/>
              <a:ext cx="5499712" cy="504000"/>
            </a:xfrm>
            <a:prstGeom prst="roundRect">
              <a:avLst/>
            </a:prstGeom>
            <a:gradFill flip="none" rotWithShape="1">
              <a:gsLst>
                <a:gs pos="0">
                  <a:srgbClr val="00DFF6"/>
                </a:gs>
                <a:gs pos="90000">
                  <a:srgbClr val="002774"/>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zh-CN" altLang="zh-CN" sz="1600" b="1" i="0" u="none" strike="noStrike" kern="0" cap="none" spc="0" normalizeH="0" baseline="0" noProof="0">
                <a:ln>
                  <a:noFill/>
                </a:ln>
                <a:solidFill>
                  <a:prstClr val="white"/>
                </a:solidFill>
                <a:effectLst/>
                <a:uLnTx/>
                <a:uFillTx/>
                <a:latin typeface="微软雅黑" pitchFamily="34" charset="-122"/>
                <a:ea typeface="微软雅黑" pitchFamily="34" charset="-122"/>
              </a:endParaRPr>
            </a:p>
          </p:txBody>
        </p:sp>
        <p:sp>
          <p:nvSpPr>
            <p:cNvPr id="9" name="TextBox 21"/>
            <p:cNvSpPr txBox="1"/>
            <p:nvPr/>
          </p:nvSpPr>
          <p:spPr bwMode="auto">
            <a:xfrm>
              <a:off x="794583" y="4364932"/>
              <a:ext cx="5282659" cy="442674"/>
            </a:xfrm>
            <a:prstGeom prst="roundRect">
              <a:avLst/>
            </a:prstGeom>
            <a:noFill/>
            <a:scene3d>
              <a:camera prst="orthographicFront"/>
              <a:lightRig rig="threePt" dir="t"/>
            </a:scene3d>
            <a:sp3d/>
          </p:spPr>
          <p:txBody>
            <a:bodyPr wrap="square">
              <a:spAutoFit/>
            </a:bodyPr>
            <a:lstStyle/>
            <a:p>
              <a:pPr>
                <a:defRPr/>
              </a:pPr>
              <a:r>
                <a:rPr lang="en-US" altLang="zh-CN"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8.</a:t>
              </a:r>
              <a:r>
                <a:rPr lang="zh-CN" altLang="en-US"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养成两个性格：做人要大度；做事要执着</a:t>
              </a:r>
            </a:p>
          </p:txBody>
        </p:sp>
        <p:sp>
          <p:nvSpPr>
            <p:cNvPr id="10" name="矩形 9"/>
            <p:cNvSpPr/>
            <p:nvPr/>
          </p:nvSpPr>
          <p:spPr>
            <a:xfrm>
              <a:off x="449674" y="4868605"/>
              <a:ext cx="11078769" cy="1217321"/>
            </a:xfrm>
            <a:prstGeom prst="rect">
              <a:avLst/>
            </a:prstGeom>
          </p:spPr>
          <p:txBody>
            <a:bodyPr wrap="square">
              <a:spAutoFit/>
            </a:bodyPr>
            <a:lstStyle/>
            <a:p>
              <a:pPr indent="576000" algn="just">
                <a:lnSpc>
                  <a:spcPts val="3000"/>
                </a:lnSpc>
                <a:spcAft>
                  <a:spcPts val="0"/>
                </a:spcAft>
              </a:pPr>
              <a:r>
                <a:rPr lang="zh-CN" altLang="en-US" sz="2200" kern="100" dirty="0">
                  <a:solidFill>
                    <a:prstClr val="black"/>
                  </a:solidFill>
                  <a:latin typeface="华文中宋" panose="02010600040101010101" pitchFamily="2" charset="-122"/>
                  <a:ea typeface="华文中宋" panose="02010600040101010101" pitchFamily="2" charset="-122"/>
                </a:rPr>
                <a:t>每个人都会具有自己特有的性格，但是每个人都可以优化自己的性格。倡导两种主流性格：做人要大度；做事要执着。做人大度者其人生将是幸福的；做事执着者其事业将是成功的。</a:t>
              </a:r>
            </a:p>
          </p:txBody>
        </p:sp>
      </p:grpSp>
      <p:grpSp>
        <p:nvGrpSpPr>
          <p:cNvPr id="2" name="组合 1"/>
          <p:cNvGrpSpPr/>
          <p:nvPr/>
        </p:nvGrpSpPr>
        <p:grpSpPr>
          <a:xfrm>
            <a:off x="363145" y="2578991"/>
            <a:ext cx="11284903" cy="1388301"/>
            <a:chOff x="363145" y="2578991"/>
            <a:chExt cx="11284903" cy="1388301"/>
          </a:xfrm>
        </p:grpSpPr>
        <p:sp>
          <p:nvSpPr>
            <p:cNvPr id="11" name="AutoShape 4"/>
            <p:cNvSpPr>
              <a:spLocks noChangeArrowheads="1"/>
            </p:cNvSpPr>
            <p:nvPr>
              <p:custDataLst>
                <p:tags r:id="rId1"/>
              </p:custDataLst>
            </p:nvPr>
          </p:nvSpPr>
          <p:spPr bwMode="white">
            <a:xfrm>
              <a:off x="363145" y="2946035"/>
              <a:ext cx="11284903" cy="1021257"/>
            </a:xfrm>
            <a:prstGeom prst="roundRect">
              <a:avLst>
                <a:gd name="adj" fmla="val 4784"/>
              </a:avLst>
            </a:prstGeom>
            <a:solidFill>
              <a:sysClr val="window" lastClr="FFFFFF">
                <a:alpha val="60000"/>
              </a:sysClr>
            </a:solidFill>
            <a:ln w="38100" cap="flat" cmpd="sng" algn="ctr">
              <a:gradFill>
                <a:gsLst>
                  <a:gs pos="50000">
                    <a:srgbClr val="FFCF01"/>
                  </a:gs>
                  <a:gs pos="100000">
                    <a:srgbClr val="E2200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12" name="AutoShape 3"/>
            <p:cNvSpPr>
              <a:spLocks noChangeArrowheads="1"/>
            </p:cNvSpPr>
            <p:nvPr/>
          </p:nvSpPr>
          <p:spPr bwMode="auto">
            <a:xfrm>
              <a:off x="723145" y="2578991"/>
              <a:ext cx="5466640" cy="504000"/>
            </a:xfrm>
            <a:prstGeom prst="roundRect">
              <a:avLst/>
            </a:prstGeom>
            <a:gradFill flip="none" rotWithShape="1">
              <a:gsLst>
                <a:gs pos="0">
                  <a:srgbClr val="FFCF01"/>
                </a:gs>
                <a:gs pos="90000">
                  <a:srgbClr val="E22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zh-CN" sz="1600" b="1"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13" name="TextBox 25"/>
            <p:cNvSpPr txBox="1"/>
            <p:nvPr/>
          </p:nvSpPr>
          <p:spPr bwMode="auto">
            <a:xfrm>
              <a:off x="756219" y="2603648"/>
              <a:ext cx="5433565" cy="442674"/>
            </a:xfrm>
            <a:prstGeom prst="roundRect">
              <a:avLst/>
            </a:prstGeom>
            <a:noFill/>
            <a:scene3d>
              <a:camera prst="orthographicFront"/>
              <a:lightRig rig="threePt" dir="t"/>
            </a:scene3d>
            <a:sp3d/>
          </p:spPr>
          <p:txBody>
            <a:bodyPr wrap="square">
              <a:spAutoFit/>
            </a:bodyPr>
            <a:lstStyle/>
            <a:p>
              <a:pPr>
                <a:defRPr/>
              </a:pPr>
              <a:r>
                <a:rPr lang="en-US" altLang="zh-CN"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7.</a:t>
              </a:r>
              <a:r>
                <a:rPr lang="zh-CN" altLang="en-US"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乐吃两样东西：吃苦和吃亏</a:t>
              </a:r>
            </a:p>
          </p:txBody>
        </p:sp>
        <p:sp>
          <p:nvSpPr>
            <p:cNvPr id="14" name="矩形 13"/>
            <p:cNvSpPr/>
            <p:nvPr/>
          </p:nvSpPr>
          <p:spPr>
            <a:xfrm>
              <a:off x="449674" y="3061553"/>
              <a:ext cx="11071766" cy="832600"/>
            </a:xfrm>
            <a:prstGeom prst="rect">
              <a:avLst/>
            </a:prstGeom>
          </p:spPr>
          <p:txBody>
            <a:bodyPr wrap="square">
              <a:spAutoFit/>
            </a:bodyPr>
            <a:lstStyle/>
            <a:p>
              <a:pPr lvl="0" indent="576000" algn="just">
                <a:lnSpc>
                  <a:spcPts val="3000"/>
                </a:lnSpc>
              </a:pPr>
              <a:r>
                <a:rPr lang="zh-CN" altLang="en-US" sz="2200" kern="100" dirty="0">
                  <a:solidFill>
                    <a:prstClr val="black"/>
                  </a:solidFill>
                  <a:latin typeface="华文中宋" panose="02010600040101010101" pitchFamily="2" charset="-122"/>
                  <a:ea typeface="华文中宋" panose="02010600040101010101" pitchFamily="2" charset="-122"/>
                </a:rPr>
                <a:t>世界上最难吃、很多人最不愿意吃的是这两样东西，世界上最有营养、最能成就人的也是这两样东西。</a:t>
              </a:r>
            </a:p>
          </p:txBody>
        </p:sp>
      </p:grpSp>
    </p:spTree>
    <p:extLst>
      <p:ext uri="{BB962C8B-B14F-4D97-AF65-F5344CB8AC3E}">
        <p14:creationId xmlns="" xmlns:p14="http://schemas.microsoft.com/office/powerpoint/2010/main" val="19535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3145" y="1960014"/>
            <a:ext cx="11284903" cy="2113778"/>
            <a:chOff x="363145" y="1960014"/>
            <a:chExt cx="11284903" cy="2113778"/>
          </a:xfrm>
        </p:grpSpPr>
        <p:sp>
          <p:nvSpPr>
            <p:cNvPr id="3" name="AutoShape 4"/>
            <p:cNvSpPr>
              <a:spLocks noChangeArrowheads="1"/>
            </p:cNvSpPr>
            <p:nvPr>
              <p:custDataLst>
                <p:tags r:id="rId2"/>
              </p:custDataLst>
            </p:nvPr>
          </p:nvSpPr>
          <p:spPr bwMode="white">
            <a:xfrm>
              <a:off x="363145" y="2327058"/>
              <a:ext cx="11284903" cy="1746734"/>
            </a:xfrm>
            <a:prstGeom prst="roundRect">
              <a:avLst>
                <a:gd name="adj" fmla="val 4784"/>
              </a:avLst>
            </a:prstGeom>
            <a:solidFill>
              <a:sysClr val="window" lastClr="FFFFFF">
                <a:alpha val="60000"/>
              </a:sysClr>
            </a:solidFill>
            <a:ln w="38100" cap="flat" cmpd="sng" algn="ctr">
              <a:gradFill>
                <a:gsLst>
                  <a:gs pos="50000">
                    <a:srgbClr val="FFCF01"/>
                  </a:gs>
                  <a:gs pos="100000">
                    <a:srgbClr val="E2200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4" name="AutoShape 3"/>
            <p:cNvSpPr>
              <a:spLocks noChangeArrowheads="1"/>
            </p:cNvSpPr>
            <p:nvPr/>
          </p:nvSpPr>
          <p:spPr bwMode="auto">
            <a:xfrm>
              <a:off x="723145" y="1960014"/>
              <a:ext cx="5466640" cy="504000"/>
            </a:xfrm>
            <a:prstGeom prst="roundRect">
              <a:avLst/>
            </a:prstGeom>
            <a:gradFill flip="none" rotWithShape="1">
              <a:gsLst>
                <a:gs pos="0">
                  <a:srgbClr val="FFCF01"/>
                </a:gs>
                <a:gs pos="90000">
                  <a:srgbClr val="E22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u"/>
                <a:tabLst/>
                <a:defRPr/>
              </a:pPr>
              <a:endParaRPr kumimoji="0" lang="zh-CN" altLang="zh-CN" sz="1600" b="1" i="0" u="none" strike="noStrike" kern="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5" name="TextBox 25"/>
            <p:cNvSpPr txBox="1"/>
            <p:nvPr/>
          </p:nvSpPr>
          <p:spPr bwMode="auto">
            <a:xfrm>
              <a:off x="756219" y="1984671"/>
              <a:ext cx="5433565" cy="442674"/>
            </a:xfrm>
            <a:prstGeom prst="roundRect">
              <a:avLst/>
            </a:prstGeom>
            <a:noFill/>
            <a:scene3d>
              <a:camera prst="orthographicFront"/>
              <a:lightRig rig="threePt" dir="t"/>
            </a:scene3d>
            <a:sp3d/>
          </p:spPr>
          <p:txBody>
            <a:bodyPr wrap="square">
              <a:spAutoFit/>
            </a:bodyPr>
            <a:lstStyle/>
            <a:p>
              <a:pPr>
                <a:defRPr/>
              </a:pPr>
              <a:r>
                <a:rPr lang="en-US" altLang="zh-CN"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9.</a:t>
              </a:r>
              <a:r>
                <a:rPr lang="zh-CN" altLang="en-US"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做好两件事情：目标与规划</a:t>
              </a:r>
            </a:p>
          </p:txBody>
        </p:sp>
        <p:sp>
          <p:nvSpPr>
            <p:cNvPr id="6" name="矩形 5"/>
            <p:cNvSpPr/>
            <p:nvPr/>
          </p:nvSpPr>
          <p:spPr>
            <a:xfrm>
              <a:off x="449674" y="2597324"/>
              <a:ext cx="11071766" cy="1217321"/>
            </a:xfrm>
            <a:prstGeom prst="rect">
              <a:avLst/>
            </a:prstGeom>
          </p:spPr>
          <p:txBody>
            <a:bodyPr wrap="square">
              <a:spAutoFit/>
            </a:bodyPr>
            <a:lstStyle/>
            <a:p>
              <a:pPr lvl="0" indent="576000" algn="just">
                <a:lnSpc>
                  <a:spcPts val="3000"/>
                </a:lnSpc>
              </a:pPr>
              <a:r>
                <a:rPr lang="zh-CN" altLang="en-US" sz="2200" kern="100" dirty="0">
                  <a:solidFill>
                    <a:prstClr val="black"/>
                  </a:solidFill>
                  <a:latin typeface="华文中宋" panose="02010600040101010101" pitchFamily="2" charset="-122"/>
                  <a:ea typeface="华文中宋" panose="02010600040101010101" pitchFamily="2" charset="-122"/>
                </a:rPr>
                <a:t>确立目标与制定规划是每一个大学生一入学就应该做的事情。不少毕业班的学哥学姐都为大一时的茫然而悔恨。大一很关键，一定开好头，起好步，切不可因疏忽和茫然而“耽误农时”。</a:t>
              </a:r>
            </a:p>
          </p:txBody>
        </p:sp>
      </p:grpSp>
      <p:grpSp>
        <p:nvGrpSpPr>
          <p:cNvPr id="14" name="组合 13"/>
          <p:cNvGrpSpPr/>
          <p:nvPr/>
        </p:nvGrpSpPr>
        <p:grpSpPr>
          <a:xfrm>
            <a:off x="291707" y="4335063"/>
            <a:ext cx="11356339" cy="2375225"/>
            <a:chOff x="291707" y="4335063"/>
            <a:chExt cx="11356339" cy="2375225"/>
          </a:xfrm>
        </p:grpSpPr>
        <p:sp>
          <p:nvSpPr>
            <p:cNvPr id="7" name="AutoShape 4"/>
            <p:cNvSpPr>
              <a:spLocks noChangeArrowheads="1"/>
            </p:cNvSpPr>
            <p:nvPr>
              <p:custDataLst>
                <p:tags r:id="rId1"/>
              </p:custDataLst>
            </p:nvPr>
          </p:nvSpPr>
          <p:spPr bwMode="white">
            <a:xfrm>
              <a:off x="291707" y="4702107"/>
              <a:ext cx="11356339" cy="2008181"/>
            </a:xfrm>
            <a:prstGeom prst="roundRect">
              <a:avLst>
                <a:gd name="adj" fmla="val 4784"/>
              </a:avLst>
            </a:prstGeom>
            <a:solidFill>
              <a:sysClr val="window" lastClr="FFFFFF">
                <a:alpha val="60000"/>
              </a:sysClr>
            </a:solidFill>
            <a:ln w="38100" cap="flat" cmpd="sng" algn="ctr">
              <a:gradFill>
                <a:gsLst>
                  <a:gs pos="50000">
                    <a:srgbClr val="6EFF01"/>
                  </a:gs>
                  <a:gs pos="100000">
                    <a:srgbClr val="0F5000"/>
                  </a:gs>
                </a:gsLst>
                <a:lin ang="5400000" scaled="0"/>
              </a:gradFill>
              <a:prstDash val="solid"/>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ysClr val="window" lastClr="FFFFFF"/>
              </a:contourClr>
            </a:sp3d>
          </p:spPr>
          <p:txBody>
            <a:bodyPr anchor="ctr">
              <a:sp3d/>
            </a:bodyPr>
            <a:lstStyle/>
            <a:p>
              <a:pPr marL="0" marR="0" lvl="2" indent="0" algn="ctr" defTabSz="914400" eaLnBrk="0" fontAlgn="ctr" latinLnBrk="0" hangingPunct="0">
                <a:lnSpc>
                  <a:spcPct val="100000"/>
                </a:lnSpc>
                <a:spcBef>
                  <a:spcPts val="0"/>
                </a:spcBef>
                <a:spcAft>
                  <a:spcPts val="0"/>
                </a:spcAft>
                <a:buClr>
                  <a:srgbClr val="FF0000"/>
                </a:buClr>
                <a:buSzPct val="70000"/>
                <a:buFont typeface="Wingdings" pitchFamily="2" charset="2"/>
                <a:buChar char="n"/>
                <a:tabLst>
                  <a:tab pos="136525" algn="l"/>
                </a:tabLst>
                <a:defRPr/>
              </a:pPr>
              <a:endPar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
          <p:nvSpPr>
            <p:cNvPr id="8" name="AutoShape 3"/>
            <p:cNvSpPr>
              <a:spLocks noChangeArrowheads="1"/>
            </p:cNvSpPr>
            <p:nvPr/>
          </p:nvSpPr>
          <p:spPr bwMode="auto">
            <a:xfrm>
              <a:off x="651707" y="4335063"/>
              <a:ext cx="5538077" cy="504000"/>
            </a:xfrm>
            <a:prstGeom prst="roundRect">
              <a:avLst/>
            </a:prstGeom>
            <a:gradFill flip="none" rotWithShape="1">
              <a:gsLst>
                <a:gs pos="0">
                  <a:srgbClr val="6EFF01"/>
                </a:gs>
                <a:gs pos="90000">
                  <a:srgbClr val="0F5000"/>
                </a:gs>
              </a:gsLst>
              <a:lin ang="2700000" scaled="1"/>
              <a:tileRect/>
            </a:gradFill>
            <a:ln w="25400" cap="flat" cmpd="sng" algn="ctr">
              <a:noFill/>
              <a:prstDash val="solid"/>
            </a:ln>
            <a:effectLst>
              <a:outerShdw blurRad="225425" dist="38100" dir="5220000" algn="ctr">
                <a:srgbClr val="000000">
                  <a:alpha val="33000"/>
                </a:srgbClr>
              </a:outerShdw>
            </a:effectLst>
            <a:scene3d>
              <a:camera prst="orthographicFront"/>
              <a:lightRig rig="flat" dir="t"/>
            </a:scene3d>
            <a:sp3d contourW="19050">
              <a:bevelT prst="convex"/>
              <a:bevelB w="0" h="0"/>
              <a:contourClr>
                <a:sysClr val="window" lastClr="FFFFFF"/>
              </a:contourClr>
            </a:sp3d>
          </p:spPr>
          <p:txBody>
            <a:bodyPr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zh-CN" altLang="zh-CN" sz="1600" b="1" i="0" u="none" strike="noStrike" kern="0" cap="none" spc="0" normalizeH="0" baseline="0" noProof="0">
                <a:ln>
                  <a:noFill/>
                </a:ln>
                <a:solidFill>
                  <a:prstClr val="white"/>
                </a:solidFill>
                <a:effectLst/>
                <a:uLnTx/>
                <a:uFillTx/>
                <a:latin typeface="微软雅黑" pitchFamily="34" charset="-122"/>
                <a:ea typeface="微软雅黑" pitchFamily="34" charset="-122"/>
              </a:endParaRPr>
            </a:p>
          </p:txBody>
        </p:sp>
        <p:sp>
          <p:nvSpPr>
            <p:cNvPr id="9" name="TextBox 16"/>
            <p:cNvSpPr txBox="1"/>
            <p:nvPr/>
          </p:nvSpPr>
          <p:spPr bwMode="auto">
            <a:xfrm>
              <a:off x="699946" y="4357638"/>
              <a:ext cx="5377295" cy="442674"/>
            </a:xfrm>
            <a:prstGeom prst="roundRect">
              <a:avLst/>
            </a:prstGeom>
            <a:noFill/>
            <a:scene3d>
              <a:camera prst="orthographicFront"/>
              <a:lightRig rig="threePt" dir="t"/>
            </a:scene3d>
            <a:sp3d/>
          </p:spPr>
          <p:txBody>
            <a:bodyPr wrap="square">
              <a:spAutoFit/>
            </a:bodyPr>
            <a:lstStyle/>
            <a:p>
              <a:pPr>
                <a:defRPr/>
              </a:pPr>
              <a:r>
                <a:rPr lang="en-US" altLang="zh-CN"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10.</a:t>
              </a:r>
              <a:r>
                <a:rPr lang="zh-CN" altLang="en-US" sz="2000" b="1" dirty="0">
                  <a:solidFill>
                    <a:prstClr val="white"/>
                  </a:solidFill>
                  <a:effectLst>
                    <a:reflection blurRad="6350" stA="50000" endA="300" endPos="50000" dist="60007" dir="5400000" sy="-100000" algn="bl" rotWithShape="0"/>
                  </a:effectLst>
                  <a:latin typeface="华文中宋" panose="02010600040101010101" pitchFamily="2" charset="-122"/>
                  <a:ea typeface="华文中宋" panose="02010600040101010101" pitchFamily="2" charset="-122"/>
                </a:rPr>
                <a:t>实施两成工程：成人与成才</a:t>
              </a:r>
            </a:p>
          </p:txBody>
        </p:sp>
        <p:sp>
          <p:nvSpPr>
            <p:cNvPr id="10" name="矩形 9"/>
            <p:cNvSpPr/>
            <p:nvPr/>
          </p:nvSpPr>
          <p:spPr>
            <a:xfrm>
              <a:off x="363145" y="4931067"/>
              <a:ext cx="11116868" cy="1602042"/>
            </a:xfrm>
            <a:prstGeom prst="rect">
              <a:avLst/>
            </a:prstGeom>
          </p:spPr>
          <p:txBody>
            <a:bodyPr wrap="square">
              <a:spAutoFit/>
            </a:bodyPr>
            <a:lstStyle/>
            <a:p>
              <a:pPr indent="576000" algn="just">
                <a:lnSpc>
                  <a:spcPts val="3000"/>
                </a:lnSpc>
              </a:pPr>
              <a:r>
                <a:rPr lang="zh-CN" altLang="en-US" sz="2200" kern="100" dirty="0">
                  <a:solidFill>
                    <a:prstClr val="black"/>
                  </a:solidFill>
                  <a:latin typeface="华文中宋" panose="02010600040101010101" pitchFamily="2" charset="-122"/>
                  <a:ea typeface="华文中宋" panose="02010600040101010101" pitchFamily="2" charset="-122"/>
                </a:rPr>
                <a:t>“成人”重在内化与养成。读书明理，能自觉地把这些道理内化为自身的素质，养成良好的做人习惯和为人处世的态度。自觉地投身“养成教育”。</a:t>
              </a:r>
            </a:p>
            <a:p>
              <a:pPr indent="576000" algn="just">
                <a:lnSpc>
                  <a:spcPts val="3000"/>
                </a:lnSpc>
              </a:pPr>
              <a:r>
                <a:rPr lang="zh-CN" altLang="en-US" sz="2200" kern="100" dirty="0">
                  <a:solidFill>
                    <a:prstClr val="black"/>
                  </a:solidFill>
                  <a:latin typeface="华文中宋" panose="02010600040101010101" pitchFamily="2" charset="-122"/>
                  <a:ea typeface="华文中宋" panose="02010600040101010101" pitchFamily="2" charset="-122"/>
                </a:rPr>
                <a:t>“成才”重在学习与实践。学习和掌握相应的基础知识和专业知识，通过实践来锻炼和提高各种能力。勤奋学习、努力实践是成才的奥秘。 </a:t>
              </a:r>
            </a:p>
          </p:txBody>
        </p:sp>
      </p:grpSp>
      <p:sp>
        <p:nvSpPr>
          <p:cNvPr id="11" name="Rounded Rectangle 4"/>
          <p:cNvSpPr/>
          <p:nvPr/>
        </p:nvSpPr>
        <p:spPr bwMode="auto">
          <a:xfrm>
            <a:off x="633767" y="1219197"/>
            <a:ext cx="573087" cy="573087"/>
          </a:xfrm>
          <a:prstGeom prst="roundRect">
            <a:avLst/>
          </a:prstGeom>
          <a:solidFill>
            <a:srgbClr val="00B393"/>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四</a:t>
            </a:r>
            <a:endParaRPr kumimoji="0" lang="en-US" altLang="zh-CN" sz="2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12" name="直接箭头连接符 11"/>
          <p:cNvCxnSpPr/>
          <p:nvPr/>
        </p:nvCxnSpPr>
        <p:spPr>
          <a:xfrm>
            <a:off x="920309" y="1777999"/>
            <a:ext cx="4320000" cy="0"/>
          </a:xfrm>
          <a:prstGeom prst="straightConnector1">
            <a:avLst/>
          </a:prstGeom>
          <a:ln w="19050">
            <a:solidFill>
              <a:srgbClr val="00B393"/>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3"/>
          <p:cNvSpPr txBox="1"/>
          <p:nvPr/>
        </p:nvSpPr>
        <p:spPr bwMode="auto">
          <a:xfrm>
            <a:off x="1527936" y="1267481"/>
            <a:ext cx="3775393"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送给大家“十两”礼物</a:t>
            </a:r>
          </a:p>
        </p:txBody>
      </p:sp>
    </p:spTree>
    <p:extLst>
      <p:ext uri="{BB962C8B-B14F-4D97-AF65-F5344CB8AC3E}">
        <p14:creationId xmlns="" xmlns:p14="http://schemas.microsoft.com/office/powerpoint/2010/main" val="20514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6"/>
          <p:cNvSpPr/>
          <p:nvPr/>
        </p:nvSpPr>
        <p:spPr bwMode="auto">
          <a:xfrm>
            <a:off x="633767" y="1217612"/>
            <a:ext cx="573087" cy="573087"/>
          </a:xfrm>
          <a:prstGeom prst="roundRect">
            <a:avLst/>
          </a:prstGeom>
          <a:solidFill>
            <a:srgbClr val="00BAF7"/>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五</a:t>
            </a:r>
            <a:endParaRPr kumimoji="0" lang="en-US" altLang="zh-CN"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4" name="直接箭头连接符 3"/>
          <p:cNvCxnSpPr/>
          <p:nvPr/>
        </p:nvCxnSpPr>
        <p:spPr>
          <a:xfrm>
            <a:off x="920309" y="1777999"/>
            <a:ext cx="4320000" cy="0"/>
          </a:xfrm>
          <a:prstGeom prst="straightConnector1">
            <a:avLst/>
          </a:prstGeom>
          <a:ln w="19050">
            <a:solidFill>
              <a:srgbClr val="00BAF7"/>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13"/>
          <p:cNvSpPr txBox="1"/>
          <p:nvPr/>
        </p:nvSpPr>
        <p:spPr bwMode="auto">
          <a:xfrm>
            <a:off x="1527936" y="1267481"/>
            <a:ext cx="2339102"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持续激励自己</a:t>
            </a:r>
          </a:p>
        </p:txBody>
      </p:sp>
      <p:pic>
        <p:nvPicPr>
          <p:cNvPr id="17" name="图片 1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484804" y="4328398"/>
            <a:ext cx="7892491" cy="2390775"/>
          </a:xfrm>
          <a:prstGeom prst="rect">
            <a:avLst/>
          </a:prstGeom>
        </p:spPr>
      </p:pic>
      <p:grpSp>
        <p:nvGrpSpPr>
          <p:cNvPr id="2" name="组合 1"/>
          <p:cNvGrpSpPr/>
          <p:nvPr/>
        </p:nvGrpSpPr>
        <p:grpSpPr>
          <a:xfrm>
            <a:off x="633767" y="2288518"/>
            <a:ext cx="10980480" cy="1939118"/>
            <a:chOff x="633767" y="2288518"/>
            <a:chExt cx="10980480" cy="1939118"/>
          </a:xfrm>
        </p:grpSpPr>
        <p:sp>
          <p:nvSpPr>
            <p:cNvPr id="15" name="矩形 14"/>
            <p:cNvSpPr/>
            <p:nvPr/>
          </p:nvSpPr>
          <p:spPr>
            <a:xfrm>
              <a:off x="920311" y="2288518"/>
              <a:ext cx="10693936" cy="1438855"/>
            </a:xfrm>
            <a:prstGeom prst="rect">
              <a:avLst/>
            </a:prstGeom>
          </p:spPr>
          <p:txBody>
            <a:bodyPr wrap="square">
              <a:spAutoFit/>
            </a:bodyPr>
            <a:lstStyle/>
            <a:p>
              <a:pPr indent="576000" algn="just">
                <a:lnSpc>
                  <a:spcPts val="3500"/>
                </a:lnSpc>
                <a:spcAft>
                  <a:spcPts val="0"/>
                </a:spcAft>
              </a:pPr>
              <a:r>
                <a:rPr lang="zh-CN" altLang="zh-CN" sz="2400" kern="100" dirty="0">
                  <a:latin typeface="华文中宋" panose="02010600040101010101" pitchFamily="2" charset="-122"/>
                  <a:ea typeface="华文中宋" panose="02010600040101010101" pitchFamily="2" charset="-122"/>
                </a:rPr>
                <a:t>这个世界上所有成功者，虽然成功的情况各不相同，但是有一点却高度的一致，那就是他们都具有明确的奋斗目标和积极的人生态度，能够持续地激发自己内心成功的欲望和奋斗的激情。 </a:t>
              </a:r>
            </a:p>
          </p:txBody>
        </p:sp>
        <p:sp>
          <p:nvSpPr>
            <p:cNvPr id="18" name="右大括号 17"/>
            <p:cNvSpPr/>
            <p:nvPr/>
          </p:nvSpPr>
          <p:spPr>
            <a:xfrm rot="5400000">
              <a:off x="5810108" y="-1576502"/>
              <a:ext cx="627797" cy="10980480"/>
            </a:xfrm>
            <a:prstGeom prst="rightBrace">
              <a:avLst/>
            </a:prstGeom>
            <a:ln w="28575">
              <a:prstDash val="lgDashDot"/>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a:p>
          </p:txBody>
        </p:sp>
      </p:grpSp>
    </p:spTree>
    <p:extLst>
      <p:ext uri="{BB962C8B-B14F-4D97-AF65-F5344CB8AC3E}">
        <p14:creationId xmlns="" xmlns:p14="http://schemas.microsoft.com/office/powerpoint/2010/main" val="236260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out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6"/>
          <p:cNvSpPr/>
          <p:nvPr/>
        </p:nvSpPr>
        <p:spPr bwMode="auto">
          <a:xfrm>
            <a:off x="633767" y="1217612"/>
            <a:ext cx="573087" cy="573087"/>
          </a:xfrm>
          <a:prstGeom prst="roundRect">
            <a:avLst/>
          </a:prstGeom>
          <a:solidFill>
            <a:srgbClr val="00BAF7"/>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五</a:t>
            </a:r>
            <a:endParaRPr kumimoji="0" lang="en-US" altLang="zh-CN"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3" name="直接箭头连接符 2"/>
          <p:cNvCxnSpPr/>
          <p:nvPr/>
        </p:nvCxnSpPr>
        <p:spPr>
          <a:xfrm>
            <a:off x="920309" y="1777999"/>
            <a:ext cx="4320000" cy="0"/>
          </a:xfrm>
          <a:prstGeom prst="straightConnector1">
            <a:avLst/>
          </a:prstGeom>
          <a:ln w="19050">
            <a:solidFill>
              <a:srgbClr val="00BAF7"/>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2339102"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持续激励自己</a:t>
            </a:r>
          </a:p>
        </p:txBody>
      </p:sp>
      <p:sp>
        <p:nvSpPr>
          <p:cNvPr id="5" name="矩形 4"/>
          <p:cNvSpPr/>
          <p:nvPr/>
        </p:nvSpPr>
        <p:spPr>
          <a:xfrm>
            <a:off x="633767" y="3179197"/>
            <a:ext cx="7296514" cy="1887696"/>
          </a:xfrm>
          <a:prstGeom prst="rect">
            <a:avLst/>
          </a:prstGeom>
        </p:spPr>
        <p:txBody>
          <a:bodyPr wrap="square">
            <a:spAutoFit/>
          </a:bodyPr>
          <a:lstStyle/>
          <a:p>
            <a:pPr indent="576000" algn="just">
              <a:lnSpc>
                <a:spcPts val="3500"/>
              </a:lnSpc>
            </a:pPr>
            <a:r>
              <a:rPr lang="zh-CN" altLang="zh-CN" sz="2400" kern="100" dirty="0">
                <a:latin typeface="华文中宋" panose="02010600040101010101" pitchFamily="2" charset="-122"/>
                <a:ea typeface="华文中宋" panose="02010600040101010101" pitchFamily="2" charset="-122"/>
              </a:rPr>
              <a:t>青年学生处于血气方刚的时期，对未来充满着憧憬。只要树立了远大的理想，确立了明确的目标，制定了相应的规划，就容易产生动力和激情，激励自己为实现既定的理想和目标而不懈的努力奋斗。</a:t>
            </a:r>
          </a:p>
        </p:txBody>
      </p:sp>
      <p:pic>
        <p:nvPicPr>
          <p:cNvPr id="6" name="图片 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b="3890"/>
          <a:stretch/>
        </p:blipFill>
        <p:spPr>
          <a:xfrm>
            <a:off x="8456636" y="2336610"/>
            <a:ext cx="2855926" cy="4391737"/>
          </a:xfrm>
          <a:prstGeom prst="rect">
            <a:avLst/>
          </a:prstGeom>
        </p:spPr>
      </p:pic>
    </p:spTree>
    <p:extLst>
      <p:ext uri="{BB962C8B-B14F-4D97-AF65-F5344CB8AC3E}">
        <p14:creationId xmlns="" xmlns:p14="http://schemas.microsoft.com/office/powerpoint/2010/main" val="3845583846"/>
      </p:ext>
    </p:extLst>
  </p:cSld>
  <p:clrMapOvr>
    <a:masterClrMapping/>
  </p:clrMapOvr>
  <p:transition spd="slow">
    <p:push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3"/>
            <a:ext cx="2874200" cy="573087"/>
            <a:chOff x="1136467" y="1979059"/>
            <a:chExt cx="2874352" cy="573256"/>
          </a:xfrm>
        </p:grpSpPr>
        <p:sp>
          <p:nvSpPr>
            <p:cNvPr id="4"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5"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6" name="矩形 5"/>
          <p:cNvSpPr/>
          <p:nvPr/>
        </p:nvSpPr>
        <p:spPr>
          <a:xfrm>
            <a:off x="413035" y="1721015"/>
            <a:ext cx="4151778" cy="541174"/>
          </a:xfrm>
          <a:prstGeom prst="rect">
            <a:avLst/>
          </a:prstGeom>
        </p:spPr>
        <p:txBody>
          <a:bodyPr wrap="none">
            <a:spAutoFit/>
          </a:bodyPr>
          <a:lstStyle/>
          <a:p>
            <a:pPr lvl="0" indent="576000" algn="just">
              <a:lnSpc>
                <a:spcPts val="3500"/>
              </a:lnSpc>
            </a:pPr>
            <a:r>
              <a:rPr lang="zh-CN" altLang="zh-CN" sz="2400" kern="100" dirty="0">
                <a:solidFill>
                  <a:prstClr val="black"/>
                </a:solidFill>
                <a:latin typeface="华文中宋" panose="02010600040101010101" pitchFamily="2" charset="-122"/>
                <a:ea typeface="华文中宋" panose="02010600040101010101" pitchFamily="2" charset="-122"/>
              </a:rPr>
              <a:t>（一）实现心理上的适应</a:t>
            </a:r>
          </a:p>
        </p:txBody>
      </p:sp>
      <p:grpSp>
        <p:nvGrpSpPr>
          <p:cNvPr id="17" name="组合 16"/>
          <p:cNvGrpSpPr/>
          <p:nvPr/>
        </p:nvGrpSpPr>
        <p:grpSpPr>
          <a:xfrm>
            <a:off x="1265404" y="2571985"/>
            <a:ext cx="10404524" cy="1651669"/>
            <a:chOff x="1265404" y="2470387"/>
            <a:chExt cx="10404524" cy="1651669"/>
          </a:xfrm>
        </p:grpSpPr>
        <p:sp>
          <p:nvSpPr>
            <p:cNvPr id="9" name="任意多边形 8"/>
            <p:cNvSpPr/>
            <p:nvPr/>
          </p:nvSpPr>
          <p:spPr>
            <a:xfrm>
              <a:off x="1265404" y="2470387"/>
              <a:ext cx="10404524" cy="1462984"/>
            </a:xfrm>
            <a:custGeom>
              <a:avLst/>
              <a:gdLst>
                <a:gd name="connsiteX0" fmla="*/ 238128 w 4486009"/>
                <a:gd name="connsiteY0" fmla="*/ 0 h 914400"/>
                <a:gd name="connsiteX1" fmla="*/ 1053311 w 4486009"/>
                <a:gd name="connsiteY1" fmla="*/ 0 h 914400"/>
                <a:gd name="connsiteX2" fmla="*/ 4247881 w 4486009"/>
                <a:gd name="connsiteY2" fmla="*/ 0 h 914400"/>
                <a:gd name="connsiteX3" fmla="*/ 4486009 w 4486009"/>
                <a:gd name="connsiteY3" fmla="*/ 457200 h 914400"/>
                <a:gd name="connsiteX4" fmla="*/ 4247881 w 4486009"/>
                <a:gd name="connsiteY4" fmla="*/ 914400 h 914400"/>
                <a:gd name="connsiteX5" fmla="*/ 1053311 w 4486009"/>
                <a:gd name="connsiteY5" fmla="*/ 914400 h 914400"/>
                <a:gd name="connsiteX6" fmla="*/ 238128 w 4486009"/>
                <a:gd name="connsiteY6" fmla="*/ 914400 h 914400"/>
                <a:gd name="connsiteX7" fmla="*/ 0 w 4486009"/>
                <a:gd name="connsiteY7"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6009" h="914400">
                  <a:moveTo>
                    <a:pt x="238128" y="0"/>
                  </a:moveTo>
                  <a:lnTo>
                    <a:pt x="1053311" y="0"/>
                  </a:lnTo>
                  <a:lnTo>
                    <a:pt x="4247881" y="0"/>
                  </a:lnTo>
                  <a:lnTo>
                    <a:pt x="4486009" y="457200"/>
                  </a:lnTo>
                  <a:lnTo>
                    <a:pt x="4247881" y="914400"/>
                  </a:lnTo>
                  <a:lnTo>
                    <a:pt x="1053311" y="914400"/>
                  </a:lnTo>
                  <a:lnTo>
                    <a:pt x="238128" y="914400"/>
                  </a:lnTo>
                  <a:lnTo>
                    <a:pt x="0" y="457200"/>
                  </a:lnTo>
                  <a:close/>
                </a:path>
              </a:pathLst>
            </a:custGeom>
            <a:solidFill>
              <a:srgbClr val="F5F5F5"/>
            </a:solidFill>
            <a:ln w="22225" cap="flat" cmpd="sng" algn="ctr">
              <a:gradFill flip="none" rotWithShape="1">
                <a:gsLst>
                  <a:gs pos="39000">
                    <a:sysClr val="window" lastClr="FFFFFF"/>
                  </a:gs>
                  <a:gs pos="100000">
                    <a:sysClr val="window" lastClr="FFFFFF">
                      <a:lumMod val="85000"/>
                    </a:sysClr>
                  </a:gs>
                </a:gsLst>
                <a:lin ang="2700000" scaled="1"/>
                <a:tileRect/>
              </a:gradFill>
              <a:prstDash val="solid"/>
              <a:miter lim="800000"/>
            </a:ln>
            <a:effectLst>
              <a:outerShdw blurRad="254000" dist="127000" dir="2700000" algn="tl" rotWithShape="0">
                <a:prstClr val="black">
                  <a:alpha val="2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0" name="TextBox 6"/>
            <p:cNvSpPr txBox="1"/>
            <p:nvPr/>
          </p:nvSpPr>
          <p:spPr>
            <a:xfrm>
              <a:off x="1750292" y="2498535"/>
              <a:ext cx="9538708" cy="1623521"/>
            </a:xfrm>
            <a:prstGeom prst="rect">
              <a:avLst/>
            </a:prstGeom>
            <a:noFill/>
            <a:ln>
              <a:noFill/>
            </a:ln>
          </p:spPr>
          <p:txBody>
            <a:bodyPr vert="horz" wrap="square" lIns="0" tIns="0" rIns="0" bIns="0" rtlCol="0" anchor="ctr">
              <a:spAutoFit/>
            </a:bodyPr>
            <a:lstStyle/>
            <a:p>
              <a:pPr lvl="0" indent="576000">
                <a:lnSpc>
                  <a:spcPts val="3500"/>
                </a:lnSpc>
              </a:pPr>
              <a:r>
                <a:rPr lang="zh-CN" altLang="en-US" sz="2400" b="1" dirty="0" smtClean="0">
                  <a:solidFill>
                    <a:srgbClr val="FF0000"/>
                  </a:solidFill>
                  <a:latin typeface="华文中宋" panose="02010600040101010101" pitchFamily="2" charset="-122"/>
                  <a:ea typeface="华文中宋" panose="02010600040101010101" pitchFamily="2" charset="-122"/>
                </a:rPr>
                <a:t>走进大学</a:t>
              </a:r>
              <a:r>
                <a:rPr lang="zh-CN" altLang="en-US" sz="2400" dirty="0">
                  <a:latin typeface="华文中宋" panose="02010600040101010101" pitchFamily="2" charset="-122"/>
                  <a:ea typeface="华文中宋" panose="02010600040101010101" pitchFamily="2" charset="-122"/>
                </a:rPr>
                <a:t>，</a:t>
              </a:r>
              <a:r>
                <a:rPr lang="zh-CN" altLang="en-US" sz="2400" dirty="0" smtClean="0">
                  <a:solidFill>
                    <a:prstClr val="black"/>
                  </a:solidFill>
                  <a:latin typeface="华文中宋" panose="02010600040101010101" pitchFamily="2" charset="-122"/>
                  <a:ea typeface="华文中宋" panose="02010600040101010101" pitchFamily="2" charset="-122"/>
                </a:rPr>
                <a:t>要</a:t>
              </a:r>
              <a:r>
                <a:rPr lang="zh-CN" altLang="en-US" sz="2400" dirty="0">
                  <a:solidFill>
                    <a:prstClr val="black"/>
                  </a:solidFill>
                  <a:latin typeface="华文中宋" panose="02010600040101010101" pitchFamily="2" charset="-122"/>
                  <a:ea typeface="华文中宋" panose="02010600040101010101" pitchFamily="2" charset="-122"/>
                </a:rPr>
                <a:t>学会和过去告别，学会清零。这边已经开始了新的生活，如果还过多的沉浸在对过去的回忆中，就会增加想家的念头，甚至产生对新环境的抗拒心理。</a:t>
              </a:r>
            </a:p>
            <a:p>
              <a:pPr>
                <a:defRPr/>
              </a:pPr>
              <a:endParaRPr lang="zh-CN" altLang="en-US" b="1" kern="0" dirty="0">
                <a:solidFill>
                  <a:srgbClr val="FFB850"/>
                </a:solidFill>
                <a:latin typeface="微软雅黑" pitchFamily="34" charset="-122"/>
                <a:ea typeface="微软雅黑" pitchFamily="34" charset="-122"/>
              </a:endParaRPr>
            </a:p>
          </p:txBody>
        </p:sp>
      </p:grpSp>
      <p:grpSp>
        <p:nvGrpSpPr>
          <p:cNvPr id="7" name="组合 6"/>
          <p:cNvGrpSpPr/>
          <p:nvPr/>
        </p:nvGrpSpPr>
        <p:grpSpPr>
          <a:xfrm>
            <a:off x="0" y="2549545"/>
            <a:ext cx="1265404" cy="3571927"/>
            <a:chOff x="0" y="2549545"/>
            <a:chExt cx="1265404" cy="3571927"/>
          </a:xfrm>
        </p:grpSpPr>
        <p:sp>
          <p:nvSpPr>
            <p:cNvPr id="12" name="六边形 11"/>
            <p:cNvSpPr/>
            <p:nvPr/>
          </p:nvSpPr>
          <p:spPr>
            <a:xfrm>
              <a:off x="0" y="2549545"/>
              <a:ext cx="1265404" cy="3571927"/>
            </a:xfrm>
            <a:custGeom>
              <a:avLst/>
              <a:gdLst>
                <a:gd name="connsiteX0" fmla="*/ 0 w 1954875"/>
                <a:gd name="connsiteY0" fmla="*/ 1785965 h 3571929"/>
                <a:gd name="connsiteX1" fmla="*/ 488719 w 1954875"/>
                <a:gd name="connsiteY1" fmla="*/ 1 h 3571929"/>
                <a:gd name="connsiteX2" fmla="*/ 1466156 w 1954875"/>
                <a:gd name="connsiteY2" fmla="*/ 1 h 3571929"/>
                <a:gd name="connsiteX3" fmla="*/ 1954875 w 1954875"/>
                <a:gd name="connsiteY3" fmla="*/ 1785965 h 3571929"/>
                <a:gd name="connsiteX4" fmla="*/ 1466156 w 1954875"/>
                <a:gd name="connsiteY4" fmla="*/ 3571928 h 3571929"/>
                <a:gd name="connsiteX5" fmla="*/ 488719 w 1954875"/>
                <a:gd name="connsiteY5" fmla="*/ 3571928 h 3571929"/>
                <a:gd name="connsiteX6" fmla="*/ 0 w 1954875"/>
                <a:gd name="connsiteY6" fmla="*/ 1785965 h 3571929"/>
                <a:gd name="connsiteX0" fmla="*/ 4766 w 1466156"/>
                <a:gd name="connsiteY0" fmla="*/ 2018192 h 3571927"/>
                <a:gd name="connsiteX1" fmla="*/ 0 w 1466156"/>
                <a:gd name="connsiteY1" fmla="*/ 0 h 3571927"/>
                <a:gd name="connsiteX2" fmla="*/ 977437 w 1466156"/>
                <a:gd name="connsiteY2" fmla="*/ 0 h 3571927"/>
                <a:gd name="connsiteX3" fmla="*/ 1466156 w 1466156"/>
                <a:gd name="connsiteY3" fmla="*/ 1785964 h 3571927"/>
                <a:gd name="connsiteX4" fmla="*/ 977437 w 1466156"/>
                <a:gd name="connsiteY4" fmla="*/ 3571927 h 3571927"/>
                <a:gd name="connsiteX5" fmla="*/ 0 w 1466156"/>
                <a:gd name="connsiteY5" fmla="*/ 3571927 h 3571927"/>
                <a:gd name="connsiteX6" fmla="*/ 4766 w 1466156"/>
                <a:gd name="connsiteY6" fmla="*/ 2018192 h 35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6156" h="3571927">
                  <a:moveTo>
                    <a:pt x="4766" y="2018192"/>
                  </a:moveTo>
                  <a:cubicBezTo>
                    <a:pt x="3177" y="1345461"/>
                    <a:pt x="1589" y="672731"/>
                    <a:pt x="0" y="0"/>
                  </a:cubicBezTo>
                  <a:lnTo>
                    <a:pt x="977437" y="0"/>
                  </a:lnTo>
                  <a:lnTo>
                    <a:pt x="1466156" y="1785964"/>
                  </a:lnTo>
                  <a:lnTo>
                    <a:pt x="977437" y="3571927"/>
                  </a:lnTo>
                  <a:lnTo>
                    <a:pt x="0" y="3571927"/>
                  </a:lnTo>
                  <a:cubicBezTo>
                    <a:pt x="1589" y="3054015"/>
                    <a:pt x="3177" y="2536104"/>
                    <a:pt x="4766" y="2018192"/>
                  </a:cubicBezTo>
                  <a:close/>
                </a:path>
              </a:pathLst>
            </a:custGeom>
            <a:solidFill>
              <a:srgbClr val="F5F5F5"/>
            </a:solidFill>
            <a:ln w="22225" cap="flat" cmpd="sng" algn="ctr">
              <a:gradFill flip="none" rotWithShape="1">
                <a:gsLst>
                  <a:gs pos="39000">
                    <a:sysClr val="window" lastClr="FFFFFF"/>
                  </a:gs>
                  <a:gs pos="100000">
                    <a:sysClr val="window" lastClr="FFFFFF">
                      <a:lumMod val="85000"/>
                    </a:sysClr>
                  </a:gs>
                </a:gsLst>
                <a:lin ang="2700000" scaled="1"/>
                <a:tileRect/>
              </a:gradFill>
              <a:prstDash val="solid"/>
              <a:miter lim="800000"/>
            </a:ln>
            <a:effectLst>
              <a:outerShdw blurRad="254000" dist="127000" dir="2700000" algn="tl" rotWithShape="0">
                <a:prstClr val="black">
                  <a:alpha val="2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4" name="椭圆 13"/>
            <p:cNvSpPr/>
            <p:nvPr/>
          </p:nvSpPr>
          <p:spPr>
            <a:xfrm>
              <a:off x="152107" y="2715724"/>
              <a:ext cx="512391" cy="512391"/>
            </a:xfrm>
            <a:prstGeom prst="ellipse">
              <a:avLst/>
            </a:prstGeom>
            <a:solidFill>
              <a:srgbClr val="FFB850"/>
            </a:solidFill>
            <a:ln>
              <a:solidFill>
                <a:srgbClr val="FFB8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 name="矩形 14"/>
            <p:cNvSpPr/>
            <p:nvPr/>
          </p:nvSpPr>
          <p:spPr>
            <a:xfrm>
              <a:off x="209526" y="2765591"/>
              <a:ext cx="570990" cy="461665"/>
            </a:xfrm>
            <a:prstGeom prst="rect">
              <a:avLst/>
            </a:prstGeom>
          </p:spPr>
          <p:txBody>
            <a:bodyPr wrap="none">
              <a:spAutoFit/>
            </a:bodyPr>
            <a:lstStyle/>
            <a:p>
              <a:r>
                <a:rPr lang="en-US" altLang="zh-CN" sz="2400" kern="100" dirty="0">
                  <a:solidFill>
                    <a:prstClr val="black"/>
                  </a:solidFill>
                  <a:latin typeface="华文中宋" panose="02010600040101010101" pitchFamily="2" charset="-122"/>
                  <a:ea typeface="华文中宋" panose="02010600040101010101" pitchFamily="2" charset="-122"/>
                </a:rPr>
                <a:t>1. </a:t>
              </a:r>
              <a:endParaRPr lang="zh-CN" altLang="en-US" dirty="0"/>
            </a:p>
          </p:txBody>
        </p:sp>
        <p:sp>
          <p:nvSpPr>
            <p:cNvPr id="16" name="文本框 15"/>
            <p:cNvSpPr txBox="1"/>
            <p:nvPr/>
          </p:nvSpPr>
          <p:spPr>
            <a:xfrm>
              <a:off x="0" y="3316304"/>
              <a:ext cx="923330" cy="2538489"/>
            </a:xfrm>
            <a:prstGeom prst="rect">
              <a:avLst/>
            </a:prstGeom>
            <a:noFill/>
          </p:spPr>
          <p:txBody>
            <a:bodyPr vert="eaVert" wrap="square" rtlCol="0">
              <a:spAutoFit/>
            </a:bodyPr>
            <a:lstStyle/>
            <a:p>
              <a:r>
                <a:rPr lang="zh-CN" altLang="en-US" sz="2400" kern="100" dirty="0">
                  <a:solidFill>
                    <a:prstClr val="black"/>
                  </a:solidFill>
                  <a:latin typeface="华文中宋" panose="02010600040101010101" pitchFamily="2" charset="-122"/>
                  <a:ea typeface="华文中宋" panose="02010600040101010101" pitchFamily="2" charset="-122"/>
                </a:rPr>
                <a:t>走出独立之路</a:t>
              </a:r>
            </a:p>
            <a:p>
              <a:pPr lvl="0"/>
              <a:r>
                <a:rPr lang="zh-CN" altLang="en-US" sz="2400" kern="100" dirty="0" smtClean="0">
                  <a:solidFill>
                    <a:prstClr val="black"/>
                  </a:solidFill>
                  <a:latin typeface="华文中宋" panose="02010600040101010101" pitchFamily="2" charset="-122"/>
                  <a:ea typeface="华文中宋" panose="02010600040101010101" pitchFamily="2" charset="-122"/>
                </a:rPr>
                <a:t>树立</a:t>
              </a:r>
              <a:r>
                <a:rPr lang="zh-CN" altLang="en-US" sz="2400" kern="100" dirty="0">
                  <a:solidFill>
                    <a:prstClr val="black"/>
                  </a:solidFill>
                  <a:latin typeface="华文中宋" panose="02010600040101010101" pitchFamily="2" charset="-122"/>
                  <a:ea typeface="华文中宋" panose="02010600040101010101" pitchFamily="2" charset="-122"/>
                </a:rPr>
                <a:t>清零</a:t>
              </a:r>
              <a:r>
                <a:rPr lang="zh-CN" altLang="en-US" sz="2400" kern="100" dirty="0" smtClean="0">
                  <a:solidFill>
                    <a:prstClr val="black"/>
                  </a:solidFill>
                  <a:latin typeface="华文中宋" panose="02010600040101010101" pitchFamily="2" charset="-122"/>
                  <a:ea typeface="华文中宋" panose="02010600040101010101" pitchFamily="2" charset="-122"/>
                </a:rPr>
                <a:t>意识</a:t>
              </a:r>
              <a:endParaRPr lang="zh-CN" altLang="en-US" dirty="0"/>
            </a:p>
          </p:txBody>
        </p:sp>
      </p:grpSp>
      <p:grpSp>
        <p:nvGrpSpPr>
          <p:cNvPr id="18" name="组合 17"/>
          <p:cNvGrpSpPr/>
          <p:nvPr/>
        </p:nvGrpSpPr>
        <p:grpSpPr>
          <a:xfrm>
            <a:off x="1265404" y="4682548"/>
            <a:ext cx="10404524" cy="1462984"/>
            <a:chOff x="1265404" y="2470387"/>
            <a:chExt cx="10404524" cy="1462984"/>
          </a:xfrm>
        </p:grpSpPr>
        <p:sp>
          <p:nvSpPr>
            <p:cNvPr id="19" name="任意多边形 18"/>
            <p:cNvSpPr/>
            <p:nvPr/>
          </p:nvSpPr>
          <p:spPr>
            <a:xfrm>
              <a:off x="1265404" y="2470387"/>
              <a:ext cx="10404524" cy="1462984"/>
            </a:xfrm>
            <a:custGeom>
              <a:avLst/>
              <a:gdLst>
                <a:gd name="connsiteX0" fmla="*/ 238128 w 4486009"/>
                <a:gd name="connsiteY0" fmla="*/ 0 h 914400"/>
                <a:gd name="connsiteX1" fmla="*/ 1053311 w 4486009"/>
                <a:gd name="connsiteY1" fmla="*/ 0 h 914400"/>
                <a:gd name="connsiteX2" fmla="*/ 4247881 w 4486009"/>
                <a:gd name="connsiteY2" fmla="*/ 0 h 914400"/>
                <a:gd name="connsiteX3" fmla="*/ 4486009 w 4486009"/>
                <a:gd name="connsiteY3" fmla="*/ 457200 h 914400"/>
                <a:gd name="connsiteX4" fmla="*/ 4247881 w 4486009"/>
                <a:gd name="connsiteY4" fmla="*/ 914400 h 914400"/>
                <a:gd name="connsiteX5" fmla="*/ 1053311 w 4486009"/>
                <a:gd name="connsiteY5" fmla="*/ 914400 h 914400"/>
                <a:gd name="connsiteX6" fmla="*/ 238128 w 4486009"/>
                <a:gd name="connsiteY6" fmla="*/ 914400 h 914400"/>
                <a:gd name="connsiteX7" fmla="*/ 0 w 4486009"/>
                <a:gd name="connsiteY7"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6009" h="914400">
                  <a:moveTo>
                    <a:pt x="238128" y="0"/>
                  </a:moveTo>
                  <a:lnTo>
                    <a:pt x="1053311" y="0"/>
                  </a:lnTo>
                  <a:lnTo>
                    <a:pt x="4247881" y="0"/>
                  </a:lnTo>
                  <a:lnTo>
                    <a:pt x="4486009" y="457200"/>
                  </a:lnTo>
                  <a:lnTo>
                    <a:pt x="4247881" y="914400"/>
                  </a:lnTo>
                  <a:lnTo>
                    <a:pt x="1053311" y="914400"/>
                  </a:lnTo>
                  <a:lnTo>
                    <a:pt x="238128" y="914400"/>
                  </a:lnTo>
                  <a:lnTo>
                    <a:pt x="0" y="457200"/>
                  </a:lnTo>
                  <a:close/>
                </a:path>
              </a:pathLst>
            </a:custGeom>
            <a:solidFill>
              <a:srgbClr val="F5F5F5"/>
            </a:solidFill>
            <a:ln w="22225" cap="flat" cmpd="sng" algn="ctr">
              <a:gradFill flip="none" rotWithShape="1">
                <a:gsLst>
                  <a:gs pos="39000">
                    <a:sysClr val="window" lastClr="FFFFFF"/>
                  </a:gs>
                  <a:gs pos="100000">
                    <a:sysClr val="window" lastClr="FFFFFF">
                      <a:lumMod val="85000"/>
                    </a:sysClr>
                  </a:gs>
                </a:gsLst>
                <a:lin ang="2700000" scaled="1"/>
                <a:tileRect/>
              </a:gradFill>
              <a:prstDash val="solid"/>
              <a:miter lim="800000"/>
            </a:ln>
            <a:effectLst>
              <a:outerShdw blurRad="254000" dist="127000" dir="2700000" algn="tl" rotWithShape="0">
                <a:prstClr val="black">
                  <a:alpha val="2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20" name="TextBox 6"/>
            <p:cNvSpPr txBox="1"/>
            <p:nvPr/>
          </p:nvSpPr>
          <p:spPr>
            <a:xfrm>
              <a:off x="1750292" y="2535437"/>
              <a:ext cx="9538708" cy="1346522"/>
            </a:xfrm>
            <a:prstGeom prst="rect">
              <a:avLst/>
            </a:prstGeom>
            <a:noFill/>
            <a:ln>
              <a:noFill/>
            </a:ln>
          </p:spPr>
          <p:txBody>
            <a:bodyPr vert="horz" wrap="square" lIns="0" tIns="0" rIns="0" bIns="0" rtlCol="0" anchor="ctr">
              <a:spAutoFit/>
            </a:bodyPr>
            <a:lstStyle/>
            <a:p>
              <a:pPr lvl="0" indent="576000">
                <a:lnSpc>
                  <a:spcPts val="3500"/>
                </a:lnSpc>
              </a:pPr>
              <a:r>
                <a:rPr lang="zh-CN" altLang="en-US" sz="2400" b="1" dirty="0" smtClean="0">
                  <a:solidFill>
                    <a:srgbClr val="FF0000"/>
                  </a:solidFill>
                  <a:latin typeface="华文中宋" panose="02010600040101010101" pitchFamily="2" charset="-122"/>
                  <a:ea typeface="华文中宋" panose="02010600040101010101" pitchFamily="2" charset="-122"/>
                </a:rPr>
                <a:t>走进大学</a:t>
              </a:r>
              <a:r>
                <a:rPr lang="zh-CN" altLang="en-US" sz="2400" dirty="0" smtClean="0">
                  <a:latin typeface="华文中宋" panose="02010600040101010101" pitchFamily="2" charset="-122"/>
                  <a:ea typeface="华文中宋" panose="02010600040101010101" pitchFamily="2" charset="-122"/>
                </a:rPr>
                <a:t>，</a:t>
              </a:r>
              <a:r>
                <a:rPr lang="zh-CN" altLang="en-US" sz="2400" dirty="0">
                  <a:solidFill>
                    <a:prstClr val="black"/>
                  </a:solidFill>
                  <a:latin typeface="华文中宋" panose="02010600040101010101" pitchFamily="2" charset="-122"/>
                  <a:ea typeface="华文中宋" panose="02010600040101010101" pitchFamily="2" charset="-122"/>
                </a:rPr>
                <a:t>要学会淡化对过去的回忆和思念，面对现实向前看。大学生活刚开始，有那么多有意义的事情等着自己去做，要把精力和情感用在当下。</a:t>
              </a:r>
              <a:endParaRPr lang="zh-CN" altLang="en-US" b="1" kern="0" dirty="0">
                <a:solidFill>
                  <a:srgbClr val="FFB850"/>
                </a:solidFill>
                <a:latin typeface="微软雅黑" pitchFamily="34" charset="-122"/>
                <a:ea typeface="微软雅黑" pitchFamily="34" charset="-122"/>
              </a:endParaRPr>
            </a:p>
          </p:txBody>
        </p:sp>
      </p:grpSp>
    </p:spTree>
    <p:extLst>
      <p:ext uri="{BB962C8B-B14F-4D97-AF65-F5344CB8AC3E}">
        <p14:creationId xmlns="" xmlns:p14="http://schemas.microsoft.com/office/powerpoint/2010/main" val="407439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6"/>
          <p:cNvSpPr/>
          <p:nvPr/>
        </p:nvSpPr>
        <p:spPr bwMode="auto">
          <a:xfrm>
            <a:off x="633767" y="1217612"/>
            <a:ext cx="573087" cy="573087"/>
          </a:xfrm>
          <a:prstGeom prst="roundRect">
            <a:avLst/>
          </a:prstGeom>
          <a:solidFill>
            <a:srgbClr val="00BAF7"/>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五</a:t>
            </a:r>
            <a:endParaRPr kumimoji="0" lang="en-US" altLang="zh-CN"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3" name="直接箭头连接符 2"/>
          <p:cNvCxnSpPr/>
          <p:nvPr/>
        </p:nvCxnSpPr>
        <p:spPr>
          <a:xfrm>
            <a:off x="920309" y="1777999"/>
            <a:ext cx="4320000" cy="0"/>
          </a:xfrm>
          <a:prstGeom prst="straightConnector1">
            <a:avLst/>
          </a:prstGeom>
          <a:ln w="19050">
            <a:solidFill>
              <a:srgbClr val="00BAF7"/>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2339102"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持续激励自己</a:t>
            </a:r>
          </a:p>
        </p:txBody>
      </p:sp>
      <p:sp>
        <p:nvSpPr>
          <p:cNvPr id="5" name="矩形 4"/>
          <p:cNvSpPr/>
          <p:nvPr/>
        </p:nvSpPr>
        <p:spPr>
          <a:xfrm>
            <a:off x="3753134" y="3915895"/>
            <a:ext cx="8188658" cy="2762295"/>
          </a:xfrm>
          <a:prstGeom prst="rect">
            <a:avLst/>
          </a:prstGeom>
        </p:spPr>
        <p:txBody>
          <a:bodyPr wrap="square">
            <a:spAutoFit/>
          </a:bodyPr>
          <a:lstStyle/>
          <a:p>
            <a:pPr indent="576000" algn="just">
              <a:lnSpc>
                <a:spcPts val="3000"/>
              </a:lnSpc>
              <a:spcAft>
                <a:spcPts val="0"/>
              </a:spcAft>
            </a:pPr>
            <a:r>
              <a:rPr lang="zh-CN" altLang="zh-CN" sz="2400" kern="100" dirty="0">
                <a:latin typeface="华文中宋" panose="02010600040101010101" pitchFamily="2" charset="-122"/>
                <a:ea typeface="华文中宋" panose="02010600040101010101" pitchFamily="2" charset="-122"/>
              </a:rPr>
              <a:t>《易经》中有两卦，第一卦乾卦说：“天行健，君子以</a:t>
            </a:r>
            <a:r>
              <a:rPr lang="zh-CN" altLang="zh-CN" sz="2400" kern="100" dirty="0" smtClean="0">
                <a:latin typeface="华文中宋" panose="02010600040101010101" pitchFamily="2" charset="-122"/>
                <a:ea typeface="华文中宋" panose="02010600040101010101" pitchFamily="2" charset="-122"/>
              </a:rPr>
              <a:t>自强不息”</a:t>
            </a:r>
            <a:r>
              <a:rPr lang="zh-CN" altLang="zh-CN" sz="2400" kern="100" dirty="0">
                <a:latin typeface="华文中宋" panose="02010600040101010101" pitchFamily="2" charset="-122"/>
                <a:ea typeface="华文中宋" panose="02010600040101010101" pitchFamily="2" charset="-122"/>
              </a:rPr>
              <a:t>是说人要像天体那样，生命不息，奋斗不止，以这样的态度来要求自己；第二卦坤卦说：“地势坤，君子以厚德载物”，是说人要像大地那样，以宽厚包容的态度来对待别人，以勇于担当的态度来承载事务，以这样的态度来处人、做事。这是我们中华民族优秀传统文化的精髓，应该成为当代大学生自立自强的座右铭。</a:t>
            </a:r>
          </a:p>
        </p:txBody>
      </p:sp>
      <p:pic>
        <p:nvPicPr>
          <p:cNvPr id="6" name="图片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06854" y="1947318"/>
            <a:ext cx="9943309" cy="1786558"/>
          </a:xfrm>
          <a:prstGeom prst="rect">
            <a:avLst/>
          </a:prstGeom>
        </p:spPr>
      </p:pic>
      <p:pic>
        <p:nvPicPr>
          <p:cNvPr id="7" name="图片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8039" y="3928596"/>
            <a:ext cx="3265572" cy="2392813"/>
          </a:xfrm>
          <a:prstGeom prst="rect">
            <a:avLst/>
          </a:prstGeom>
        </p:spPr>
      </p:pic>
    </p:spTree>
    <p:extLst>
      <p:ext uri="{BB962C8B-B14F-4D97-AF65-F5344CB8AC3E}">
        <p14:creationId xmlns="" xmlns:p14="http://schemas.microsoft.com/office/powerpoint/2010/main" val="1082899167"/>
      </p:ext>
    </p:extLst>
  </p:cSld>
  <p:clrMapOvr>
    <a:masterClrMapping/>
  </p:clrMapOvr>
  <mc:AlternateContent xmlns:mc="http://schemas.openxmlformats.org/markup-compatibility/2006">
    <mc:Choice xmlns=""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6"/>
          <p:cNvSpPr/>
          <p:nvPr/>
        </p:nvSpPr>
        <p:spPr bwMode="auto">
          <a:xfrm>
            <a:off x="633767" y="1217612"/>
            <a:ext cx="573087" cy="573087"/>
          </a:xfrm>
          <a:prstGeom prst="roundRect">
            <a:avLst/>
          </a:prstGeom>
          <a:solidFill>
            <a:srgbClr val="00BAF7"/>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五</a:t>
            </a:r>
            <a:endParaRPr kumimoji="0" lang="en-US" altLang="zh-CN"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3" name="直接箭头连接符 2"/>
          <p:cNvCxnSpPr/>
          <p:nvPr/>
        </p:nvCxnSpPr>
        <p:spPr>
          <a:xfrm>
            <a:off x="920309" y="1777999"/>
            <a:ext cx="4320000" cy="0"/>
          </a:xfrm>
          <a:prstGeom prst="straightConnector1">
            <a:avLst/>
          </a:prstGeom>
          <a:ln w="19050">
            <a:solidFill>
              <a:srgbClr val="00BAF7"/>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2339102"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持续激励自己</a:t>
            </a:r>
          </a:p>
        </p:txBody>
      </p:sp>
      <p:sp>
        <p:nvSpPr>
          <p:cNvPr id="5" name="矩形 4"/>
          <p:cNvSpPr/>
          <p:nvPr/>
        </p:nvSpPr>
        <p:spPr>
          <a:xfrm>
            <a:off x="920309" y="2783443"/>
            <a:ext cx="6623556" cy="3234219"/>
          </a:xfrm>
          <a:prstGeom prst="rect">
            <a:avLst/>
          </a:prstGeom>
        </p:spPr>
        <p:txBody>
          <a:bodyPr wrap="square">
            <a:spAutoFit/>
          </a:bodyPr>
          <a:lstStyle/>
          <a:p>
            <a:pPr indent="576000" algn="just">
              <a:lnSpc>
                <a:spcPts val="3500"/>
              </a:lnSpc>
              <a:spcAft>
                <a:spcPts val="0"/>
              </a:spcAft>
            </a:pPr>
            <a:r>
              <a:rPr lang="zh-CN" altLang="zh-CN" sz="2400" kern="100" dirty="0">
                <a:latin typeface="华文中宋" panose="02010600040101010101" pitchFamily="2" charset="-122"/>
                <a:ea typeface="华文中宋" panose="02010600040101010101" pitchFamily="2" charset="-122"/>
              </a:rPr>
              <a:t>每一位大学生，从中学进入大学，开始了人生的一个新的阶段，应及时确立新的目标，科学地规划自己，并且把这种规划分解为一个个具体可行的计划，扎扎实实地去实现。千里之行，始于足下，天道酬勤，有志者成。只要认真地这样做了，就会使自己的大学生活充实而亮丽，就会为今后一生的事业奠定良好的基础。</a:t>
            </a:r>
          </a:p>
        </p:txBody>
      </p:sp>
      <p:pic>
        <p:nvPicPr>
          <p:cNvPr id="7" name="图片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801421" y="4400552"/>
            <a:ext cx="3175329" cy="2245056"/>
          </a:xfrm>
          <a:prstGeom prst="rect">
            <a:avLst/>
          </a:prstGeom>
        </p:spPr>
      </p:pic>
      <p:pic>
        <p:nvPicPr>
          <p:cNvPr id="8"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721789" y="1504155"/>
            <a:ext cx="3837864" cy="2558576"/>
          </a:xfrm>
          <a:prstGeom prst="rect">
            <a:avLst/>
          </a:prstGeom>
        </p:spPr>
      </p:pic>
    </p:spTree>
    <p:extLst>
      <p:ext uri="{BB962C8B-B14F-4D97-AF65-F5344CB8AC3E}">
        <p14:creationId xmlns="" xmlns:p14="http://schemas.microsoft.com/office/powerpoint/2010/main" val="1755443196"/>
      </p:ext>
    </p:extLst>
  </p:cSld>
  <p:clrMapOvr>
    <a:masterClrMapping/>
  </p:clrMapOvr>
  <p:transition spd="slow">
    <p:push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6"/>
          <p:cNvSpPr/>
          <p:nvPr/>
        </p:nvSpPr>
        <p:spPr bwMode="auto">
          <a:xfrm>
            <a:off x="633767" y="1217612"/>
            <a:ext cx="573087" cy="573087"/>
          </a:xfrm>
          <a:prstGeom prst="roundRect">
            <a:avLst/>
          </a:prstGeom>
          <a:solidFill>
            <a:srgbClr val="00BAF7"/>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五</a:t>
            </a:r>
            <a:endParaRPr kumimoji="0" lang="en-US" altLang="zh-CN"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3" name="直接箭头连接符 2"/>
          <p:cNvCxnSpPr/>
          <p:nvPr/>
        </p:nvCxnSpPr>
        <p:spPr>
          <a:xfrm>
            <a:off x="920309" y="1777999"/>
            <a:ext cx="4320000" cy="0"/>
          </a:xfrm>
          <a:prstGeom prst="straightConnector1">
            <a:avLst/>
          </a:prstGeom>
          <a:ln w="19050">
            <a:solidFill>
              <a:srgbClr val="00BAF7"/>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2339102"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持续激励自己</a:t>
            </a:r>
          </a:p>
        </p:txBody>
      </p:sp>
      <p:sp>
        <p:nvSpPr>
          <p:cNvPr id="5" name="矩形 4"/>
          <p:cNvSpPr/>
          <p:nvPr/>
        </p:nvSpPr>
        <p:spPr>
          <a:xfrm>
            <a:off x="824775" y="2424860"/>
            <a:ext cx="10520581" cy="3683060"/>
          </a:xfrm>
          <a:prstGeom prst="rect">
            <a:avLst/>
          </a:prstGeom>
        </p:spPr>
        <p:txBody>
          <a:bodyPr wrap="square">
            <a:spAutoFit/>
          </a:bodyPr>
          <a:lstStyle/>
          <a:p>
            <a:pPr indent="576000" algn="just">
              <a:lnSpc>
                <a:spcPts val="3500"/>
              </a:lnSpc>
            </a:pPr>
            <a:r>
              <a:rPr lang="zh-CN" altLang="zh-CN" sz="2400" kern="100" dirty="0">
                <a:latin typeface="华文中宋" panose="02010600040101010101" pitchFamily="2" charset="-122"/>
                <a:ea typeface="华文中宋" panose="02010600040101010101" pitchFamily="2" charset="-122"/>
              </a:rPr>
              <a:t>同学们，对你们每个人来说，今天的努力，是为了今后一生的工作、学习，打基础。我们今天面对的是市场经济。市场经济下，对于每个人，都是物竟天择，优胜劣汰。市场竞争不同情弱者，不照顾懒汉，每个人都必须靠自己的能力和素质，去竞争，去拼搏。歌德说过：谁不能把握自己，谁就永远是一个奴隶。这种把握，就是对自己负责，付出实实在在的努力。只要努力，就能做好。播种行动，收获习惯；播种习惯，收获性格；播种性格，收获命运。所以命运掌握在自己手中。在市场竞争中，是做一个强者，成就一番事业，还是甘为一个弱者，被甩在淘汰之列，全在于自己的努力如何。</a:t>
            </a:r>
          </a:p>
        </p:txBody>
      </p:sp>
      <p:sp>
        <p:nvSpPr>
          <p:cNvPr id="92" name="矩形 91"/>
          <p:cNvSpPr/>
          <p:nvPr/>
        </p:nvSpPr>
        <p:spPr>
          <a:xfrm>
            <a:off x="558416" y="2218726"/>
            <a:ext cx="11315135" cy="4141131"/>
          </a:xfrm>
          <a:prstGeom prst="rect">
            <a:avLst/>
          </a:prstGeom>
          <a:noFill/>
          <a:ln w="25400" cap="flat" cmpd="sng" algn="ctr">
            <a:solidFill>
              <a:srgbClr val="FF0000"/>
            </a:solidFill>
            <a:prstDash val="solid"/>
          </a:ln>
          <a:effectLst/>
        </p:spPr>
        <p:txBody>
          <a:bodyPr rtlCol="0" anchor="ctr"/>
          <a:lstStyle/>
          <a:p>
            <a:pPr marL="0" marR="0" lvl="0" indent="0" algn="ctr" defTabSz="951799"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sp>
        <p:nvSpPr>
          <p:cNvPr id="93" name="矩形 92"/>
          <p:cNvSpPr/>
          <p:nvPr/>
        </p:nvSpPr>
        <p:spPr>
          <a:xfrm>
            <a:off x="2139420" y="2064140"/>
            <a:ext cx="1233057" cy="220244"/>
          </a:xfrm>
          <a:prstGeom prst="rect">
            <a:avLst/>
          </a:prstGeom>
          <a:solidFill>
            <a:srgbClr val="FF0000"/>
          </a:solidFill>
          <a:ln w="25400" cap="flat" cmpd="sng" algn="ctr">
            <a:noFill/>
            <a:prstDash val="solid"/>
          </a:ln>
          <a:effectLst/>
        </p:spPr>
        <p:txBody>
          <a:bodyPr rtlCol="0" anchor="ctr"/>
          <a:lstStyle/>
          <a:p>
            <a:pPr marL="0" marR="0" lvl="0" indent="0" algn="ctr" defTabSz="951799"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smtClean="0">
              <a:ln>
                <a:noFill/>
              </a:ln>
              <a:solidFill>
                <a:prstClr val="white"/>
              </a:solidFill>
              <a:effectLst/>
              <a:uLnTx/>
              <a:uFillTx/>
              <a:latin typeface="Calibri"/>
              <a:ea typeface="宋体" panose="02010600030101010101" pitchFamily="2" charset="-122"/>
            </a:endParaRPr>
          </a:p>
        </p:txBody>
      </p:sp>
      <p:grpSp>
        <p:nvGrpSpPr>
          <p:cNvPr id="95" name="组合 94"/>
          <p:cNvGrpSpPr/>
          <p:nvPr/>
        </p:nvGrpSpPr>
        <p:grpSpPr>
          <a:xfrm>
            <a:off x="1428960" y="6001595"/>
            <a:ext cx="1031096" cy="711796"/>
            <a:chOff x="-1697769" y="10550768"/>
            <a:chExt cx="1031096" cy="711796"/>
          </a:xfrm>
          <a:solidFill>
            <a:srgbClr val="FF0000"/>
          </a:solidFill>
        </p:grpSpPr>
        <p:sp>
          <p:nvSpPr>
            <p:cNvPr id="96" name="Oval 16"/>
            <p:cNvSpPr>
              <a:spLocks noChangeArrowheads="1"/>
            </p:cNvSpPr>
            <p:nvPr/>
          </p:nvSpPr>
          <p:spPr bwMode="auto">
            <a:xfrm>
              <a:off x="-1697769" y="10550768"/>
              <a:ext cx="295999" cy="295999"/>
            </a:xfrm>
            <a:prstGeom prst="frame">
              <a:avLst/>
            </a:prstGeom>
            <a:grpFill/>
            <a:ln>
              <a:noFill/>
            </a:ln>
            <a:effectLst/>
          </p:spPr>
          <p:txBody>
            <a:bodyPr wrap="none" anchor="ctr"/>
            <a:lstStyle/>
            <a:p>
              <a:pPr defTabSz="951799"/>
              <a:endParaRPr lang="zh-CN" altLang="en-US" sz="2400">
                <a:solidFill>
                  <a:prstClr val="black"/>
                </a:solidFill>
                <a:latin typeface="汉仪菱心体简" panose="02010609000101010101" pitchFamily="49" charset="-122"/>
                <a:ea typeface="汉仪菱心体简" panose="02010609000101010101" pitchFamily="49" charset="-122"/>
              </a:endParaRPr>
            </a:p>
          </p:txBody>
        </p:sp>
        <p:sp>
          <p:nvSpPr>
            <p:cNvPr id="97" name="Oval 17"/>
            <p:cNvSpPr>
              <a:spLocks noChangeArrowheads="1"/>
            </p:cNvSpPr>
            <p:nvPr/>
          </p:nvSpPr>
          <p:spPr bwMode="auto">
            <a:xfrm>
              <a:off x="-1277721" y="10808483"/>
              <a:ext cx="454081" cy="454081"/>
            </a:xfrm>
            <a:prstGeom prst="frame">
              <a:avLst/>
            </a:prstGeom>
            <a:grpFill/>
            <a:ln>
              <a:noFill/>
            </a:ln>
            <a:effectLst/>
          </p:spPr>
          <p:txBody>
            <a:bodyPr wrap="none" anchor="ctr"/>
            <a:lstStyle/>
            <a:p>
              <a:pPr defTabSz="951799"/>
              <a:endParaRPr lang="zh-CN" altLang="en-US" sz="2400">
                <a:solidFill>
                  <a:prstClr val="black"/>
                </a:solidFill>
                <a:latin typeface="汉仪菱心体简" panose="02010609000101010101" pitchFamily="49" charset="-122"/>
                <a:ea typeface="汉仪菱心体简" panose="02010609000101010101" pitchFamily="49" charset="-122"/>
              </a:endParaRPr>
            </a:p>
          </p:txBody>
        </p:sp>
        <p:sp>
          <p:nvSpPr>
            <p:cNvPr id="98" name="Oval 3"/>
            <p:cNvSpPr>
              <a:spLocks noChangeArrowheads="1"/>
            </p:cNvSpPr>
            <p:nvPr/>
          </p:nvSpPr>
          <p:spPr bwMode="auto">
            <a:xfrm>
              <a:off x="-987309" y="10632858"/>
              <a:ext cx="320636" cy="320636"/>
            </a:xfrm>
            <a:prstGeom prst="frame">
              <a:avLst/>
            </a:prstGeom>
            <a:grpFill/>
            <a:ln>
              <a:noFill/>
            </a:ln>
            <a:effectLst/>
          </p:spPr>
          <p:txBody>
            <a:bodyPr wrap="none" anchor="ctr"/>
            <a:lstStyle/>
            <a:p>
              <a:pPr defTabSz="951799"/>
              <a:endParaRPr lang="zh-CN" altLang="en-US" sz="2400">
                <a:solidFill>
                  <a:prstClr val="black"/>
                </a:solidFill>
                <a:latin typeface="汉仪菱心体简" panose="02010609000101010101" pitchFamily="49" charset="-122"/>
                <a:ea typeface="汉仪菱心体简" panose="02010609000101010101" pitchFamily="49" charset="-122"/>
              </a:endParaRPr>
            </a:p>
          </p:txBody>
        </p:sp>
      </p:grpSp>
      <p:pic>
        <p:nvPicPr>
          <p:cNvPr id="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7206529" y="1075205"/>
            <a:ext cx="2430963" cy="1135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9765483" y="1075205"/>
            <a:ext cx="1891737" cy="1262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1" name="图片 10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b="7500"/>
          <a:stretch/>
        </p:blipFill>
        <p:spPr>
          <a:xfrm>
            <a:off x="10711351" y="5737006"/>
            <a:ext cx="1313376" cy="993766"/>
          </a:xfrm>
          <a:prstGeom prst="rect">
            <a:avLst/>
          </a:prstGeom>
        </p:spPr>
      </p:pic>
    </p:spTree>
    <p:extLst>
      <p:ext uri="{BB962C8B-B14F-4D97-AF65-F5344CB8AC3E}">
        <p14:creationId xmlns="" xmlns:p14="http://schemas.microsoft.com/office/powerpoint/2010/main" val="235924569"/>
      </p:ext>
    </p:extLst>
  </p:cSld>
  <p:clrMapOvr>
    <a:masterClrMapping/>
  </p:clrMapOvr>
  <p:transition spd="slow">
    <p:strips dir="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4796" y="1790699"/>
            <a:ext cx="11596704" cy="4800601"/>
          </a:xfrm>
          <a:prstGeom prst="rect">
            <a:avLst/>
          </a:prstGeom>
        </p:spPr>
      </p:pic>
      <p:sp>
        <p:nvSpPr>
          <p:cNvPr id="2" name="Rounded Rectangle 6"/>
          <p:cNvSpPr/>
          <p:nvPr/>
        </p:nvSpPr>
        <p:spPr bwMode="auto">
          <a:xfrm>
            <a:off x="633767" y="1217612"/>
            <a:ext cx="573087" cy="573087"/>
          </a:xfrm>
          <a:prstGeom prst="roundRect">
            <a:avLst/>
          </a:prstGeom>
          <a:solidFill>
            <a:srgbClr val="00BAF7"/>
          </a:solidFill>
          <a:ln w="12700" cap="flat" cmpd="sng" algn="ctr">
            <a:no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五</a:t>
            </a:r>
            <a:endParaRPr kumimoji="0" lang="en-US" altLang="zh-CN"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3" name="直接箭头连接符 2"/>
          <p:cNvCxnSpPr/>
          <p:nvPr/>
        </p:nvCxnSpPr>
        <p:spPr>
          <a:xfrm>
            <a:off x="920309" y="1777999"/>
            <a:ext cx="4320000" cy="0"/>
          </a:xfrm>
          <a:prstGeom prst="straightConnector1">
            <a:avLst/>
          </a:prstGeom>
          <a:ln w="19050">
            <a:solidFill>
              <a:srgbClr val="00BAF7"/>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3"/>
          <p:cNvSpPr txBox="1"/>
          <p:nvPr/>
        </p:nvSpPr>
        <p:spPr bwMode="auto">
          <a:xfrm>
            <a:off x="1527936" y="1267481"/>
            <a:ext cx="2339102" cy="523220"/>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持续激励自己</a:t>
            </a:r>
          </a:p>
        </p:txBody>
      </p:sp>
      <p:sp>
        <p:nvSpPr>
          <p:cNvPr id="5" name="矩形 4"/>
          <p:cNvSpPr/>
          <p:nvPr/>
        </p:nvSpPr>
        <p:spPr>
          <a:xfrm>
            <a:off x="1828800" y="3066227"/>
            <a:ext cx="9144000" cy="1887696"/>
          </a:xfrm>
          <a:prstGeom prst="rect">
            <a:avLst/>
          </a:prstGeom>
        </p:spPr>
        <p:txBody>
          <a:bodyPr wrap="square">
            <a:spAutoFit/>
          </a:bodyPr>
          <a:lstStyle/>
          <a:p>
            <a:pPr indent="576000" algn="just">
              <a:lnSpc>
                <a:spcPts val="3500"/>
              </a:lnSpc>
              <a:spcAft>
                <a:spcPts val="0"/>
              </a:spcAft>
            </a:pPr>
            <a:r>
              <a:rPr lang="zh-CN" altLang="zh-CN" sz="2400" kern="100" dirty="0">
                <a:solidFill>
                  <a:schemeClr val="bg1"/>
                </a:solidFill>
                <a:latin typeface="华文中宋" panose="02010600040101010101" pitchFamily="2" charset="-122"/>
                <a:ea typeface="华文中宋" panose="02010600040101010101" pitchFamily="2" charset="-122"/>
              </a:rPr>
              <a:t>希望同学们在大学生活开始的时候，都能够树立明确的奋斗目标，鼓足强大的前进动力，把握自己、珍惜今天，为大学生活开好头，起好步，以积极进取的精神状态，过好大学生活的每一天！祝愿同学们成人、成才、成功！</a:t>
            </a:r>
          </a:p>
        </p:txBody>
      </p:sp>
    </p:spTree>
    <p:extLst>
      <p:ext uri="{BB962C8B-B14F-4D97-AF65-F5344CB8AC3E}">
        <p14:creationId xmlns="" xmlns:p14="http://schemas.microsoft.com/office/powerpoint/2010/main" val="1629789860"/>
      </p:ext>
    </p:extLst>
  </p:cSld>
  <p:clrMapOvr>
    <a:masterClrMapping/>
  </p:clrMapOvr>
  <p:transition spd="slow">
    <p:randomBa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19236"/>
            <a:ext cx="12204000" cy="45719"/>
          </a:xfrm>
          <a:prstGeom prst="rect">
            <a:avLst/>
          </a:prstGeom>
          <a:solidFill>
            <a:srgbClr val="0170C1"/>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sp>
        <p:nvSpPr>
          <p:cNvPr id="5" name="矩形 4"/>
          <p:cNvSpPr/>
          <p:nvPr/>
        </p:nvSpPr>
        <p:spPr>
          <a:xfrm>
            <a:off x="-1" y="5848573"/>
            <a:ext cx="12204000" cy="1384077"/>
          </a:xfrm>
          <a:prstGeom prst="rect">
            <a:avLst/>
          </a:prstGeom>
          <a:solidFill>
            <a:srgbClr val="0170C1"/>
          </a:solidFill>
          <a:ln w="12700" cap="flat" cmpd="sng" algn="ctr">
            <a:solidFill>
              <a:srgbClr val="0170C1"/>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sp>
        <p:nvSpPr>
          <p:cNvPr id="6" name="任意多边形 5"/>
          <p:cNvSpPr/>
          <p:nvPr/>
        </p:nvSpPr>
        <p:spPr>
          <a:xfrm>
            <a:off x="-1" y="4712"/>
            <a:ext cx="5455840" cy="7232650"/>
          </a:xfrm>
          <a:custGeom>
            <a:avLst/>
            <a:gdLst>
              <a:gd name="connsiteX0" fmla="*/ 0 w 4773192"/>
              <a:gd name="connsiteY0" fmla="*/ 0 h 7232650"/>
              <a:gd name="connsiteX1" fmla="*/ 3224001 w 4773192"/>
              <a:gd name="connsiteY1" fmla="*/ 0 h 7232650"/>
              <a:gd name="connsiteX2" fmla="*/ 4773192 w 4773192"/>
              <a:gd name="connsiteY2" fmla="*/ 3648925 h 7232650"/>
              <a:gd name="connsiteX3" fmla="*/ 3250314 w 4773192"/>
              <a:gd name="connsiteY3" fmla="*/ 7232650 h 7232650"/>
              <a:gd name="connsiteX4" fmla="*/ 0 w 4773192"/>
              <a:gd name="connsiteY4" fmla="*/ 7232650 h 7232650"/>
              <a:gd name="connsiteX5" fmla="*/ 0 w 4773192"/>
              <a:gd name="connsiteY5" fmla="*/ 0 h 72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3192" h="7232650">
                <a:moveTo>
                  <a:pt x="0" y="0"/>
                </a:moveTo>
                <a:lnTo>
                  <a:pt x="3224001" y="0"/>
                </a:lnTo>
                <a:lnTo>
                  <a:pt x="4773192" y="3648925"/>
                </a:lnTo>
                <a:lnTo>
                  <a:pt x="3250314" y="7232650"/>
                </a:lnTo>
                <a:lnTo>
                  <a:pt x="0" y="7232650"/>
                </a:lnTo>
                <a:lnTo>
                  <a:pt x="0" y="0"/>
                </a:lnTo>
                <a:close/>
              </a:path>
            </a:pathLst>
          </a:custGeom>
          <a:solidFill>
            <a:srgbClr val="E0E0E2"/>
          </a:solidFill>
          <a:ln w="12700" cap="flat" cmpd="sng" algn="ctr">
            <a:solidFill>
              <a:srgbClr val="E0E0E2"/>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cxnSp>
        <p:nvCxnSpPr>
          <p:cNvPr id="7" name="直接连接符 6"/>
          <p:cNvCxnSpPr/>
          <p:nvPr/>
        </p:nvCxnSpPr>
        <p:spPr>
          <a:xfrm>
            <a:off x="5596477" y="3647605"/>
            <a:ext cx="6336000" cy="0"/>
          </a:xfrm>
          <a:prstGeom prst="line">
            <a:avLst/>
          </a:prstGeom>
          <a:noFill/>
          <a:ln w="9525" cap="flat" cmpd="sng" algn="ctr">
            <a:solidFill>
              <a:sysClr val="windowText" lastClr="000000">
                <a:lumMod val="65000"/>
                <a:lumOff val="35000"/>
              </a:sysClr>
            </a:solidFill>
            <a:prstDash val="solid"/>
            <a:miter lim="800000"/>
          </a:ln>
          <a:effectLst/>
        </p:spPr>
      </p:cxnSp>
      <p:sp>
        <p:nvSpPr>
          <p:cNvPr id="8" name="矩形 259"/>
          <p:cNvSpPr>
            <a:spLocks noChangeArrowheads="1"/>
          </p:cNvSpPr>
          <p:nvPr/>
        </p:nvSpPr>
        <p:spPr bwMode="auto">
          <a:xfrm>
            <a:off x="5237593" y="2568552"/>
            <a:ext cx="6946199"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fontAlgn="base">
              <a:spcAft>
                <a:spcPct val="0"/>
              </a:spcAft>
              <a:buNone/>
            </a:pPr>
            <a:r>
              <a:rPr lang="zh-CN" altLang="en-US" sz="6000" b="1" cap="all" dirty="0">
                <a:solidFill>
                  <a:srgbClr val="0170C1"/>
                </a:solidFill>
                <a:latin typeface="Agency FB" panose="020B0503020202020204" pitchFamily="34" charset="0"/>
                <a:cs typeface="Arial" panose="020B0604020202020204" pitchFamily="34" charset="0"/>
              </a:rPr>
              <a:t>谢谢大家！</a:t>
            </a:r>
          </a:p>
        </p:txBody>
      </p:sp>
      <p:pic>
        <p:nvPicPr>
          <p:cNvPr id="19" name="图片 18"/>
          <p:cNvPicPr>
            <a:picLocks noChangeAspect="1"/>
          </p:cNvPicPr>
          <p:nvPr/>
        </p:nvPicPr>
        <p:blipFill rotWithShape="1">
          <a:blip r:embed="rId2" cstate="print">
            <a:extLst>
              <a:ext uri="{28A0092B-C50C-407E-A947-70E740481C1C}">
                <a14:useLocalDpi xmlns="" xmlns:a14="http://schemas.microsoft.com/office/drawing/2010/main" val="0"/>
              </a:ext>
            </a:extLst>
          </a:blip>
          <a:srcRect r="40990"/>
          <a:stretch/>
        </p:blipFill>
        <p:spPr>
          <a:xfrm>
            <a:off x="14214" y="4712"/>
            <a:ext cx="5223378" cy="7227938"/>
          </a:xfrm>
          <a:prstGeom prst="homePlate">
            <a:avLst>
              <a:gd name="adj" fmla="val 34766"/>
            </a:avLst>
          </a:prstGeom>
        </p:spPr>
      </p:pic>
      <p:pic>
        <p:nvPicPr>
          <p:cNvPr id="20" name="Picture 3" descr="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63712" y="1067733"/>
            <a:ext cx="2493962" cy="67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7986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750"/>
                                        <p:tgtEl>
                                          <p:spTgt spid="4"/>
                                        </p:tgtEl>
                                      </p:cBhvr>
                                    </p:animEffect>
                                  </p:childTnLst>
                                </p:cTn>
                              </p:par>
                            </p:childTnLst>
                          </p:cTn>
                        </p:par>
                        <p:par>
                          <p:cTn id="22" fill="hold">
                            <p:stCondLst>
                              <p:cond delay="22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 calcmode="lin" valueType="num">
                                      <p:cBhvr>
                                        <p:cTn id="2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8"/>
                                        </p:tgtEl>
                                      </p:cBhvr>
                                    </p:animEffect>
                                  </p:childTnLst>
                                </p:cTn>
                              </p:par>
                            </p:childTnLst>
                          </p:cTn>
                        </p:par>
                        <p:par>
                          <p:cTn id="30" fill="hold">
                            <p:stCondLst>
                              <p:cond delay="29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par>
                          <p:cTn id="34" fill="hold">
                            <p:stCondLst>
                              <p:cond delay="3450"/>
                            </p:stCondLst>
                            <p:childTnLst>
                              <p:par>
                                <p:cTn id="35" presetID="22" presetClass="entr" presetSubtype="8"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3"/>
            <a:ext cx="2874200" cy="573087"/>
            <a:chOff x="1136467" y="1979059"/>
            <a:chExt cx="2874352" cy="573256"/>
          </a:xfrm>
        </p:grpSpPr>
        <p:sp>
          <p:nvSpPr>
            <p:cNvPr id="4"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5"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6" name="矩形 5"/>
          <p:cNvSpPr/>
          <p:nvPr/>
        </p:nvSpPr>
        <p:spPr>
          <a:xfrm>
            <a:off x="413035" y="1721015"/>
            <a:ext cx="4151778" cy="541174"/>
          </a:xfrm>
          <a:prstGeom prst="rect">
            <a:avLst/>
          </a:prstGeom>
        </p:spPr>
        <p:txBody>
          <a:bodyPr wrap="none">
            <a:spAutoFit/>
          </a:bodyPr>
          <a:lstStyle/>
          <a:p>
            <a:pPr lvl="0" indent="576000" algn="just">
              <a:lnSpc>
                <a:spcPts val="3500"/>
              </a:lnSpc>
            </a:pPr>
            <a:r>
              <a:rPr lang="zh-CN" altLang="zh-CN" sz="2400" kern="100" dirty="0">
                <a:solidFill>
                  <a:prstClr val="black"/>
                </a:solidFill>
                <a:latin typeface="华文中宋" panose="02010600040101010101" pitchFamily="2" charset="-122"/>
                <a:ea typeface="华文中宋" panose="02010600040101010101" pitchFamily="2" charset="-122"/>
              </a:rPr>
              <a:t>（一）实现心理上的适应</a:t>
            </a:r>
          </a:p>
        </p:txBody>
      </p:sp>
      <p:grpSp>
        <p:nvGrpSpPr>
          <p:cNvPr id="17" name="组合 16"/>
          <p:cNvGrpSpPr/>
          <p:nvPr/>
        </p:nvGrpSpPr>
        <p:grpSpPr>
          <a:xfrm>
            <a:off x="1265404" y="2549545"/>
            <a:ext cx="10404524" cy="2072362"/>
            <a:chOff x="1265404" y="2447947"/>
            <a:chExt cx="10404524" cy="2072362"/>
          </a:xfrm>
        </p:grpSpPr>
        <p:sp>
          <p:nvSpPr>
            <p:cNvPr id="9" name="任意多边形 8"/>
            <p:cNvSpPr/>
            <p:nvPr/>
          </p:nvSpPr>
          <p:spPr>
            <a:xfrm>
              <a:off x="1265404" y="2470387"/>
              <a:ext cx="10404524" cy="1941958"/>
            </a:xfrm>
            <a:custGeom>
              <a:avLst/>
              <a:gdLst>
                <a:gd name="connsiteX0" fmla="*/ 238128 w 4486009"/>
                <a:gd name="connsiteY0" fmla="*/ 0 h 914400"/>
                <a:gd name="connsiteX1" fmla="*/ 1053311 w 4486009"/>
                <a:gd name="connsiteY1" fmla="*/ 0 h 914400"/>
                <a:gd name="connsiteX2" fmla="*/ 4247881 w 4486009"/>
                <a:gd name="connsiteY2" fmla="*/ 0 h 914400"/>
                <a:gd name="connsiteX3" fmla="*/ 4486009 w 4486009"/>
                <a:gd name="connsiteY3" fmla="*/ 457200 h 914400"/>
                <a:gd name="connsiteX4" fmla="*/ 4247881 w 4486009"/>
                <a:gd name="connsiteY4" fmla="*/ 914400 h 914400"/>
                <a:gd name="connsiteX5" fmla="*/ 1053311 w 4486009"/>
                <a:gd name="connsiteY5" fmla="*/ 914400 h 914400"/>
                <a:gd name="connsiteX6" fmla="*/ 238128 w 4486009"/>
                <a:gd name="connsiteY6" fmla="*/ 914400 h 914400"/>
                <a:gd name="connsiteX7" fmla="*/ 0 w 4486009"/>
                <a:gd name="connsiteY7"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6009" h="914400">
                  <a:moveTo>
                    <a:pt x="238128" y="0"/>
                  </a:moveTo>
                  <a:lnTo>
                    <a:pt x="1053311" y="0"/>
                  </a:lnTo>
                  <a:lnTo>
                    <a:pt x="4247881" y="0"/>
                  </a:lnTo>
                  <a:lnTo>
                    <a:pt x="4486009" y="457200"/>
                  </a:lnTo>
                  <a:lnTo>
                    <a:pt x="4247881" y="914400"/>
                  </a:lnTo>
                  <a:lnTo>
                    <a:pt x="1053311" y="914400"/>
                  </a:lnTo>
                  <a:lnTo>
                    <a:pt x="238128" y="914400"/>
                  </a:lnTo>
                  <a:lnTo>
                    <a:pt x="0" y="457200"/>
                  </a:lnTo>
                  <a:close/>
                </a:path>
              </a:pathLst>
            </a:custGeom>
            <a:solidFill>
              <a:srgbClr val="F5F5F5"/>
            </a:solidFill>
            <a:ln w="22225" cap="flat" cmpd="sng" algn="ctr">
              <a:gradFill flip="none" rotWithShape="1">
                <a:gsLst>
                  <a:gs pos="39000">
                    <a:sysClr val="window" lastClr="FFFFFF"/>
                  </a:gs>
                  <a:gs pos="100000">
                    <a:sysClr val="window" lastClr="FFFFFF">
                      <a:lumMod val="85000"/>
                    </a:sysClr>
                  </a:gs>
                </a:gsLst>
                <a:lin ang="2700000" scaled="1"/>
                <a:tileRect/>
              </a:gradFill>
              <a:prstDash val="solid"/>
              <a:miter lim="800000"/>
            </a:ln>
            <a:effectLst>
              <a:outerShdw blurRad="254000" dist="127000" dir="2700000" algn="tl" rotWithShape="0">
                <a:prstClr val="black">
                  <a:alpha val="2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0" name="TextBox 6"/>
            <p:cNvSpPr txBox="1"/>
            <p:nvPr/>
          </p:nvSpPr>
          <p:spPr>
            <a:xfrm>
              <a:off x="1750292" y="2447947"/>
              <a:ext cx="9538708" cy="2072362"/>
            </a:xfrm>
            <a:prstGeom prst="rect">
              <a:avLst/>
            </a:prstGeom>
            <a:noFill/>
            <a:ln>
              <a:noFill/>
            </a:ln>
          </p:spPr>
          <p:txBody>
            <a:bodyPr vert="horz" wrap="square" lIns="0" tIns="0" rIns="0" bIns="0" rtlCol="0" anchor="ctr">
              <a:spAutoFit/>
            </a:bodyPr>
            <a:lstStyle/>
            <a:p>
              <a:pPr lvl="0" indent="576000">
                <a:lnSpc>
                  <a:spcPts val="3500"/>
                </a:lnSpc>
              </a:pPr>
              <a:r>
                <a:rPr lang="zh-CN" altLang="en-US" sz="2400" b="1" dirty="0">
                  <a:solidFill>
                    <a:srgbClr val="FF0000"/>
                  </a:solidFill>
                  <a:latin typeface="华文中宋" panose="02010600040101010101" pitchFamily="2" charset="-122"/>
                  <a:ea typeface="华文中宋" panose="02010600040101010101" pitchFamily="2" charset="-122"/>
                </a:rPr>
                <a:t>走进大学</a:t>
              </a:r>
              <a:r>
                <a:rPr lang="zh-CN" altLang="en-US" sz="2400" dirty="0">
                  <a:solidFill>
                    <a:prstClr val="black"/>
                  </a:solidFill>
                  <a:latin typeface="华文中宋" panose="02010600040101010101" pitchFamily="2" charset="-122"/>
                  <a:ea typeface="华文中宋" panose="02010600040101010101" pitchFamily="2" charset="-122"/>
                </a:rPr>
                <a:t>，要学会和父母告别，不管你的父母钱多还是钱少，官大还是官小，是经商的还是务农的，从你走进大学那一刻，就应该清零了，父母的成就或者失败和你没有关系了。从那一刻起，你的成功或者失败都由你自己来选择、来负责，因为你已经长大了，成为大学生了。</a:t>
              </a:r>
            </a:p>
            <a:p>
              <a:pPr>
                <a:defRPr/>
              </a:pPr>
              <a:endParaRPr lang="zh-CN" altLang="en-US" b="1" kern="0" dirty="0">
                <a:solidFill>
                  <a:srgbClr val="FFB850"/>
                </a:solidFill>
                <a:latin typeface="微软雅黑" pitchFamily="34" charset="-122"/>
                <a:ea typeface="微软雅黑" pitchFamily="34" charset="-122"/>
              </a:endParaRPr>
            </a:p>
          </p:txBody>
        </p:sp>
      </p:grpSp>
      <p:grpSp>
        <p:nvGrpSpPr>
          <p:cNvPr id="7" name="组合 6"/>
          <p:cNvGrpSpPr/>
          <p:nvPr/>
        </p:nvGrpSpPr>
        <p:grpSpPr>
          <a:xfrm>
            <a:off x="0" y="2549545"/>
            <a:ext cx="1265404" cy="3571927"/>
            <a:chOff x="0" y="2549545"/>
            <a:chExt cx="1265404" cy="3571927"/>
          </a:xfrm>
        </p:grpSpPr>
        <p:sp>
          <p:nvSpPr>
            <p:cNvPr id="12" name="六边形 11"/>
            <p:cNvSpPr/>
            <p:nvPr/>
          </p:nvSpPr>
          <p:spPr>
            <a:xfrm>
              <a:off x="0" y="2549545"/>
              <a:ext cx="1265404" cy="3571927"/>
            </a:xfrm>
            <a:custGeom>
              <a:avLst/>
              <a:gdLst>
                <a:gd name="connsiteX0" fmla="*/ 0 w 1954875"/>
                <a:gd name="connsiteY0" fmla="*/ 1785965 h 3571929"/>
                <a:gd name="connsiteX1" fmla="*/ 488719 w 1954875"/>
                <a:gd name="connsiteY1" fmla="*/ 1 h 3571929"/>
                <a:gd name="connsiteX2" fmla="*/ 1466156 w 1954875"/>
                <a:gd name="connsiteY2" fmla="*/ 1 h 3571929"/>
                <a:gd name="connsiteX3" fmla="*/ 1954875 w 1954875"/>
                <a:gd name="connsiteY3" fmla="*/ 1785965 h 3571929"/>
                <a:gd name="connsiteX4" fmla="*/ 1466156 w 1954875"/>
                <a:gd name="connsiteY4" fmla="*/ 3571928 h 3571929"/>
                <a:gd name="connsiteX5" fmla="*/ 488719 w 1954875"/>
                <a:gd name="connsiteY5" fmla="*/ 3571928 h 3571929"/>
                <a:gd name="connsiteX6" fmla="*/ 0 w 1954875"/>
                <a:gd name="connsiteY6" fmla="*/ 1785965 h 3571929"/>
                <a:gd name="connsiteX0" fmla="*/ 4766 w 1466156"/>
                <a:gd name="connsiteY0" fmla="*/ 2018192 h 3571927"/>
                <a:gd name="connsiteX1" fmla="*/ 0 w 1466156"/>
                <a:gd name="connsiteY1" fmla="*/ 0 h 3571927"/>
                <a:gd name="connsiteX2" fmla="*/ 977437 w 1466156"/>
                <a:gd name="connsiteY2" fmla="*/ 0 h 3571927"/>
                <a:gd name="connsiteX3" fmla="*/ 1466156 w 1466156"/>
                <a:gd name="connsiteY3" fmla="*/ 1785964 h 3571927"/>
                <a:gd name="connsiteX4" fmla="*/ 977437 w 1466156"/>
                <a:gd name="connsiteY4" fmla="*/ 3571927 h 3571927"/>
                <a:gd name="connsiteX5" fmla="*/ 0 w 1466156"/>
                <a:gd name="connsiteY5" fmla="*/ 3571927 h 3571927"/>
                <a:gd name="connsiteX6" fmla="*/ 4766 w 1466156"/>
                <a:gd name="connsiteY6" fmla="*/ 2018192 h 35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6156" h="3571927">
                  <a:moveTo>
                    <a:pt x="4766" y="2018192"/>
                  </a:moveTo>
                  <a:cubicBezTo>
                    <a:pt x="3177" y="1345461"/>
                    <a:pt x="1589" y="672731"/>
                    <a:pt x="0" y="0"/>
                  </a:cubicBezTo>
                  <a:lnTo>
                    <a:pt x="977437" y="0"/>
                  </a:lnTo>
                  <a:lnTo>
                    <a:pt x="1466156" y="1785964"/>
                  </a:lnTo>
                  <a:lnTo>
                    <a:pt x="977437" y="3571927"/>
                  </a:lnTo>
                  <a:lnTo>
                    <a:pt x="0" y="3571927"/>
                  </a:lnTo>
                  <a:cubicBezTo>
                    <a:pt x="1589" y="3054015"/>
                    <a:pt x="3177" y="2536104"/>
                    <a:pt x="4766" y="2018192"/>
                  </a:cubicBezTo>
                  <a:close/>
                </a:path>
              </a:pathLst>
            </a:custGeom>
            <a:solidFill>
              <a:srgbClr val="F5F5F5"/>
            </a:solidFill>
            <a:ln w="22225" cap="flat" cmpd="sng" algn="ctr">
              <a:gradFill flip="none" rotWithShape="1">
                <a:gsLst>
                  <a:gs pos="39000">
                    <a:sysClr val="window" lastClr="FFFFFF"/>
                  </a:gs>
                  <a:gs pos="100000">
                    <a:sysClr val="window" lastClr="FFFFFF">
                      <a:lumMod val="85000"/>
                    </a:sysClr>
                  </a:gs>
                </a:gsLst>
                <a:lin ang="2700000" scaled="1"/>
                <a:tileRect/>
              </a:gradFill>
              <a:prstDash val="solid"/>
              <a:miter lim="800000"/>
            </a:ln>
            <a:effectLst>
              <a:outerShdw blurRad="254000" dist="127000" dir="2700000" algn="tl" rotWithShape="0">
                <a:prstClr val="black">
                  <a:alpha val="2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4" name="椭圆 13"/>
            <p:cNvSpPr/>
            <p:nvPr/>
          </p:nvSpPr>
          <p:spPr>
            <a:xfrm>
              <a:off x="152107" y="2715724"/>
              <a:ext cx="512391" cy="512391"/>
            </a:xfrm>
            <a:prstGeom prst="ellipse">
              <a:avLst/>
            </a:prstGeom>
            <a:solidFill>
              <a:srgbClr val="FFB850"/>
            </a:solidFill>
            <a:ln>
              <a:solidFill>
                <a:srgbClr val="FFB8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 name="矩形 14"/>
            <p:cNvSpPr/>
            <p:nvPr/>
          </p:nvSpPr>
          <p:spPr>
            <a:xfrm>
              <a:off x="209526" y="2765591"/>
              <a:ext cx="570990" cy="461665"/>
            </a:xfrm>
            <a:prstGeom prst="rect">
              <a:avLst/>
            </a:prstGeom>
          </p:spPr>
          <p:txBody>
            <a:bodyPr wrap="none">
              <a:spAutoFit/>
            </a:bodyPr>
            <a:lstStyle/>
            <a:p>
              <a:r>
                <a:rPr lang="en-US" altLang="zh-CN" sz="2400" kern="100" dirty="0">
                  <a:solidFill>
                    <a:prstClr val="black"/>
                  </a:solidFill>
                  <a:latin typeface="华文中宋" panose="02010600040101010101" pitchFamily="2" charset="-122"/>
                  <a:ea typeface="华文中宋" panose="02010600040101010101" pitchFamily="2" charset="-122"/>
                </a:rPr>
                <a:t>1. </a:t>
              </a:r>
              <a:endParaRPr lang="zh-CN" altLang="en-US" dirty="0"/>
            </a:p>
          </p:txBody>
        </p:sp>
        <p:sp>
          <p:nvSpPr>
            <p:cNvPr id="16" name="文本框 15"/>
            <p:cNvSpPr txBox="1"/>
            <p:nvPr/>
          </p:nvSpPr>
          <p:spPr>
            <a:xfrm>
              <a:off x="0" y="3316304"/>
              <a:ext cx="923330" cy="2538489"/>
            </a:xfrm>
            <a:prstGeom prst="rect">
              <a:avLst/>
            </a:prstGeom>
            <a:noFill/>
          </p:spPr>
          <p:txBody>
            <a:bodyPr vert="eaVert" wrap="square" rtlCol="0">
              <a:spAutoFit/>
            </a:bodyPr>
            <a:lstStyle/>
            <a:p>
              <a:r>
                <a:rPr lang="zh-CN" altLang="en-US" sz="2400" kern="100" dirty="0">
                  <a:solidFill>
                    <a:prstClr val="black"/>
                  </a:solidFill>
                  <a:latin typeface="华文中宋" panose="02010600040101010101" pitchFamily="2" charset="-122"/>
                  <a:ea typeface="华文中宋" panose="02010600040101010101" pitchFamily="2" charset="-122"/>
                </a:rPr>
                <a:t>走出独立之路</a:t>
              </a:r>
            </a:p>
            <a:p>
              <a:pPr lvl="0"/>
              <a:r>
                <a:rPr lang="zh-CN" altLang="en-US" sz="2400" kern="100" dirty="0" smtClean="0">
                  <a:solidFill>
                    <a:prstClr val="black"/>
                  </a:solidFill>
                  <a:latin typeface="华文中宋" panose="02010600040101010101" pitchFamily="2" charset="-122"/>
                  <a:ea typeface="华文中宋" panose="02010600040101010101" pitchFamily="2" charset="-122"/>
                </a:rPr>
                <a:t>树立</a:t>
              </a:r>
              <a:r>
                <a:rPr lang="zh-CN" altLang="en-US" sz="2400" kern="100" dirty="0">
                  <a:solidFill>
                    <a:prstClr val="black"/>
                  </a:solidFill>
                  <a:latin typeface="华文中宋" panose="02010600040101010101" pitchFamily="2" charset="-122"/>
                  <a:ea typeface="华文中宋" panose="02010600040101010101" pitchFamily="2" charset="-122"/>
                </a:rPr>
                <a:t>清零</a:t>
              </a:r>
              <a:r>
                <a:rPr lang="zh-CN" altLang="en-US" sz="2400" kern="100" dirty="0" smtClean="0">
                  <a:solidFill>
                    <a:prstClr val="black"/>
                  </a:solidFill>
                  <a:latin typeface="华文中宋" panose="02010600040101010101" pitchFamily="2" charset="-122"/>
                  <a:ea typeface="华文中宋" panose="02010600040101010101" pitchFamily="2" charset="-122"/>
                </a:rPr>
                <a:t>意识</a:t>
              </a:r>
              <a:endParaRPr lang="zh-CN" altLang="en-US" dirty="0"/>
            </a:p>
          </p:txBody>
        </p:sp>
      </p:grpSp>
      <p:grpSp>
        <p:nvGrpSpPr>
          <p:cNvPr id="18" name="组合 17"/>
          <p:cNvGrpSpPr/>
          <p:nvPr/>
        </p:nvGrpSpPr>
        <p:grpSpPr>
          <a:xfrm>
            <a:off x="1265404" y="4823739"/>
            <a:ext cx="10404524" cy="1585090"/>
            <a:chOff x="1265404" y="2470387"/>
            <a:chExt cx="10404524" cy="1726280"/>
          </a:xfrm>
        </p:grpSpPr>
        <p:sp>
          <p:nvSpPr>
            <p:cNvPr id="19" name="任意多边形 18"/>
            <p:cNvSpPr/>
            <p:nvPr/>
          </p:nvSpPr>
          <p:spPr>
            <a:xfrm>
              <a:off x="1265404" y="2470387"/>
              <a:ext cx="10404524" cy="1726280"/>
            </a:xfrm>
            <a:custGeom>
              <a:avLst/>
              <a:gdLst>
                <a:gd name="connsiteX0" fmla="*/ 238128 w 4486009"/>
                <a:gd name="connsiteY0" fmla="*/ 0 h 914400"/>
                <a:gd name="connsiteX1" fmla="*/ 1053311 w 4486009"/>
                <a:gd name="connsiteY1" fmla="*/ 0 h 914400"/>
                <a:gd name="connsiteX2" fmla="*/ 4247881 w 4486009"/>
                <a:gd name="connsiteY2" fmla="*/ 0 h 914400"/>
                <a:gd name="connsiteX3" fmla="*/ 4486009 w 4486009"/>
                <a:gd name="connsiteY3" fmla="*/ 457200 h 914400"/>
                <a:gd name="connsiteX4" fmla="*/ 4247881 w 4486009"/>
                <a:gd name="connsiteY4" fmla="*/ 914400 h 914400"/>
                <a:gd name="connsiteX5" fmla="*/ 1053311 w 4486009"/>
                <a:gd name="connsiteY5" fmla="*/ 914400 h 914400"/>
                <a:gd name="connsiteX6" fmla="*/ 238128 w 4486009"/>
                <a:gd name="connsiteY6" fmla="*/ 914400 h 914400"/>
                <a:gd name="connsiteX7" fmla="*/ 0 w 4486009"/>
                <a:gd name="connsiteY7"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6009" h="914400">
                  <a:moveTo>
                    <a:pt x="238128" y="0"/>
                  </a:moveTo>
                  <a:lnTo>
                    <a:pt x="1053311" y="0"/>
                  </a:lnTo>
                  <a:lnTo>
                    <a:pt x="4247881" y="0"/>
                  </a:lnTo>
                  <a:lnTo>
                    <a:pt x="4486009" y="457200"/>
                  </a:lnTo>
                  <a:lnTo>
                    <a:pt x="4247881" y="914400"/>
                  </a:lnTo>
                  <a:lnTo>
                    <a:pt x="1053311" y="914400"/>
                  </a:lnTo>
                  <a:lnTo>
                    <a:pt x="238128" y="914400"/>
                  </a:lnTo>
                  <a:lnTo>
                    <a:pt x="0" y="457200"/>
                  </a:lnTo>
                  <a:close/>
                </a:path>
              </a:pathLst>
            </a:custGeom>
            <a:solidFill>
              <a:srgbClr val="F5F5F5"/>
            </a:solidFill>
            <a:ln w="22225" cap="flat" cmpd="sng" algn="ctr">
              <a:gradFill flip="none" rotWithShape="1">
                <a:gsLst>
                  <a:gs pos="39000">
                    <a:sysClr val="window" lastClr="FFFFFF"/>
                  </a:gs>
                  <a:gs pos="100000">
                    <a:sysClr val="window" lastClr="FFFFFF">
                      <a:lumMod val="85000"/>
                    </a:sysClr>
                  </a:gs>
                </a:gsLst>
                <a:lin ang="2700000" scaled="1"/>
                <a:tileRect/>
              </a:gradFill>
              <a:prstDash val="solid"/>
              <a:miter lim="800000"/>
            </a:ln>
            <a:effectLst>
              <a:outerShdw blurRad="254000" dist="127000" dir="2700000" algn="tl" rotWithShape="0">
                <a:prstClr val="black">
                  <a:alpha val="21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20" name="TextBox 6"/>
            <p:cNvSpPr txBox="1"/>
            <p:nvPr/>
          </p:nvSpPr>
          <p:spPr>
            <a:xfrm>
              <a:off x="1750292" y="2884686"/>
              <a:ext cx="9237022" cy="897682"/>
            </a:xfrm>
            <a:prstGeom prst="rect">
              <a:avLst/>
            </a:prstGeom>
            <a:noFill/>
            <a:ln>
              <a:noFill/>
            </a:ln>
          </p:spPr>
          <p:txBody>
            <a:bodyPr vert="horz" wrap="square" lIns="0" tIns="0" rIns="0" bIns="0" rtlCol="0" anchor="ctr">
              <a:spAutoFit/>
            </a:bodyPr>
            <a:lstStyle/>
            <a:p>
              <a:pPr lvl="0" indent="576000">
                <a:lnSpc>
                  <a:spcPts val="3500"/>
                </a:lnSpc>
              </a:pPr>
              <a:r>
                <a:rPr lang="zh-CN" altLang="en-US" sz="2400" dirty="0">
                  <a:solidFill>
                    <a:prstClr val="black"/>
                  </a:solidFill>
                  <a:latin typeface="华文中宋" panose="02010600040101010101" pitchFamily="2" charset="-122"/>
                  <a:ea typeface="华文中宋" panose="02010600040101010101" pitchFamily="2" charset="-122"/>
                </a:rPr>
                <a:t>树立了这两种清零意识，你的独立性就增强了，你的适应性就增加了。</a:t>
              </a:r>
            </a:p>
          </p:txBody>
        </p:sp>
      </p:grpSp>
    </p:spTree>
    <p:extLst>
      <p:ext uri="{BB962C8B-B14F-4D97-AF65-F5344CB8AC3E}">
        <p14:creationId xmlns="" xmlns:p14="http://schemas.microsoft.com/office/powerpoint/2010/main" val="291729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a:off x="920311" y="1790700"/>
            <a:ext cx="2908739" cy="0"/>
          </a:xfrm>
          <a:prstGeom prst="straightConnector1">
            <a:avLst/>
          </a:prstGeom>
          <a:ln w="19050">
            <a:solidFill>
              <a:srgbClr val="89C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组合 2"/>
          <p:cNvGrpSpPr>
            <a:grpSpLocks/>
          </p:cNvGrpSpPr>
          <p:nvPr/>
        </p:nvGrpSpPr>
        <p:grpSpPr bwMode="auto">
          <a:xfrm>
            <a:off x="633767" y="1217613"/>
            <a:ext cx="2874200" cy="573087"/>
            <a:chOff x="1136467" y="1979059"/>
            <a:chExt cx="2874352" cy="573256"/>
          </a:xfrm>
        </p:grpSpPr>
        <p:sp>
          <p:nvSpPr>
            <p:cNvPr id="4" name="Rounded Rectangle 2"/>
            <p:cNvSpPr/>
            <p:nvPr/>
          </p:nvSpPr>
          <p:spPr>
            <a:xfrm>
              <a:off x="1136467" y="1979059"/>
              <a:ext cx="573118" cy="573256"/>
            </a:xfrm>
            <a:prstGeom prst="roundRect">
              <a:avLst/>
            </a:prstGeom>
            <a:solidFill>
              <a:srgbClr val="89C600"/>
            </a:solidFill>
            <a:ln w="12700" cap="flat" cmpd="sng" algn="ctr">
              <a:solidFill>
                <a:srgbClr val="89C600"/>
              </a:solidFill>
              <a:prstDash val="solid"/>
              <a:miter lim="800000"/>
            </a:ln>
            <a:effectLst/>
          </p:spPr>
          <p:txBody>
            <a:bodyPr anchor="ctr"/>
            <a:lstStyle>
              <a:lvl1pPr defTabSz="912813">
                <a:defRPr>
                  <a:solidFill>
                    <a:schemeClr val="tx1"/>
                  </a:solidFill>
                  <a:latin typeface="Calibri" panose="020F0502020204030204" pitchFamily="34" charset="0"/>
                  <a:ea typeface="微软雅黑" panose="020B0503020204020204" pitchFamily="34" charset="-122"/>
                </a:defRPr>
              </a:lvl1pPr>
              <a:lvl2pPr marL="742950" indent="-285750" defTabSz="912813">
                <a:defRPr>
                  <a:solidFill>
                    <a:schemeClr val="tx1"/>
                  </a:solidFill>
                  <a:latin typeface="Calibri" panose="020F0502020204030204" pitchFamily="34" charset="0"/>
                  <a:ea typeface="微软雅黑" panose="020B0503020204020204" pitchFamily="34" charset="-122"/>
                </a:defRPr>
              </a:lvl2pPr>
              <a:lvl3pPr marL="1143000" indent="-228600" defTabSz="912813">
                <a:defRPr>
                  <a:solidFill>
                    <a:schemeClr val="tx1"/>
                  </a:solidFill>
                  <a:latin typeface="Calibri" panose="020F0502020204030204" pitchFamily="34" charset="0"/>
                  <a:ea typeface="微软雅黑" panose="020B0503020204020204" pitchFamily="34" charset="-122"/>
                </a:defRPr>
              </a:lvl3pPr>
              <a:lvl4pPr marL="1600200" indent="-228600" defTabSz="912813">
                <a:defRPr>
                  <a:solidFill>
                    <a:schemeClr val="tx1"/>
                  </a:solidFill>
                  <a:latin typeface="Calibri" panose="020F0502020204030204" pitchFamily="34" charset="0"/>
                  <a:ea typeface="微软雅黑" panose="020B0503020204020204" pitchFamily="34" charset="-122"/>
                </a:defRPr>
              </a:lvl4pPr>
              <a:lvl5pPr marL="2057400" indent="-228600" defTabSz="912813">
                <a:defRPr>
                  <a:solidFill>
                    <a:schemeClr val="tx1"/>
                  </a:solidFill>
                  <a:latin typeface="Calibri" panose="020F0502020204030204" pitchFamily="34" charset="0"/>
                  <a:ea typeface="微软雅黑" panose="020B0503020204020204" pitchFamily="34" charset="-122"/>
                </a:defRPr>
              </a:lvl5pPr>
              <a:lvl6pPr marL="25146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defTabSz="912813"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defTabSz="914400" fontAlgn="base">
                <a:spcBef>
                  <a:spcPct val="0"/>
                </a:spcBef>
                <a:spcAft>
                  <a:spcPct val="0"/>
                </a:spcAft>
                <a:defRPr/>
              </a:pPr>
              <a:r>
                <a:rPr lang="zh-CN" altLang="en-US" sz="2800" b="1" kern="0" dirty="0">
                  <a:latin typeface="Impact" panose="020B0806030902050204" pitchFamily="34" charset="0"/>
                  <a:ea typeface="等线" panose="02010600030101010101" pitchFamily="2" charset="-122"/>
                </a:rPr>
                <a:t>一</a:t>
              </a:r>
            </a:p>
          </p:txBody>
        </p:sp>
        <p:sp>
          <p:nvSpPr>
            <p:cNvPr id="5" name="TextBox 13"/>
            <p:cNvSpPr txBox="1"/>
            <p:nvPr/>
          </p:nvSpPr>
          <p:spPr>
            <a:xfrm>
              <a:off x="2030685" y="2028941"/>
              <a:ext cx="1980134" cy="523374"/>
            </a:xfrm>
            <a:prstGeom prst="rect">
              <a:avLst/>
            </a:prstGeom>
            <a:noFill/>
            <a:ln>
              <a:noFill/>
            </a:ln>
          </p:spPr>
          <p:txBody>
            <a:bodyPr wrap="none">
              <a:spAutoFit/>
            </a:bodyPr>
            <a:lstStyle/>
            <a:p>
              <a:pPr lvl="0">
                <a:defRPr/>
              </a:pPr>
              <a:r>
                <a:rPr lang="zh-CN" altLang="en-US" sz="2800" dirty="0">
                  <a:latin typeface="Franklin Gothic Medium" panose="020B0603020102020204" pitchFamily="34" charset="0"/>
                  <a:ea typeface="微软雅黑" panose="020B0503020204020204" pitchFamily="34" charset="-122"/>
                </a:rPr>
                <a:t>适应与转变</a:t>
              </a:r>
            </a:p>
          </p:txBody>
        </p:sp>
      </p:grpSp>
      <p:sp>
        <p:nvSpPr>
          <p:cNvPr id="8" name="矩形 7"/>
          <p:cNvSpPr/>
          <p:nvPr/>
        </p:nvSpPr>
        <p:spPr>
          <a:xfrm>
            <a:off x="413035" y="1721015"/>
            <a:ext cx="4151778" cy="541174"/>
          </a:xfrm>
          <a:prstGeom prst="rect">
            <a:avLst/>
          </a:prstGeom>
        </p:spPr>
        <p:txBody>
          <a:bodyPr wrap="none">
            <a:spAutoFit/>
          </a:bodyPr>
          <a:lstStyle/>
          <a:p>
            <a:pPr lvl="0" indent="576000" algn="just">
              <a:lnSpc>
                <a:spcPts val="3500"/>
              </a:lnSpc>
            </a:pPr>
            <a:r>
              <a:rPr lang="zh-CN" altLang="zh-CN" sz="2400" kern="100" dirty="0">
                <a:solidFill>
                  <a:prstClr val="black"/>
                </a:solidFill>
                <a:latin typeface="华文中宋" panose="02010600040101010101" pitchFamily="2" charset="-122"/>
                <a:ea typeface="华文中宋" panose="02010600040101010101" pitchFamily="2" charset="-122"/>
              </a:rPr>
              <a:t>（一）实现心理上的适应</a:t>
            </a:r>
          </a:p>
        </p:txBody>
      </p:sp>
      <p:sp>
        <p:nvSpPr>
          <p:cNvPr id="9" name="矩形 8"/>
          <p:cNvSpPr/>
          <p:nvPr/>
        </p:nvSpPr>
        <p:spPr>
          <a:xfrm>
            <a:off x="413035" y="2789668"/>
            <a:ext cx="9356752" cy="3683060"/>
          </a:xfrm>
          <a:prstGeom prst="rect">
            <a:avLst/>
          </a:prstGeom>
        </p:spPr>
        <p:txBody>
          <a:bodyPr wrap="square">
            <a:spAutoFit/>
          </a:bodyPr>
          <a:lstStyle/>
          <a:p>
            <a:pPr indent="576000">
              <a:lnSpc>
                <a:spcPts val="3500"/>
              </a:lnSpc>
            </a:pPr>
            <a:r>
              <a:rPr lang="zh-CN" altLang="zh-CN" sz="2400" dirty="0">
                <a:solidFill>
                  <a:prstClr val="black"/>
                </a:solidFill>
                <a:latin typeface="华文中宋" panose="02010600040101010101" pitchFamily="2" charset="-122"/>
                <a:ea typeface="华文中宋" panose="02010600040101010101" pitchFamily="2" charset="-122"/>
              </a:rPr>
              <a:t>大学生是集体中的一员，这个集体可以是班级、宿舍，也可以是社团或其他组织。每一个人都可以从自己所处的集体中汲取营养，获得力量：可以向周围的同学学习优点，获得智慧；可以和同学交流思想，释放情感；可以感受集体的温暖，获得同学的帮助。那些心理发育不良以至出现心理障碍的学生，大多是脱离了集体或者在集体中人际关系紧张的人，这样的人有心里话没处诉说，有心理问题得不到帮助，很容易产生孤独、抑郁等心理障碍。</a:t>
            </a:r>
          </a:p>
          <a:p>
            <a:pPr indent="576000">
              <a:lnSpc>
                <a:spcPts val="3500"/>
              </a:lnSpc>
              <a:spcAft>
                <a:spcPts val="0"/>
              </a:spcAft>
            </a:pPr>
            <a:r>
              <a:rPr lang="zh-CN" altLang="zh-CN" sz="2400" dirty="0">
                <a:solidFill>
                  <a:prstClr val="black"/>
                </a:solidFill>
                <a:latin typeface="华文中宋" panose="02010600040101010101" pitchFamily="2" charset="-122"/>
                <a:ea typeface="华文中宋" panose="02010600040101010101" pitchFamily="2" charset="-122"/>
              </a:rPr>
              <a:t>所以，尽快融入集体之中，是适应新的环境和生活的好办法。</a:t>
            </a:r>
          </a:p>
        </p:txBody>
      </p:sp>
      <p:sp>
        <p:nvSpPr>
          <p:cNvPr id="6" name="矩形 5"/>
          <p:cNvSpPr/>
          <p:nvPr/>
        </p:nvSpPr>
        <p:spPr>
          <a:xfrm>
            <a:off x="893791" y="2338698"/>
            <a:ext cx="5650906" cy="374461"/>
          </a:xfrm>
          <a:prstGeom prst="rect">
            <a:avLst/>
          </a:prstGeom>
        </p:spPr>
        <p:txBody>
          <a:bodyPr wrap="none">
            <a:spAutoFit/>
          </a:bodyPr>
          <a:lstStyle/>
          <a:p>
            <a:pPr lvl="0" indent="371475">
              <a:lnSpc>
                <a:spcPts val="2200"/>
              </a:lnSpc>
            </a:pPr>
            <a:r>
              <a:rPr lang="en-US" altLang="zh-CN" sz="2300" dirty="0">
                <a:solidFill>
                  <a:prstClr val="black"/>
                </a:solidFill>
                <a:latin typeface="华文中宋" panose="02010600040101010101" pitchFamily="2" charset="-122"/>
                <a:ea typeface="华文中宋" panose="02010600040101010101" pitchFamily="2" charset="-122"/>
              </a:rPr>
              <a:t>2. </a:t>
            </a:r>
            <a:r>
              <a:rPr lang="zh-CN" altLang="zh-CN" sz="2300" dirty="0">
                <a:solidFill>
                  <a:prstClr val="black"/>
                </a:solidFill>
                <a:latin typeface="华文中宋" panose="02010600040101010101" pitchFamily="2" charset="-122"/>
                <a:ea typeface="华文中宋" panose="02010600040101010101" pitchFamily="2" charset="-122"/>
              </a:rPr>
              <a:t>融入集体之中，拥有良好的人际关系</a:t>
            </a:r>
          </a:p>
        </p:txBody>
      </p:sp>
      <p:grpSp>
        <p:nvGrpSpPr>
          <p:cNvPr id="10" name="组合 1"/>
          <p:cNvGrpSpPr>
            <a:grpSpLocks noChangeAspect="1"/>
          </p:cNvGrpSpPr>
          <p:nvPr/>
        </p:nvGrpSpPr>
        <p:grpSpPr bwMode="auto">
          <a:xfrm>
            <a:off x="10174312" y="3565298"/>
            <a:ext cx="1732328" cy="2131800"/>
            <a:chOff x="1098886" y="1684673"/>
            <a:chExt cx="3579725" cy="4404454"/>
          </a:xfrm>
        </p:grpSpPr>
        <p:sp>
          <p:nvSpPr>
            <p:cNvPr id="11" name="AutoShape 3"/>
            <p:cNvSpPr>
              <a:spLocks noChangeAspect="1" noChangeArrowheads="1" noTextEdit="1"/>
            </p:cNvSpPr>
            <p:nvPr/>
          </p:nvSpPr>
          <p:spPr bwMode="auto">
            <a:xfrm>
              <a:off x="1098886" y="3094098"/>
              <a:ext cx="3578137" cy="2995029"/>
            </a:xfrm>
            <a:prstGeom prst="rect">
              <a:avLst/>
            </a:prstGeom>
            <a:noFill/>
            <a:ln>
              <a:noFill/>
            </a:ln>
            <a:extLst/>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nvGrpSpPr>
            <p:cNvPr id="12" name="Group 27"/>
            <p:cNvGrpSpPr>
              <a:grpSpLocks/>
            </p:cNvGrpSpPr>
            <p:nvPr/>
          </p:nvGrpSpPr>
          <p:grpSpPr bwMode="auto">
            <a:xfrm>
              <a:off x="1100929" y="4437890"/>
              <a:ext cx="3161291" cy="1650215"/>
              <a:chOff x="1100930" y="4437888"/>
              <a:chExt cx="3161290" cy="1650215"/>
            </a:xfrm>
          </p:grpSpPr>
          <p:sp>
            <p:nvSpPr>
              <p:cNvPr id="55" name="Freeform 5"/>
              <p:cNvSpPr>
                <a:spLocks/>
              </p:cNvSpPr>
              <p:nvPr/>
            </p:nvSpPr>
            <p:spPr bwMode="auto">
              <a:xfrm>
                <a:off x="1100475" y="4741601"/>
                <a:ext cx="3162221" cy="1345938"/>
              </a:xfrm>
              <a:custGeom>
                <a:avLst/>
                <a:gdLst>
                  <a:gd name="T0" fmla="*/ 0 w 3090"/>
                  <a:gd name="T1" fmla="*/ 359 h 1316"/>
                  <a:gd name="T2" fmla="*/ 1485 w 3090"/>
                  <a:gd name="T3" fmla="*/ 1316 h 1316"/>
                  <a:gd name="T4" fmla="*/ 3090 w 3090"/>
                  <a:gd name="T5" fmla="*/ 891 h 1316"/>
                  <a:gd name="T6" fmla="*/ 1615 w 3090"/>
                  <a:gd name="T7" fmla="*/ 0 h 1316"/>
                  <a:gd name="T8" fmla="*/ 0 w 3090"/>
                  <a:gd name="T9" fmla="*/ 359 h 1316"/>
                </a:gdLst>
                <a:ahLst/>
                <a:cxnLst>
                  <a:cxn ang="0">
                    <a:pos x="T0" y="T1"/>
                  </a:cxn>
                  <a:cxn ang="0">
                    <a:pos x="T2" y="T3"/>
                  </a:cxn>
                  <a:cxn ang="0">
                    <a:pos x="T4" y="T5"/>
                  </a:cxn>
                  <a:cxn ang="0">
                    <a:pos x="T6" y="T7"/>
                  </a:cxn>
                  <a:cxn ang="0">
                    <a:pos x="T8" y="T9"/>
                  </a:cxn>
                </a:cxnLst>
                <a:rect l="0" t="0" r="r" b="b"/>
                <a:pathLst>
                  <a:path w="3090" h="1316">
                    <a:moveTo>
                      <a:pt x="0" y="359"/>
                    </a:moveTo>
                    <a:lnTo>
                      <a:pt x="1485" y="1316"/>
                    </a:lnTo>
                    <a:lnTo>
                      <a:pt x="3090" y="891"/>
                    </a:lnTo>
                    <a:lnTo>
                      <a:pt x="1615" y="0"/>
                    </a:lnTo>
                    <a:lnTo>
                      <a:pt x="0" y="359"/>
                    </a:lnTo>
                    <a:close/>
                  </a:path>
                </a:pathLst>
              </a:custGeom>
              <a:solidFill>
                <a:sysClr val="window" lastClr="FFFFFF">
                  <a:lumMod val="75000"/>
                </a:sys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56" name="Freeform 6"/>
              <p:cNvSpPr>
                <a:spLocks/>
              </p:cNvSpPr>
              <p:nvPr/>
            </p:nvSpPr>
            <p:spPr bwMode="auto">
              <a:xfrm>
                <a:off x="1100475" y="4806675"/>
                <a:ext cx="1519199" cy="1280864"/>
              </a:xfrm>
              <a:custGeom>
                <a:avLst/>
                <a:gdLst>
                  <a:gd name="T0" fmla="*/ 0 w 1485"/>
                  <a:gd name="T1" fmla="*/ 0 h 1253"/>
                  <a:gd name="T2" fmla="*/ 0 w 1485"/>
                  <a:gd name="T3" fmla="*/ 296 h 1253"/>
                  <a:gd name="T4" fmla="*/ 1485 w 1485"/>
                  <a:gd name="T5" fmla="*/ 1253 h 1253"/>
                  <a:gd name="T6" fmla="*/ 1485 w 1485"/>
                  <a:gd name="T7" fmla="*/ 954 h 1253"/>
                  <a:gd name="T8" fmla="*/ 0 w 1485"/>
                  <a:gd name="T9" fmla="*/ 0 h 1253"/>
                </a:gdLst>
                <a:ahLst/>
                <a:cxnLst>
                  <a:cxn ang="0">
                    <a:pos x="T0" y="T1"/>
                  </a:cxn>
                  <a:cxn ang="0">
                    <a:pos x="T2" y="T3"/>
                  </a:cxn>
                  <a:cxn ang="0">
                    <a:pos x="T4" y="T5"/>
                  </a:cxn>
                  <a:cxn ang="0">
                    <a:pos x="T6" y="T7"/>
                  </a:cxn>
                  <a:cxn ang="0">
                    <a:pos x="T8" y="T9"/>
                  </a:cxn>
                </a:cxnLst>
                <a:rect l="0" t="0" r="r" b="b"/>
                <a:pathLst>
                  <a:path w="1485" h="1253">
                    <a:moveTo>
                      <a:pt x="0" y="0"/>
                    </a:moveTo>
                    <a:lnTo>
                      <a:pt x="0" y="296"/>
                    </a:lnTo>
                    <a:lnTo>
                      <a:pt x="1485" y="1253"/>
                    </a:lnTo>
                    <a:lnTo>
                      <a:pt x="1485" y="954"/>
                    </a:lnTo>
                    <a:lnTo>
                      <a:pt x="0" y="0"/>
                    </a:lnTo>
                    <a:close/>
                  </a:path>
                </a:pathLst>
              </a:custGeom>
              <a:solidFill>
                <a:srgbClr val="F61A00">
                  <a:lumMod val="75000"/>
                </a:srgb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57" name="Freeform 7"/>
              <p:cNvSpPr>
                <a:spLocks/>
              </p:cNvSpPr>
              <p:nvPr/>
            </p:nvSpPr>
            <p:spPr bwMode="auto">
              <a:xfrm>
                <a:off x="2619674" y="5368541"/>
                <a:ext cx="1550949" cy="682492"/>
              </a:xfrm>
              <a:custGeom>
                <a:avLst/>
                <a:gdLst>
                  <a:gd name="T0" fmla="*/ 1515 w 1515"/>
                  <a:gd name="T1" fmla="*/ 259 h 668"/>
                  <a:gd name="T2" fmla="*/ 1515 w 1515"/>
                  <a:gd name="T3" fmla="*/ 0 h 668"/>
                  <a:gd name="T4" fmla="*/ 0 w 1515"/>
                  <a:gd name="T5" fmla="*/ 404 h 668"/>
                  <a:gd name="T6" fmla="*/ 0 w 1515"/>
                  <a:gd name="T7" fmla="*/ 668 h 668"/>
                  <a:gd name="T8" fmla="*/ 1515 w 1515"/>
                  <a:gd name="T9" fmla="*/ 259 h 668"/>
                </a:gdLst>
                <a:ahLst/>
                <a:cxnLst>
                  <a:cxn ang="0">
                    <a:pos x="T0" y="T1"/>
                  </a:cxn>
                  <a:cxn ang="0">
                    <a:pos x="T2" y="T3"/>
                  </a:cxn>
                  <a:cxn ang="0">
                    <a:pos x="T4" y="T5"/>
                  </a:cxn>
                  <a:cxn ang="0">
                    <a:pos x="T6" y="T7"/>
                  </a:cxn>
                  <a:cxn ang="0">
                    <a:pos x="T8" y="T9"/>
                  </a:cxn>
                </a:cxnLst>
                <a:rect l="0" t="0" r="r" b="b"/>
                <a:pathLst>
                  <a:path w="1515" h="668">
                    <a:moveTo>
                      <a:pt x="1515" y="259"/>
                    </a:moveTo>
                    <a:lnTo>
                      <a:pt x="1515" y="0"/>
                    </a:lnTo>
                    <a:lnTo>
                      <a:pt x="0" y="404"/>
                    </a:lnTo>
                    <a:lnTo>
                      <a:pt x="0" y="668"/>
                    </a:lnTo>
                    <a:lnTo>
                      <a:pt x="1515" y="259"/>
                    </a:lnTo>
                    <a:close/>
                  </a:path>
                </a:pathLst>
              </a:custGeom>
              <a:solidFill>
                <a:sysClr val="window" lastClr="FFFFFF">
                  <a:lumMod val="95000"/>
                </a:sys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58" name="Freeform 8"/>
              <p:cNvSpPr>
                <a:spLocks/>
              </p:cNvSpPr>
              <p:nvPr/>
            </p:nvSpPr>
            <p:spPr bwMode="auto">
              <a:xfrm>
                <a:off x="1100475" y="4438447"/>
                <a:ext cx="3162221" cy="1342764"/>
              </a:xfrm>
              <a:custGeom>
                <a:avLst/>
                <a:gdLst>
                  <a:gd name="T0" fmla="*/ 0 w 3090"/>
                  <a:gd name="T1" fmla="*/ 360 h 1314"/>
                  <a:gd name="T2" fmla="*/ 1485 w 3090"/>
                  <a:gd name="T3" fmla="*/ 1314 h 1314"/>
                  <a:gd name="T4" fmla="*/ 3090 w 3090"/>
                  <a:gd name="T5" fmla="*/ 892 h 1314"/>
                  <a:gd name="T6" fmla="*/ 1615 w 3090"/>
                  <a:gd name="T7" fmla="*/ 0 h 1314"/>
                  <a:gd name="T8" fmla="*/ 0 w 3090"/>
                  <a:gd name="T9" fmla="*/ 360 h 1314"/>
                </a:gdLst>
                <a:ahLst/>
                <a:cxnLst>
                  <a:cxn ang="0">
                    <a:pos x="T0" y="T1"/>
                  </a:cxn>
                  <a:cxn ang="0">
                    <a:pos x="T2" y="T3"/>
                  </a:cxn>
                  <a:cxn ang="0">
                    <a:pos x="T4" y="T5"/>
                  </a:cxn>
                  <a:cxn ang="0">
                    <a:pos x="T6" y="T7"/>
                  </a:cxn>
                  <a:cxn ang="0">
                    <a:pos x="T8" y="T9"/>
                  </a:cxn>
                </a:cxnLst>
                <a:rect l="0" t="0" r="r" b="b"/>
                <a:pathLst>
                  <a:path w="3090" h="1314">
                    <a:moveTo>
                      <a:pt x="0" y="360"/>
                    </a:moveTo>
                    <a:lnTo>
                      <a:pt x="1485" y="1314"/>
                    </a:lnTo>
                    <a:lnTo>
                      <a:pt x="3090" y="892"/>
                    </a:lnTo>
                    <a:lnTo>
                      <a:pt x="1615" y="0"/>
                    </a:lnTo>
                    <a:lnTo>
                      <a:pt x="0" y="360"/>
                    </a:lnTo>
                    <a:close/>
                  </a:path>
                </a:pathLst>
              </a:custGeom>
              <a:solidFill>
                <a:srgbClr val="F61A00"/>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grpSp>
          <p:nvGrpSpPr>
            <p:cNvPr id="13" name="Group 29"/>
            <p:cNvGrpSpPr>
              <a:grpSpLocks/>
            </p:cNvGrpSpPr>
            <p:nvPr/>
          </p:nvGrpSpPr>
          <p:grpSpPr bwMode="auto">
            <a:xfrm>
              <a:off x="1332144" y="4200537"/>
              <a:ext cx="3161291" cy="1648169"/>
              <a:chOff x="1332144" y="4200535"/>
              <a:chExt cx="3161290" cy="1648169"/>
            </a:xfrm>
          </p:grpSpPr>
          <p:sp>
            <p:nvSpPr>
              <p:cNvPr id="51" name="Freeform 9"/>
              <p:cNvSpPr>
                <a:spLocks/>
              </p:cNvSpPr>
              <p:nvPr/>
            </p:nvSpPr>
            <p:spPr bwMode="auto">
              <a:xfrm>
                <a:off x="1332243" y="4503522"/>
                <a:ext cx="3160633" cy="1345938"/>
              </a:xfrm>
              <a:custGeom>
                <a:avLst/>
                <a:gdLst>
                  <a:gd name="T0" fmla="*/ 0 w 3090"/>
                  <a:gd name="T1" fmla="*/ 360 h 1315"/>
                  <a:gd name="T2" fmla="*/ 1485 w 3090"/>
                  <a:gd name="T3" fmla="*/ 1315 h 1315"/>
                  <a:gd name="T4" fmla="*/ 3090 w 3090"/>
                  <a:gd name="T5" fmla="*/ 891 h 1315"/>
                  <a:gd name="T6" fmla="*/ 1615 w 3090"/>
                  <a:gd name="T7" fmla="*/ 0 h 1315"/>
                  <a:gd name="T8" fmla="*/ 0 w 3090"/>
                  <a:gd name="T9" fmla="*/ 360 h 1315"/>
                </a:gdLst>
                <a:ahLst/>
                <a:cxnLst>
                  <a:cxn ang="0">
                    <a:pos x="T0" y="T1"/>
                  </a:cxn>
                  <a:cxn ang="0">
                    <a:pos x="T2" y="T3"/>
                  </a:cxn>
                  <a:cxn ang="0">
                    <a:pos x="T4" y="T5"/>
                  </a:cxn>
                  <a:cxn ang="0">
                    <a:pos x="T6" y="T7"/>
                  </a:cxn>
                  <a:cxn ang="0">
                    <a:pos x="T8" y="T9"/>
                  </a:cxn>
                </a:cxnLst>
                <a:rect l="0" t="0" r="r" b="b"/>
                <a:pathLst>
                  <a:path w="3090" h="1315">
                    <a:moveTo>
                      <a:pt x="0" y="360"/>
                    </a:moveTo>
                    <a:lnTo>
                      <a:pt x="1485" y="1315"/>
                    </a:lnTo>
                    <a:lnTo>
                      <a:pt x="3090" y="891"/>
                    </a:lnTo>
                    <a:lnTo>
                      <a:pt x="1615" y="0"/>
                    </a:lnTo>
                    <a:lnTo>
                      <a:pt x="0" y="360"/>
                    </a:lnTo>
                    <a:close/>
                  </a:path>
                </a:pathLst>
              </a:custGeom>
              <a:solidFill>
                <a:sysClr val="window" lastClr="FFFFFF">
                  <a:lumMod val="75000"/>
                </a:sys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52" name="Freeform 10"/>
              <p:cNvSpPr>
                <a:spLocks/>
              </p:cNvSpPr>
              <p:nvPr/>
            </p:nvSpPr>
            <p:spPr bwMode="auto">
              <a:xfrm>
                <a:off x="1332243" y="4568596"/>
                <a:ext cx="1519199" cy="1280864"/>
              </a:xfrm>
              <a:custGeom>
                <a:avLst/>
                <a:gdLst>
                  <a:gd name="T0" fmla="*/ 0 w 1485"/>
                  <a:gd name="T1" fmla="*/ 0 h 1252"/>
                  <a:gd name="T2" fmla="*/ 0 w 1485"/>
                  <a:gd name="T3" fmla="*/ 297 h 1252"/>
                  <a:gd name="T4" fmla="*/ 1485 w 1485"/>
                  <a:gd name="T5" fmla="*/ 1252 h 1252"/>
                  <a:gd name="T6" fmla="*/ 1485 w 1485"/>
                  <a:gd name="T7" fmla="*/ 955 h 1252"/>
                  <a:gd name="T8" fmla="*/ 0 w 1485"/>
                  <a:gd name="T9" fmla="*/ 0 h 1252"/>
                </a:gdLst>
                <a:ahLst/>
                <a:cxnLst>
                  <a:cxn ang="0">
                    <a:pos x="T0" y="T1"/>
                  </a:cxn>
                  <a:cxn ang="0">
                    <a:pos x="T2" y="T3"/>
                  </a:cxn>
                  <a:cxn ang="0">
                    <a:pos x="T4" y="T5"/>
                  </a:cxn>
                  <a:cxn ang="0">
                    <a:pos x="T6" y="T7"/>
                  </a:cxn>
                  <a:cxn ang="0">
                    <a:pos x="T8" y="T9"/>
                  </a:cxn>
                </a:cxnLst>
                <a:rect l="0" t="0" r="r" b="b"/>
                <a:pathLst>
                  <a:path w="1485" h="1252">
                    <a:moveTo>
                      <a:pt x="0" y="0"/>
                    </a:moveTo>
                    <a:lnTo>
                      <a:pt x="0" y="297"/>
                    </a:lnTo>
                    <a:lnTo>
                      <a:pt x="1485" y="1252"/>
                    </a:lnTo>
                    <a:lnTo>
                      <a:pt x="1485" y="955"/>
                    </a:lnTo>
                    <a:lnTo>
                      <a:pt x="0" y="0"/>
                    </a:lnTo>
                    <a:close/>
                  </a:path>
                </a:pathLst>
              </a:custGeom>
              <a:solidFill>
                <a:srgbClr val="FFC000">
                  <a:lumMod val="75000"/>
                </a:srgb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53" name="Freeform 11"/>
              <p:cNvSpPr>
                <a:spLocks/>
              </p:cNvSpPr>
              <p:nvPr/>
            </p:nvSpPr>
            <p:spPr bwMode="auto">
              <a:xfrm>
                <a:off x="2851442" y="5130462"/>
                <a:ext cx="1549361" cy="682492"/>
              </a:xfrm>
              <a:custGeom>
                <a:avLst/>
                <a:gdLst>
                  <a:gd name="T0" fmla="*/ 1515 w 1515"/>
                  <a:gd name="T1" fmla="*/ 259 h 668"/>
                  <a:gd name="T2" fmla="*/ 1515 w 1515"/>
                  <a:gd name="T3" fmla="*/ 0 h 668"/>
                  <a:gd name="T4" fmla="*/ 0 w 1515"/>
                  <a:gd name="T5" fmla="*/ 406 h 668"/>
                  <a:gd name="T6" fmla="*/ 0 w 1515"/>
                  <a:gd name="T7" fmla="*/ 668 h 668"/>
                  <a:gd name="T8" fmla="*/ 1515 w 1515"/>
                  <a:gd name="T9" fmla="*/ 259 h 668"/>
                </a:gdLst>
                <a:ahLst/>
                <a:cxnLst>
                  <a:cxn ang="0">
                    <a:pos x="T0" y="T1"/>
                  </a:cxn>
                  <a:cxn ang="0">
                    <a:pos x="T2" y="T3"/>
                  </a:cxn>
                  <a:cxn ang="0">
                    <a:pos x="T4" y="T5"/>
                  </a:cxn>
                  <a:cxn ang="0">
                    <a:pos x="T6" y="T7"/>
                  </a:cxn>
                  <a:cxn ang="0">
                    <a:pos x="T8" y="T9"/>
                  </a:cxn>
                </a:cxnLst>
                <a:rect l="0" t="0" r="r" b="b"/>
                <a:pathLst>
                  <a:path w="1515" h="668">
                    <a:moveTo>
                      <a:pt x="1515" y="259"/>
                    </a:moveTo>
                    <a:lnTo>
                      <a:pt x="1515" y="0"/>
                    </a:lnTo>
                    <a:lnTo>
                      <a:pt x="0" y="406"/>
                    </a:lnTo>
                    <a:lnTo>
                      <a:pt x="0" y="668"/>
                    </a:lnTo>
                    <a:lnTo>
                      <a:pt x="1515" y="259"/>
                    </a:lnTo>
                    <a:close/>
                  </a:path>
                </a:pathLst>
              </a:custGeom>
              <a:solidFill>
                <a:sysClr val="window" lastClr="FFFFFF">
                  <a:lumMod val="95000"/>
                </a:sys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54" name="Freeform 12"/>
              <p:cNvSpPr>
                <a:spLocks/>
              </p:cNvSpPr>
              <p:nvPr/>
            </p:nvSpPr>
            <p:spPr bwMode="auto">
              <a:xfrm>
                <a:off x="1332243" y="4200368"/>
                <a:ext cx="3160633" cy="1344351"/>
              </a:xfrm>
              <a:custGeom>
                <a:avLst/>
                <a:gdLst>
                  <a:gd name="T0" fmla="*/ 0 w 3090"/>
                  <a:gd name="T1" fmla="*/ 359 h 1314"/>
                  <a:gd name="T2" fmla="*/ 1485 w 3090"/>
                  <a:gd name="T3" fmla="*/ 1314 h 1314"/>
                  <a:gd name="T4" fmla="*/ 3090 w 3090"/>
                  <a:gd name="T5" fmla="*/ 890 h 1314"/>
                  <a:gd name="T6" fmla="*/ 1615 w 3090"/>
                  <a:gd name="T7" fmla="*/ 0 h 1314"/>
                  <a:gd name="T8" fmla="*/ 0 w 3090"/>
                  <a:gd name="T9" fmla="*/ 359 h 1314"/>
                </a:gdLst>
                <a:ahLst/>
                <a:cxnLst>
                  <a:cxn ang="0">
                    <a:pos x="T0" y="T1"/>
                  </a:cxn>
                  <a:cxn ang="0">
                    <a:pos x="T2" y="T3"/>
                  </a:cxn>
                  <a:cxn ang="0">
                    <a:pos x="T4" y="T5"/>
                  </a:cxn>
                  <a:cxn ang="0">
                    <a:pos x="T6" y="T7"/>
                  </a:cxn>
                  <a:cxn ang="0">
                    <a:pos x="T8" y="T9"/>
                  </a:cxn>
                </a:cxnLst>
                <a:rect l="0" t="0" r="r" b="b"/>
                <a:pathLst>
                  <a:path w="3090" h="1314">
                    <a:moveTo>
                      <a:pt x="0" y="359"/>
                    </a:moveTo>
                    <a:lnTo>
                      <a:pt x="1485" y="1314"/>
                    </a:lnTo>
                    <a:lnTo>
                      <a:pt x="3090" y="890"/>
                    </a:lnTo>
                    <a:lnTo>
                      <a:pt x="1615" y="0"/>
                    </a:lnTo>
                    <a:lnTo>
                      <a:pt x="0" y="359"/>
                    </a:lnTo>
                    <a:close/>
                  </a:path>
                </a:pathLst>
              </a:custGeom>
              <a:solidFill>
                <a:srgbClr val="FFC000"/>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grpSp>
          <p:nvGrpSpPr>
            <p:cNvPr id="14" name="Group 50"/>
            <p:cNvGrpSpPr>
              <a:grpSpLocks/>
            </p:cNvGrpSpPr>
            <p:nvPr/>
          </p:nvGrpSpPr>
          <p:grpSpPr bwMode="auto">
            <a:xfrm>
              <a:off x="1111161" y="3678768"/>
              <a:ext cx="3161291" cy="1648171"/>
              <a:chOff x="1111161" y="3678768"/>
              <a:chExt cx="3161290" cy="1648170"/>
            </a:xfrm>
          </p:grpSpPr>
          <p:sp>
            <p:nvSpPr>
              <p:cNvPr id="47" name="Freeform 13"/>
              <p:cNvSpPr>
                <a:spLocks/>
              </p:cNvSpPr>
              <p:nvPr/>
            </p:nvSpPr>
            <p:spPr bwMode="auto">
              <a:xfrm>
                <a:off x="1111586" y="3982926"/>
                <a:ext cx="3160634" cy="1344349"/>
              </a:xfrm>
              <a:custGeom>
                <a:avLst/>
                <a:gdLst>
                  <a:gd name="T0" fmla="*/ 0 w 3090"/>
                  <a:gd name="T1" fmla="*/ 359 h 1314"/>
                  <a:gd name="T2" fmla="*/ 1485 w 3090"/>
                  <a:gd name="T3" fmla="*/ 1314 h 1314"/>
                  <a:gd name="T4" fmla="*/ 3090 w 3090"/>
                  <a:gd name="T5" fmla="*/ 890 h 1314"/>
                  <a:gd name="T6" fmla="*/ 1616 w 3090"/>
                  <a:gd name="T7" fmla="*/ 0 h 1314"/>
                  <a:gd name="T8" fmla="*/ 0 w 3090"/>
                  <a:gd name="T9" fmla="*/ 359 h 1314"/>
                </a:gdLst>
                <a:ahLst/>
                <a:cxnLst>
                  <a:cxn ang="0">
                    <a:pos x="T0" y="T1"/>
                  </a:cxn>
                  <a:cxn ang="0">
                    <a:pos x="T2" y="T3"/>
                  </a:cxn>
                  <a:cxn ang="0">
                    <a:pos x="T4" y="T5"/>
                  </a:cxn>
                  <a:cxn ang="0">
                    <a:pos x="T6" y="T7"/>
                  </a:cxn>
                  <a:cxn ang="0">
                    <a:pos x="T8" y="T9"/>
                  </a:cxn>
                </a:cxnLst>
                <a:rect l="0" t="0" r="r" b="b"/>
                <a:pathLst>
                  <a:path w="3090" h="1314">
                    <a:moveTo>
                      <a:pt x="0" y="359"/>
                    </a:moveTo>
                    <a:lnTo>
                      <a:pt x="1485" y="1314"/>
                    </a:lnTo>
                    <a:lnTo>
                      <a:pt x="3090" y="890"/>
                    </a:lnTo>
                    <a:lnTo>
                      <a:pt x="1616" y="0"/>
                    </a:lnTo>
                    <a:lnTo>
                      <a:pt x="0" y="359"/>
                    </a:lnTo>
                    <a:close/>
                  </a:path>
                </a:pathLst>
              </a:custGeom>
              <a:solidFill>
                <a:sysClr val="window" lastClr="FFFFFF">
                  <a:lumMod val="75000"/>
                </a:sys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48" name="Freeform 14"/>
              <p:cNvSpPr>
                <a:spLocks/>
              </p:cNvSpPr>
              <p:nvPr/>
            </p:nvSpPr>
            <p:spPr bwMode="auto">
              <a:xfrm>
                <a:off x="1111586" y="4046413"/>
                <a:ext cx="1519200" cy="1280862"/>
              </a:xfrm>
              <a:custGeom>
                <a:avLst/>
                <a:gdLst>
                  <a:gd name="T0" fmla="*/ 0 w 1485"/>
                  <a:gd name="T1" fmla="*/ 0 h 1251"/>
                  <a:gd name="T2" fmla="*/ 0 w 1485"/>
                  <a:gd name="T3" fmla="*/ 296 h 1251"/>
                  <a:gd name="T4" fmla="*/ 1485 w 1485"/>
                  <a:gd name="T5" fmla="*/ 1251 h 1251"/>
                  <a:gd name="T6" fmla="*/ 1485 w 1485"/>
                  <a:gd name="T7" fmla="*/ 954 h 1251"/>
                  <a:gd name="T8" fmla="*/ 0 w 1485"/>
                  <a:gd name="T9" fmla="*/ 0 h 1251"/>
                </a:gdLst>
                <a:ahLst/>
                <a:cxnLst>
                  <a:cxn ang="0">
                    <a:pos x="T0" y="T1"/>
                  </a:cxn>
                  <a:cxn ang="0">
                    <a:pos x="T2" y="T3"/>
                  </a:cxn>
                  <a:cxn ang="0">
                    <a:pos x="T4" y="T5"/>
                  </a:cxn>
                  <a:cxn ang="0">
                    <a:pos x="T6" y="T7"/>
                  </a:cxn>
                  <a:cxn ang="0">
                    <a:pos x="T8" y="T9"/>
                  </a:cxn>
                </a:cxnLst>
                <a:rect l="0" t="0" r="r" b="b"/>
                <a:pathLst>
                  <a:path w="1485" h="1251">
                    <a:moveTo>
                      <a:pt x="0" y="0"/>
                    </a:moveTo>
                    <a:lnTo>
                      <a:pt x="0" y="296"/>
                    </a:lnTo>
                    <a:lnTo>
                      <a:pt x="1485" y="1251"/>
                    </a:lnTo>
                    <a:lnTo>
                      <a:pt x="1485" y="954"/>
                    </a:lnTo>
                    <a:lnTo>
                      <a:pt x="0" y="0"/>
                    </a:lnTo>
                    <a:close/>
                  </a:path>
                </a:pathLst>
              </a:custGeom>
              <a:solidFill>
                <a:srgbClr val="00BAF7">
                  <a:lumMod val="75000"/>
                </a:srgb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49" name="Freeform 15"/>
              <p:cNvSpPr>
                <a:spLocks/>
              </p:cNvSpPr>
              <p:nvPr/>
            </p:nvSpPr>
            <p:spPr bwMode="auto">
              <a:xfrm>
                <a:off x="2630786" y="4608278"/>
                <a:ext cx="1549361" cy="684078"/>
              </a:xfrm>
              <a:custGeom>
                <a:avLst/>
                <a:gdLst>
                  <a:gd name="T0" fmla="*/ 1515 w 1515"/>
                  <a:gd name="T1" fmla="*/ 260 h 669"/>
                  <a:gd name="T2" fmla="*/ 1515 w 1515"/>
                  <a:gd name="T3" fmla="*/ 0 h 669"/>
                  <a:gd name="T4" fmla="*/ 0 w 1515"/>
                  <a:gd name="T5" fmla="*/ 406 h 669"/>
                  <a:gd name="T6" fmla="*/ 0 w 1515"/>
                  <a:gd name="T7" fmla="*/ 669 h 669"/>
                  <a:gd name="T8" fmla="*/ 1515 w 1515"/>
                  <a:gd name="T9" fmla="*/ 260 h 669"/>
                </a:gdLst>
                <a:ahLst/>
                <a:cxnLst>
                  <a:cxn ang="0">
                    <a:pos x="T0" y="T1"/>
                  </a:cxn>
                  <a:cxn ang="0">
                    <a:pos x="T2" y="T3"/>
                  </a:cxn>
                  <a:cxn ang="0">
                    <a:pos x="T4" y="T5"/>
                  </a:cxn>
                  <a:cxn ang="0">
                    <a:pos x="T6" y="T7"/>
                  </a:cxn>
                  <a:cxn ang="0">
                    <a:pos x="T8" y="T9"/>
                  </a:cxn>
                </a:cxnLst>
                <a:rect l="0" t="0" r="r" b="b"/>
                <a:pathLst>
                  <a:path w="1515" h="669">
                    <a:moveTo>
                      <a:pt x="1515" y="260"/>
                    </a:moveTo>
                    <a:lnTo>
                      <a:pt x="1515" y="0"/>
                    </a:lnTo>
                    <a:lnTo>
                      <a:pt x="0" y="406"/>
                    </a:lnTo>
                    <a:lnTo>
                      <a:pt x="0" y="669"/>
                    </a:lnTo>
                    <a:lnTo>
                      <a:pt x="1515" y="260"/>
                    </a:lnTo>
                    <a:close/>
                  </a:path>
                </a:pathLst>
              </a:custGeom>
              <a:solidFill>
                <a:sysClr val="window" lastClr="FFFFFF">
                  <a:lumMod val="95000"/>
                </a:sys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50" name="Freeform 16"/>
              <p:cNvSpPr>
                <a:spLocks/>
              </p:cNvSpPr>
              <p:nvPr/>
            </p:nvSpPr>
            <p:spPr bwMode="auto">
              <a:xfrm>
                <a:off x="1111586" y="3678185"/>
                <a:ext cx="3160634" cy="1344349"/>
              </a:xfrm>
              <a:custGeom>
                <a:avLst/>
                <a:gdLst>
                  <a:gd name="T0" fmla="*/ 0 w 3090"/>
                  <a:gd name="T1" fmla="*/ 360 h 1314"/>
                  <a:gd name="T2" fmla="*/ 1485 w 3090"/>
                  <a:gd name="T3" fmla="*/ 1314 h 1314"/>
                  <a:gd name="T4" fmla="*/ 3090 w 3090"/>
                  <a:gd name="T5" fmla="*/ 890 h 1314"/>
                  <a:gd name="T6" fmla="*/ 1616 w 3090"/>
                  <a:gd name="T7" fmla="*/ 0 h 1314"/>
                  <a:gd name="T8" fmla="*/ 0 w 3090"/>
                  <a:gd name="T9" fmla="*/ 360 h 1314"/>
                </a:gdLst>
                <a:ahLst/>
                <a:cxnLst>
                  <a:cxn ang="0">
                    <a:pos x="T0" y="T1"/>
                  </a:cxn>
                  <a:cxn ang="0">
                    <a:pos x="T2" y="T3"/>
                  </a:cxn>
                  <a:cxn ang="0">
                    <a:pos x="T4" y="T5"/>
                  </a:cxn>
                  <a:cxn ang="0">
                    <a:pos x="T6" y="T7"/>
                  </a:cxn>
                  <a:cxn ang="0">
                    <a:pos x="T8" y="T9"/>
                  </a:cxn>
                </a:cxnLst>
                <a:rect l="0" t="0" r="r" b="b"/>
                <a:pathLst>
                  <a:path w="3090" h="1314">
                    <a:moveTo>
                      <a:pt x="0" y="360"/>
                    </a:moveTo>
                    <a:lnTo>
                      <a:pt x="1485" y="1314"/>
                    </a:lnTo>
                    <a:lnTo>
                      <a:pt x="3090" y="890"/>
                    </a:lnTo>
                    <a:lnTo>
                      <a:pt x="1616" y="0"/>
                    </a:lnTo>
                    <a:lnTo>
                      <a:pt x="0" y="360"/>
                    </a:lnTo>
                    <a:close/>
                  </a:path>
                </a:pathLst>
              </a:custGeom>
              <a:solidFill>
                <a:srgbClr val="00BAF7"/>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grpSp>
          <p:nvGrpSpPr>
            <p:cNvPr id="15" name="Group 51"/>
            <p:cNvGrpSpPr>
              <a:grpSpLocks/>
            </p:cNvGrpSpPr>
            <p:nvPr/>
          </p:nvGrpSpPr>
          <p:grpSpPr bwMode="auto">
            <a:xfrm>
              <a:off x="1298383" y="3338085"/>
              <a:ext cx="3161291" cy="1650216"/>
              <a:chOff x="1298383" y="3338085"/>
              <a:chExt cx="3161290" cy="1650216"/>
            </a:xfrm>
          </p:grpSpPr>
          <p:sp>
            <p:nvSpPr>
              <p:cNvPr id="43" name="Freeform 17"/>
              <p:cNvSpPr>
                <a:spLocks/>
              </p:cNvSpPr>
              <p:nvPr/>
            </p:nvSpPr>
            <p:spPr bwMode="auto">
              <a:xfrm>
                <a:off x="1298906" y="3641679"/>
                <a:ext cx="3160634" cy="1345938"/>
              </a:xfrm>
              <a:custGeom>
                <a:avLst/>
                <a:gdLst>
                  <a:gd name="T0" fmla="*/ 0 w 3090"/>
                  <a:gd name="T1" fmla="*/ 360 h 1316"/>
                  <a:gd name="T2" fmla="*/ 1485 w 3090"/>
                  <a:gd name="T3" fmla="*/ 1316 h 1316"/>
                  <a:gd name="T4" fmla="*/ 3090 w 3090"/>
                  <a:gd name="T5" fmla="*/ 892 h 1316"/>
                  <a:gd name="T6" fmla="*/ 1615 w 3090"/>
                  <a:gd name="T7" fmla="*/ 0 h 1316"/>
                  <a:gd name="T8" fmla="*/ 0 w 3090"/>
                  <a:gd name="T9" fmla="*/ 360 h 1316"/>
                </a:gdLst>
                <a:ahLst/>
                <a:cxnLst>
                  <a:cxn ang="0">
                    <a:pos x="T0" y="T1"/>
                  </a:cxn>
                  <a:cxn ang="0">
                    <a:pos x="T2" y="T3"/>
                  </a:cxn>
                  <a:cxn ang="0">
                    <a:pos x="T4" y="T5"/>
                  </a:cxn>
                  <a:cxn ang="0">
                    <a:pos x="T6" y="T7"/>
                  </a:cxn>
                  <a:cxn ang="0">
                    <a:pos x="T8" y="T9"/>
                  </a:cxn>
                </a:cxnLst>
                <a:rect l="0" t="0" r="r" b="b"/>
                <a:pathLst>
                  <a:path w="3090" h="1316">
                    <a:moveTo>
                      <a:pt x="0" y="360"/>
                    </a:moveTo>
                    <a:lnTo>
                      <a:pt x="1485" y="1316"/>
                    </a:lnTo>
                    <a:lnTo>
                      <a:pt x="3090" y="892"/>
                    </a:lnTo>
                    <a:lnTo>
                      <a:pt x="1615" y="0"/>
                    </a:lnTo>
                    <a:lnTo>
                      <a:pt x="0" y="360"/>
                    </a:lnTo>
                    <a:close/>
                  </a:path>
                </a:pathLst>
              </a:custGeom>
              <a:solidFill>
                <a:sysClr val="window" lastClr="FFFFFF">
                  <a:lumMod val="75000"/>
                </a:sys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44" name="Freeform 18"/>
              <p:cNvSpPr>
                <a:spLocks/>
              </p:cNvSpPr>
              <p:nvPr/>
            </p:nvSpPr>
            <p:spPr bwMode="auto">
              <a:xfrm>
                <a:off x="1298906" y="3706754"/>
                <a:ext cx="1519200" cy="1280863"/>
              </a:xfrm>
              <a:custGeom>
                <a:avLst/>
                <a:gdLst>
                  <a:gd name="T0" fmla="*/ 0 w 1485"/>
                  <a:gd name="T1" fmla="*/ 0 h 1253"/>
                  <a:gd name="T2" fmla="*/ 0 w 1485"/>
                  <a:gd name="T3" fmla="*/ 297 h 1253"/>
                  <a:gd name="T4" fmla="*/ 1485 w 1485"/>
                  <a:gd name="T5" fmla="*/ 1253 h 1253"/>
                  <a:gd name="T6" fmla="*/ 1485 w 1485"/>
                  <a:gd name="T7" fmla="*/ 955 h 1253"/>
                  <a:gd name="T8" fmla="*/ 0 w 1485"/>
                  <a:gd name="T9" fmla="*/ 0 h 1253"/>
                </a:gdLst>
                <a:ahLst/>
                <a:cxnLst>
                  <a:cxn ang="0">
                    <a:pos x="T0" y="T1"/>
                  </a:cxn>
                  <a:cxn ang="0">
                    <a:pos x="T2" y="T3"/>
                  </a:cxn>
                  <a:cxn ang="0">
                    <a:pos x="T4" y="T5"/>
                  </a:cxn>
                  <a:cxn ang="0">
                    <a:pos x="T6" y="T7"/>
                  </a:cxn>
                  <a:cxn ang="0">
                    <a:pos x="T8" y="T9"/>
                  </a:cxn>
                </a:cxnLst>
                <a:rect l="0" t="0" r="r" b="b"/>
                <a:pathLst>
                  <a:path w="1485" h="1253">
                    <a:moveTo>
                      <a:pt x="0" y="0"/>
                    </a:moveTo>
                    <a:lnTo>
                      <a:pt x="0" y="297"/>
                    </a:lnTo>
                    <a:lnTo>
                      <a:pt x="1485" y="1253"/>
                    </a:lnTo>
                    <a:lnTo>
                      <a:pt x="1485" y="955"/>
                    </a:lnTo>
                    <a:lnTo>
                      <a:pt x="0" y="0"/>
                    </a:lnTo>
                    <a:close/>
                  </a:path>
                </a:pathLst>
              </a:custGeom>
              <a:solidFill>
                <a:srgbClr val="00B393">
                  <a:lumMod val="75000"/>
                </a:srgb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45" name="Freeform 19"/>
              <p:cNvSpPr>
                <a:spLocks/>
              </p:cNvSpPr>
              <p:nvPr/>
            </p:nvSpPr>
            <p:spPr bwMode="auto">
              <a:xfrm>
                <a:off x="2818106" y="4268620"/>
                <a:ext cx="1549361" cy="682492"/>
              </a:xfrm>
              <a:custGeom>
                <a:avLst/>
                <a:gdLst>
                  <a:gd name="T0" fmla="*/ 1515 w 1515"/>
                  <a:gd name="T1" fmla="*/ 259 h 668"/>
                  <a:gd name="T2" fmla="*/ 1515 w 1515"/>
                  <a:gd name="T3" fmla="*/ 0 h 668"/>
                  <a:gd name="T4" fmla="*/ 0 w 1515"/>
                  <a:gd name="T5" fmla="*/ 405 h 668"/>
                  <a:gd name="T6" fmla="*/ 0 w 1515"/>
                  <a:gd name="T7" fmla="*/ 668 h 668"/>
                  <a:gd name="T8" fmla="*/ 1515 w 1515"/>
                  <a:gd name="T9" fmla="*/ 259 h 668"/>
                </a:gdLst>
                <a:ahLst/>
                <a:cxnLst>
                  <a:cxn ang="0">
                    <a:pos x="T0" y="T1"/>
                  </a:cxn>
                  <a:cxn ang="0">
                    <a:pos x="T2" y="T3"/>
                  </a:cxn>
                  <a:cxn ang="0">
                    <a:pos x="T4" y="T5"/>
                  </a:cxn>
                  <a:cxn ang="0">
                    <a:pos x="T6" y="T7"/>
                  </a:cxn>
                  <a:cxn ang="0">
                    <a:pos x="T8" y="T9"/>
                  </a:cxn>
                </a:cxnLst>
                <a:rect l="0" t="0" r="r" b="b"/>
                <a:pathLst>
                  <a:path w="1515" h="668">
                    <a:moveTo>
                      <a:pt x="1515" y="259"/>
                    </a:moveTo>
                    <a:lnTo>
                      <a:pt x="1515" y="0"/>
                    </a:lnTo>
                    <a:lnTo>
                      <a:pt x="0" y="405"/>
                    </a:lnTo>
                    <a:lnTo>
                      <a:pt x="0" y="668"/>
                    </a:lnTo>
                    <a:lnTo>
                      <a:pt x="1515" y="259"/>
                    </a:lnTo>
                    <a:close/>
                  </a:path>
                </a:pathLst>
              </a:custGeom>
              <a:solidFill>
                <a:sysClr val="window" lastClr="FFFFFF">
                  <a:lumMod val="95000"/>
                </a:sys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46" name="Freeform 20"/>
              <p:cNvSpPr>
                <a:spLocks/>
              </p:cNvSpPr>
              <p:nvPr/>
            </p:nvSpPr>
            <p:spPr bwMode="auto">
              <a:xfrm>
                <a:off x="1298906" y="3338526"/>
                <a:ext cx="3160634" cy="1344350"/>
              </a:xfrm>
              <a:custGeom>
                <a:avLst/>
                <a:gdLst>
                  <a:gd name="T0" fmla="*/ 0 w 3090"/>
                  <a:gd name="T1" fmla="*/ 360 h 1315"/>
                  <a:gd name="T2" fmla="*/ 1485 w 3090"/>
                  <a:gd name="T3" fmla="*/ 1315 h 1315"/>
                  <a:gd name="T4" fmla="*/ 3090 w 3090"/>
                  <a:gd name="T5" fmla="*/ 892 h 1315"/>
                  <a:gd name="T6" fmla="*/ 1615 w 3090"/>
                  <a:gd name="T7" fmla="*/ 0 h 1315"/>
                  <a:gd name="T8" fmla="*/ 0 w 3090"/>
                  <a:gd name="T9" fmla="*/ 360 h 1315"/>
                </a:gdLst>
                <a:ahLst/>
                <a:cxnLst>
                  <a:cxn ang="0">
                    <a:pos x="T0" y="T1"/>
                  </a:cxn>
                  <a:cxn ang="0">
                    <a:pos x="T2" y="T3"/>
                  </a:cxn>
                  <a:cxn ang="0">
                    <a:pos x="T4" y="T5"/>
                  </a:cxn>
                  <a:cxn ang="0">
                    <a:pos x="T6" y="T7"/>
                  </a:cxn>
                  <a:cxn ang="0">
                    <a:pos x="T8" y="T9"/>
                  </a:cxn>
                </a:cxnLst>
                <a:rect l="0" t="0" r="r" b="b"/>
                <a:pathLst>
                  <a:path w="3090" h="1315">
                    <a:moveTo>
                      <a:pt x="0" y="360"/>
                    </a:moveTo>
                    <a:lnTo>
                      <a:pt x="1485" y="1315"/>
                    </a:lnTo>
                    <a:lnTo>
                      <a:pt x="3090" y="892"/>
                    </a:lnTo>
                    <a:lnTo>
                      <a:pt x="1615" y="0"/>
                    </a:lnTo>
                    <a:lnTo>
                      <a:pt x="0" y="360"/>
                    </a:lnTo>
                    <a:close/>
                  </a:path>
                </a:pathLst>
              </a:custGeom>
              <a:solidFill>
                <a:srgbClr val="00B393"/>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grpSp>
          <p:nvGrpSpPr>
            <p:cNvPr id="16" name="Group 52"/>
            <p:cNvGrpSpPr>
              <a:grpSpLocks/>
            </p:cNvGrpSpPr>
            <p:nvPr/>
          </p:nvGrpSpPr>
          <p:grpSpPr bwMode="auto">
            <a:xfrm>
              <a:off x="1519367" y="3092548"/>
              <a:ext cx="3159244" cy="1649192"/>
              <a:chOff x="1519366" y="3092548"/>
              <a:chExt cx="3159244" cy="1649192"/>
            </a:xfrm>
          </p:grpSpPr>
          <p:sp>
            <p:nvSpPr>
              <p:cNvPr id="39" name="Freeform 21"/>
              <p:cNvSpPr>
                <a:spLocks/>
              </p:cNvSpPr>
              <p:nvPr/>
            </p:nvSpPr>
            <p:spPr bwMode="auto">
              <a:xfrm>
                <a:off x="1519563" y="3395665"/>
                <a:ext cx="3159047" cy="1345938"/>
              </a:xfrm>
              <a:custGeom>
                <a:avLst/>
                <a:gdLst>
                  <a:gd name="T0" fmla="*/ 0 w 3088"/>
                  <a:gd name="T1" fmla="*/ 360 h 1315"/>
                  <a:gd name="T2" fmla="*/ 1483 w 3088"/>
                  <a:gd name="T3" fmla="*/ 1315 h 1315"/>
                  <a:gd name="T4" fmla="*/ 3088 w 3088"/>
                  <a:gd name="T5" fmla="*/ 892 h 1315"/>
                  <a:gd name="T6" fmla="*/ 1614 w 3088"/>
                  <a:gd name="T7" fmla="*/ 0 h 1315"/>
                  <a:gd name="T8" fmla="*/ 0 w 3088"/>
                  <a:gd name="T9" fmla="*/ 360 h 1315"/>
                </a:gdLst>
                <a:ahLst/>
                <a:cxnLst>
                  <a:cxn ang="0">
                    <a:pos x="T0" y="T1"/>
                  </a:cxn>
                  <a:cxn ang="0">
                    <a:pos x="T2" y="T3"/>
                  </a:cxn>
                  <a:cxn ang="0">
                    <a:pos x="T4" y="T5"/>
                  </a:cxn>
                  <a:cxn ang="0">
                    <a:pos x="T6" y="T7"/>
                  </a:cxn>
                  <a:cxn ang="0">
                    <a:pos x="T8" y="T9"/>
                  </a:cxn>
                </a:cxnLst>
                <a:rect l="0" t="0" r="r" b="b"/>
                <a:pathLst>
                  <a:path w="3088" h="1315">
                    <a:moveTo>
                      <a:pt x="0" y="360"/>
                    </a:moveTo>
                    <a:lnTo>
                      <a:pt x="1483" y="1315"/>
                    </a:lnTo>
                    <a:lnTo>
                      <a:pt x="3088" y="892"/>
                    </a:lnTo>
                    <a:lnTo>
                      <a:pt x="1614" y="0"/>
                    </a:lnTo>
                    <a:lnTo>
                      <a:pt x="0" y="360"/>
                    </a:lnTo>
                    <a:close/>
                  </a:path>
                </a:pathLst>
              </a:custGeom>
              <a:solidFill>
                <a:sysClr val="window" lastClr="FFFFFF">
                  <a:lumMod val="75000"/>
                </a:sys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40" name="Freeform 22"/>
              <p:cNvSpPr>
                <a:spLocks/>
              </p:cNvSpPr>
              <p:nvPr/>
            </p:nvSpPr>
            <p:spPr bwMode="auto">
              <a:xfrm>
                <a:off x="1519563" y="3460739"/>
                <a:ext cx="1517613" cy="1280864"/>
              </a:xfrm>
              <a:custGeom>
                <a:avLst/>
                <a:gdLst>
                  <a:gd name="T0" fmla="*/ 0 w 1483"/>
                  <a:gd name="T1" fmla="*/ 0 h 1252"/>
                  <a:gd name="T2" fmla="*/ 0 w 1483"/>
                  <a:gd name="T3" fmla="*/ 297 h 1252"/>
                  <a:gd name="T4" fmla="*/ 1483 w 1483"/>
                  <a:gd name="T5" fmla="*/ 1252 h 1252"/>
                  <a:gd name="T6" fmla="*/ 1483 w 1483"/>
                  <a:gd name="T7" fmla="*/ 955 h 1252"/>
                  <a:gd name="T8" fmla="*/ 0 w 1483"/>
                  <a:gd name="T9" fmla="*/ 0 h 1252"/>
                </a:gdLst>
                <a:ahLst/>
                <a:cxnLst>
                  <a:cxn ang="0">
                    <a:pos x="T0" y="T1"/>
                  </a:cxn>
                  <a:cxn ang="0">
                    <a:pos x="T2" y="T3"/>
                  </a:cxn>
                  <a:cxn ang="0">
                    <a:pos x="T4" y="T5"/>
                  </a:cxn>
                  <a:cxn ang="0">
                    <a:pos x="T6" y="T7"/>
                  </a:cxn>
                  <a:cxn ang="0">
                    <a:pos x="T8" y="T9"/>
                  </a:cxn>
                </a:cxnLst>
                <a:rect l="0" t="0" r="r" b="b"/>
                <a:pathLst>
                  <a:path w="1483" h="1252">
                    <a:moveTo>
                      <a:pt x="0" y="0"/>
                    </a:moveTo>
                    <a:lnTo>
                      <a:pt x="0" y="297"/>
                    </a:lnTo>
                    <a:lnTo>
                      <a:pt x="1483" y="1252"/>
                    </a:lnTo>
                    <a:lnTo>
                      <a:pt x="1483" y="955"/>
                    </a:lnTo>
                    <a:lnTo>
                      <a:pt x="0" y="0"/>
                    </a:lnTo>
                    <a:close/>
                  </a:path>
                </a:pathLst>
              </a:custGeom>
              <a:solidFill>
                <a:srgbClr val="89C600">
                  <a:lumMod val="75000"/>
                </a:srgb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41" name="Freeform 23"/>
              <p:cNvSpPr>
                <a:spLocks/>
              </p:cNvSpPr>
              <p:nvPr/>
            </p:nvSpPr>
            <p:spPr bwMode="auto">
              <a:xfrm>
                <a:off x="3037176" y="4022605"/>
                <a:ext cx="1550949" cy="682492"/>
              </a:xfrm>
              <a:custGeom>
                <a:avLst/>
                <a:gdLst>
                  <a:gd name="T0" fmla="*/ 1517 w 1517"/>
                  <a:gd name="T1" fmla="*/ 259 h 668"/>
                  <a:gd name="T2" fmla="*/ 1517 w 1517"/>
                  <a:gd name="T3" fmla="*/ 0 h 668"/>
                  <a:gd name="T4" fmla="*/ 0 w 1517"/>
                  <a:gd name="T5" fmla="*/ 406 h 668"/>
                  <a:gd name="T6" fmla="*/ 0 w 1517"/>
                  <a:gd name="T7" fmla="*/ 668 h 668"/>
                  <a:gd name="T8" fmla="*/ 1517 w 1517"/>
                  <a:gd name="T9" fmla="*/ 259 h 668"/>
                </a:gdLst>
                <a:ahLst/>
                <a:cxnLst>
                  <a:cxn ang="0">
                    <a:pos x="T0" y="T1"/>
                  </a:cxn>
                  <a:cxn ang="0">
                    <a:pos x="T2" y="T3"/>
                  </a:cxn>
                  <a:cxn ang="0">
                    <a:pos x="T4" y="T5"/>
                  </a:cxn>
                  <a:cxn ang="0">
                    <a:pos x="T6" y="T7"/>
                  </a:cxn>
                  <a:cxn ang="0">
                    <a:pos x="T8" y="T9"/>
                  </a:cxn>
                </a:cxnLst>
                <a:rect l="0" t="0" r="r" b="b"/>
                <a:pathLst>
                  <a:path w="1517" h="668">
                    <a:moveTo>
                      <a:pt x="1517" y="259"/>
                    </a:moveTo>
                    <a:lnTo>
                      <a:pt x="1517" y="0"/>
                    </a:lnTo>
                    <a:lnTo>
                      <a:pt x="0" y="406"/>
                    </a:lnTo>
                    <a:lnTo>
                      <a:pt x="0" y="668"/>
                    </a:lnTo>
                    <a:lnTo>
                      <a:pt x="1517" y="259"/>
                    </a:lnTo>
                    <a:close/>
                  </a:path>
                </a:pathLst>
              </a:custGeom>
              <a:solidFill>
                <a:sysClr val="window" lastClr="FFFFFF">
                  <a:lumMod val="95000"/>
                </a:sysClr>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sp>
            <p:nvSpPr>
              <p:cNvPr id="42" name="Freeform 24"/>
              <p:cNvSpPr>
                <a:spLocks/>
              </p:cNvSpPr>
              <p:nvPr/>
            </p:nvSpPr>
            <p:spPr bwMode="auto">
              <a:xfrm>
                <a:off x="1519563" y="3092511"/>
                <a:ext cx="3159047" cy="1345938"/>
              </a:xfrm>
              <a:custGeom>
                <a:avLst/>
                <a:gdLst>
                  <a:gd name="T0" fmla="*/ 0 w 3088"/>
                  <a:gd name="T1" fmla="*/ 360 h 1315"/>
                  <a:gd name="T2" fmla="*/ 1483 w 3088"/>
                  <a:gd name="T3" fmla="*/ 1315 h 1315"/>
                  <a:gd name="T4" fmla="*/ 3088 w 3088"/>
                  <a:gd name="T5" fmla="*/ 892 h 1315"/>
                  <a:gd name="T6" fmla="*/ 1614 w 3088"/>
                  <a:gd name="T7" fmla="*/ 0 h 1315"/>
                  <a:gd name="T8" fmla="*/ 0 w 3088"/>
                  <a:gd name="T9" fmla="*/ 360 h 1315"/>
                </a:gdLst>
                <a:ahLst/>
                <a:cxnLst>
                  <a:cxn ang="0">
                    <a:pos x="T0" y="T1"/>
                  </a:cxn>
                  <a:cxn ang="0">
                    <a:pos x="T2" y="T3"/>
                  </a:cxn>
                  <a:cxn ang="0">
                    <a:pos x="T4" y="T5"/>
                  </a:cxn>
                  <a:cxn ang="0">
                    <a:pos x="T6" y="T7"/>
                  </a:cxn>
                  <a:cxn ang="0">
                    <a:pos x="T8" y="T9"/>
                  </a:cxn>
                </a:cxnLst>
                <a:rect l="0" t="0" r="r" b="b"/>
                <a:pathLst>
                  <a:path w="3088" h="1315">
                    <a:moveTo>
                      <a:pt x="0" y="360"/>
                    </a:moveTo>
                    <a:lnTo>
                      <a:pt x="1483" y="1315"/>
                    </a:lnTo>
                    <a:lnTo>
                      <a:pt x="3088" y="892"/>
                    </a:lnTo>
                    <a:lnTo>
                      <a:pt x="1614" y="0"/>
                    </a:lnTo>
                    <a:lnTo>
                      <a:pt x="0" y="360"/>
                    </a:lnTo>
                    <a:close/>
                  </a:path>
                </a:pathLst>
              </a:custGeom>
              <a:solidFill>
                <a:srgbClr val="89C600"/>
              </a:solidFill>
              <a:ln>
                <a:noFill/>
              </a:ln>
              <a:extLst/>
            </p:spPr>
            <p:txBody>
              <a:bodyPr lIns="121920" tIns="60960" rIns="121920" bIns="60960"/>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black"/>
                  </a:solidFill>
                  <a:effectLst/>
                  <a:uLnTx/>
                  <a:uFillTx/>
                  <a:latin typeface="微软雅黑"/>
                  <a:ea typeface="微软雅黑"/>
                </a:endParaRPr>
              </a:p>
            </p:txBody>
          </p:sp>
        </p:grpSp>
        <p:grpSp>
          <p:nvGrpSpPr>
            <p:cNvPr id="17" name="Gruppe 65"/>
            <p:cNvGrpSpPr>
              <a:grpSpLocks/>
            </p:cNvGrpSpPr>
            <p:nvPr/>
          </p:nvGrpSpPr>
          <p:grpSpPr bwMode="auto">
            <a:xfrm flipH="1">
              <a:off x="2406205" y="1822225"/>
              <a:ext cx="789723" cy="1913835"/>
              <a:chOff x="506431" y="1639088"/>
              <a:chExt cx="1625535" cy="3618348"/>
            </a:xfrm>
            <a:solidFill>
              <a:srgbClr val="44546A"/>
            </a:solidFill>
            <a:effectLst>
              <a:outerShdw blurRad="152400" dir="5400000" sx="90000" sy="-19000" rotWithShape="0">
                <a:prstClr val="black">
                  <a:alpha val="15000"/>
                </a:prstClr>
              </a:outerShdw>
            </a:effectLst>
          </p:grpSpPr>
          <p:sp>
            <p:nvSpPr>
              <p:cNvPr id="27" name="Freeform 64"/>
              <p:cNvSpPr>
                <a:spLocks/>
              </p:cNvSpPr>
              <p:nvPr/>
            </p:nvSpPr>
            <p:spPr bwMode="auto">
              <a:xfrm>
                <a:off x="726099" y="1847581"/>
                <a:ext cx="388077" cy="833969"/>
              </a:xfrm>
              <a:custGeom>
                <a:avLst/>
                <a:gdLst>
                  <a:gd name="T0" fmla="*/ 209550 w 246"/>
                  <a:gd name="T1" fmla="*/ 508000 h 512"/>
                  <a:gd name="T2" fmla="*/ 234950 w 246"/>
                  <a:gd name="T3" fmla="*/ 508000 h 512"/>
                  <a:gd name="T4" fmla="*/ 304800 w 246"/>
                  <a:gd name="T5" fmla="*/ 812800 h 512"/>
                  <a:gd name="T6" fmla="*/ 292100 w 246"/>
                  <a:gd name="T7" fmla="*/ 485775 h 512"/>
                  <a:gd name="T8" fmla="*/ 314325 w 246"/>
                  <a:gd name="T9" fmla="*/ 473075 h 512"/>
                  <a:gd name="T10" fmla="*/ 330200 w 246"/>
                  <a:gd name="T11" fmla="*/ 466725 h 512"/>
                  <a:gd name="T12" fmla="*/ 346075 w 246"/>
                  <a:gd name="T13" fmla="*/ 457200 h 512"/>
                  <a:gd name="T14" fmla="*/ 358775 w 246"/>
                  <a:gd name="T15" fmla="*/ 447675 h 512"/>
                  <a:gd name="T16" fmla="*/ 371475 w 246"/>
                  <a:gd name="T17" fmla="*/ 434975 h 512"/>
                  <a:gd name="T18" fmla="*/ 377825 w 246"/>
                  <a:gd name="T19" fmla="*/ 419100 h 512"/>
                  <a:gd name="T20" fmla="*/ 384175 w 246"/>
                  <a:gd name="T21" fmla="*/ 406400 h 512"/>
                  <a:gd name="T22" fmla="*/ 387350 w 246"/>
                  <a:gd name="T23" fmla="*/ 390525 h 512"/>
                  <a:gd name="T24" fmla="*/ 390525 w 246"/>
                  <a:gd name="T25" fmla="*/ 384175 h 512"/>
                  <a:gd name="T26" fmla="*/ 368300 w 246"/>
                  <a:gd name="T27" fmla="*/ 336550 h 512"/>
                  <a:gd name="T28" fmla="*/ 368300 w 246"/>
                  <a:gd name="T29" fmla="*/ 285750 h 512"/>
                  <a:gd name="T30" fmla="*/ 361950 w 246"/>
                  <a:gd name="T31" fmla="*/ 244475 h 512"/>
                  <a:gd name="T32" fmla="*/ 371475 w 246"/>
                  <a:gd name="T33" fmla="*/ 219075 h 512"/>
                  <a:gd name="T34" fmla="*/ 374650 w 246"/>
                  <a:gd name="T35" fmla="*/ 200025 h 512"/>
                  <a:gd name="T36" fmla="*/ 368300 w 246"/>
                  <a:gd name="T37" fmla="*/ 174625 h 512"/>
                  <a:gd name="T38" fmla="*/ 361950 w 246"/>
                  <a:gd name="T39" fmla="*/ 155575 h 512"/>
                  <a:gd name="T40" fmla="*/ 349250 w 246"/>
                  <a:gd name="T41" fmla="*/ 142875 h 512"/>
                  <a:gd name="T42" fmla="*/ 346075 w 246"/>
                  <a:gd name="T43" fmla="*/ 149225 h 512"/>
                  <a:gd name="T44" fmla="*/ 342900 w 246"/>
                  <a:gd name="T45" fmla="*/ 155575 h 512"/>
                  <a:gd name="T46" fmla="*/ 320675 w 246"/>
                  <a:gd name="T47" fmla="*/ 88900 h 512"/>
                  <a:gd name="T48" fmla="*/ 304800 w 246"/>
                  <a:gd name="T49" fmla="*/ 60325 h 512"/>
                  <a:gd name="T50" fmla="*/ 288925 w 246"/>
                  <a:gd name="T51" fmla="*/ 31750 h 512"/>
                  <a:gd name="T52" fmla="*/ 234950 w 246"/>
                  <a:gd name="T53" fmla="*/ 9525 h 512"/>
                  <a:gd name="T54" fmla="*/ 209550 w 246"/>
                  <a:gd name="T55" fmla="*/ 3175 h 512"/>
                  <a:gd name="T56" fmla="*/ 180975 w 246"/>
                  <a:gd name="T57" fmla="*/ 3175 h 512"/>
                  <a:gd name="T58" fmla="*/ 152400 w 246"/>
                  <a:gd name="T59" fmla="*/ 0 h 512"/>
                  <a:gd name="T60" fmla="*/ 127000 w 246"/>
                  <a:gd name="T61" fmla="*/ 6350 h 512"/>
                  <a:gd name="T62" fmla="*/ 69850 w 246"/>
                  <a:gd name="T63" fmla="*/ 25400 h 512"/>
                  <a:gd name="T64" fmla="*/ 44450 w 246"/>
                  <a:gd name="T65" fmla="*/ 53975 h 512"/>
                  <a:gd name="T66" fmla="*/ 31750 w 246"/>
                  <a:gd name="T67" fmla="*/ 66675 h 512"/>
                  <a:gd name="T68" fmla="*/ 22225 w 246"/>
                  <a:gd name="T69" fmla="*/ 82550 h 512"/>
                  <a:gd name="T70" fmla="*/ 9525 w 246"/>
                  <a:gd name="T71" fmla="*/ 114300 h 512"/>
                  <a:gd name="T72" fmla="*/ 0 w 246"/>
                  <a:gd name="T73" fmla="*/ 142875 h 512"/>
                  <a:gd name="T74" fmla="*/ 34925 w 246"/>
                  <a:gd name="T75" fmla="*/ 257175 h 512"/>
                  <a:gd name="T76" fmla="*/ 31750 w 246"/>
                  <a:gd name="T77" fmla="*/ 250825 h 512"/>
                  <a:gd name="T78" fmla="*/ 28575 w 246"/>
                  <a:gd name="T79" fmla="*/ 250825 h 512"/>
                  <a:gd name="T80" fmla="*/ 28575 w 246"/>
                  <a:gd name="T81" fmla="*/ 254000 h 512"/>
                  <a:gd name="T82" fmla="*/ 25400 w 246"/>
                  <a:gd name="T83" fmla="*/ 260350 h 512"/>
                  <a:gd name="T84" fmla="*/ 28575 w 246"/>
                  <a:gd name="T85" fmla="*/ 269875 h 512"/>
                  <a:gd name="T86" fmla="*/ 34925 w 246"/>
                  <a:gd name="T87" fmla="*/ 282575 h 512"/>
                  <a:gd name="T88" fmla="*/ 44450 w 246"/>
                  <a:gd name="T89" fmla="*/ 301625 h 512"/>
                  <a:gd name="T90" fmla="*/ 57150 w 246"/>
                  <a:gd name="T91" fmla="*/ 323850 h 512"/>
                  <a:gd name="T92" fmla="*/ 82550 w 246"/>
                  <a:gd name="T93" fmla="*/ 361950 h 512"/>
                  <a:gd name="T94" fmla="*/ 107950 w 246"/>
                  <a:gd name="T95" fmla="*/ 400050 h 512"/>
                  <a:gd name="T96" fmla="*/ 136525 w 246"/>
                  <a:gd name="T97" fmla="*/ 431800 h 512"/>
                  <a:gd name="T98" fmla="*/ 161925 w 246"/>
                  <a:gd name="T99" fmla="*/ 457200 h 512"/>
                  <a:gd name="T100" fmla="*/ 187325 w 246"/>
                  <a:gd name="T101" fmla="*/ 482600 h 512"/>
                  <a:gd name="T102" fmla="*/ 209550 w 246"/>
                  <a:gd name="T103" fmla="*/ 495300 h 512"/>
                  <a:gd name="T104" fmla="*/ 209550 w 246"/>
                  <a:gd name="T105" fmla="*/ 508000 h 5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512"/>
                  <a:gd name="T161" fmla="*/ 246 w 246"/>
                  <a:gd name="T162" fmla="*/ 512 h 5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512">
                    <a:moveTo>
                      <a:pt x="132" y="320"/>
                    </a:moveTo>
                    <a:lnTo>
                      <a:pt x="148" y="320"/>
                    </a:lnTo>
                    <a:lnTo>
                      <a:pt x="192" y="512"/>
                    </a:lnTo>
                    <a:lnTo>
                      <a:pt x="184" y="306"/>
                    </a:lnTo>
                    <a:lnTo>
                      <a:pt x="198" y="298"/>
                    </a:lnTo>
                    <a:lnTo>
                      <a:pt x="208" y="294"/>
                    </a:lnTo>
                    <a:lnTo>
                      <a:pt x="218" y="288"/>
                    </a:lnTo>
                    <a:lnTo>
                      <a:pt x="226" y="282"/>
                    </a:lnTo>
                    <a:lnTo>
                      <a:pt x="234" y="274"/>
                    </a:lnTo>
                    <a:lnTo>
                      <a:pt x="238" y="264"/>
                    </a:lnTo>
                    <a:lnTo>
                      <a:pt x="242" y="256"/>
                    </a:lnTo>
                    <a:lnTo>
                      <a:pt x="244" y="246"/>
                    </a:lnTo>
                    <a:lnTo>
                      <a:pt x="246" y="242"/>
                    </a:lnTo>
                    <a:lnTo>
                      <a:pt x="232" y="212"/>
                    </a:lnTo>
                    <a:lnTo>
                      <a:pt x="232" y="180"/>
                    </a:lnTo>
                    <a:lnTo>
                      <a:pt x="228" y="154"/>
                    </a:lnTo>
                    <a:lnTo>
                      <a:pt x="234" y="138"/>
                    </a:lnTo>
                    <a:lnTo>
                      <a:pt x="236" y="126"/>
                    </a:lnTo>
                    <a:lnTo>
                      <a:pt x="232" y="110"/>
                    </a:lnTo>
                    <a:lnTo>
                      <a:pt x="228" y="98"/>
                    </a:lnTo>
                    <a:lnTo>
                      <a:pt x="220" y="90"/>
                    </a:lnTo>
                    <a:lnTo>
                      <a:pt x="218" y="94"/>
                    </a:lnTo>
                    <a:lnTo>
                      <a:pt x="216" y="98"/>
                    </a:lnTo>
                    <a:lnTo>
                      <a:pt x="202" y="56"/>
                    </a:lnTo>
                    <a:lnTo>
                      <a:pt x="192" y="38"/>
                    </a:lnTo>
                    <a:lnTo>
                      <a:pt x="182" y="20"/>
                    </a:lnTo>
                    <a:lnTo>
                      <a:pt x="148" y="6"/>
                    </a:lnTo>
                    <a:lnTo>
                      <a:pt x="132" y="2"/>
                    </a:lnTo>
                    <a:lnTo>
                      <a:pt x="114" y="2"/>
                    </a:lnTo>
                    <a:lnTo>
                      <a:pt x="96" y="0"/>
                    </a:lnTo>
                    <a:lnTo>
                      <a:pt x="80" y="4"/>
                    </a:lnTo>
                    <a:lnTo>
                      <a:pt x="44" y="16"/>
                    </a:lnTo>
                    <a:lnTo>
                      <a:pt x="28" y="34"/>
                    </a:lnTo>
                    <a:lnTo>
                      <a:pt x="20" y="42"/>
                    </a:lnTo>
                    <a:lnTo>
                      <a:pt x="14" y="52"/>
                    </a:lnTo>
                    <a:lnTo>
                      <a:pt x="6" y="72"/>
                    </a:lnTo>
                    <a:lnTo>
                      <a:pt x="0" y="90"/>
                    </a:lnTo>
                    <a:lnTo>
                      <a:pt x="22" y="162"/>
                    </a:lnTo>
                    <a:lnTo>
                      <a:pt x="20" y="158"/>
                    </a:lnTo>
                    <a:lnTo>
                      <a:pt x="18" y="158"/>
                    </a:lnTo>
                    <a:lnTo>
                      <a:pt x="18" y="160"/>
                    </a:lnTo>
                    <a:lnTo>
                      <a:pt x="16" y="164"/>
                    </a:lnTo>
                    <a:lnTo>
                      <a:pt x="18" y="170"/>
                    </a:lnTo>
                    <a:lnTo>
                      <a:pt x="22" y="178"/>
                    </a:lnTo>
                    <a:lnTo>
                      <a:pt x="28" y="190"/>
                    </a:lnTo>
                    <a:lnTo>
                      <a:pt x="36" y="204"/>
                    </a:lnTo>
                    <a:lnTo>
                      <a:pt x="52" y="228"/>
                    </a:lnTo>
                    <a:lnTo>
                      <a:pt x="68" y="252"/>
                    </a:lnTo>
                    <a:lnTo>
                      <a:pt x="86" y="272"/>
                    </a:lnTo>
                    <a:lnTo>
                      <a:pt x="102" y="288"/>
                    </a:lnTo>
                    <a:lnTo>
                      <a:pt x="118" y="304"/>
                    </a:lnTo>
                    <a:lnTo>
                      <a:pt x="132" y="312"/>
                    </a:lnTo>
                    <a:lnTo>
                      <a:pt x="132" y="320"/>
                    </a:lnTo>
                    <a:close/>
                  </a:path>
                </a:pathLst>
              </a:custGeom>
              <a:grp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28" name="Freeform 65"/>
              <p:cNvSpPr>
                <a:spLocks/>
              </p:cNvSpPr>
              <p:nvPr/>
            </p:nvSpPr>
            <p:spPr bwMode="auto">
              <a:xfrm>
                <a:off x="1147127" y="2146869"/>
                <a:ext cx="307534" cy="1035735"/>
              </a:xfrm>
              <a:custGeom>
                <a:avLst/>
                <a:gdLst>
                  <a:gd name="T0" fmla="*/ 3175 w 198"/>
                  <a:gd name="T1" fmla="*/ 107950 h 642"/>
                  <a:gd name="T2" fmla="*/ 0 w 198"/>
                  <a:gd name="T3" fmla="*/ 133350 h 642"/>
                  <a:gd name="T4" fmla="*/ 12700 w 198"/>
                  <a:gd name="T5" fmla="*/ 161925 h 642"/>
                  <a:gd name="T6" fmla="*/ 50800 w 198"/>
                  <a:gd name="T7" fmla="*/ 200025 h 642"/>
                  <a:gd name="T8" fmla="*/ 117475 w 198"/>
                  <a:gd name="T9" fmla="*/ 260350 h 642"/>
                  <a:gd name="T10" fmla="*/ 165100 w 198"/>
                  <a:gd name="T11" fmla="*/ 304800 h 642"/>
                  <a:gd name="T12" fmla="*/ 190500 w 198"/>
                  <a:gd name="T13" fmla="*/ 333375 h 642"/>
                  <a:gd name="T14" fmla="*/ 180975 w 198"/>
                  <a:gd name="T15" fmla="*/ 349250 h 642"/>
                  <a:gd name="T16" fmla="*/ 168275 w 198"/>
                  <a:gd name="T17" fmla="*/ 365125 h 642"/>
                  <a:gd name="T18" fmla="*/ 142875 w 198"/>
                  <a:gd name="T19" fmla="*/ 371475 h 642"/>
                  <a:gd name="T20" fmla="*/ 107950 w 198"/>
                  <a:gd name="T21" fmla="*/ 384175 h 642"/>
                  <a:gd name="T22" fmla="*/ 133350 w 198"/>
                  <a:gd name="T23" fmla="*/ 409575 h 642"/>
                  <a:gd name="T24" fmla="*/ 165100 w 198"/>
                  <a:gd name="T25" fmla="*/ 438150 h 642"/>
                  <a:gd name="T26" fmla="*/ 177800 w 198"/>
                  <a:gd name="T27" fmla="*/ 450850 h 642"/>
                  <a:gd name="T28" fmla="*/ 193675 w 198"/>
                  <a:gd name="T29" fmla="*/ 463550 h 642"/>
                  <a:gd name="T30" fmla="*/ 196850 w 198"/>
                  <a:gd name="T31" fmla="*/ 476250 h 642"/>
                  <a:gd name="T32" fmla="*/ 196850 w 198"/>
                  <a:gd name="T33" fmla="*/ 492125 h 642"/>
                  <a:gd name="T34" fmla="*/ 193675 w 198"/>
                  <a:gd name="T35" fmla="*/ 536575 h 642"/>
                  <a:gd name="T36" fmla="*/ 187325 w 198"/>
                  <a:gd name="T37" fmla="*/ 609600 h 642"/>
                  <a:gd name="T38" fmla="*/ 177800 w 198"/>
                  <a:gd name="T39" fmla="*/ 708025 h 642"/>
                  <a:gd name="T40" fmla="*/ 155575 w 198"/>
                  <a:gd name="T41" fmla="*/ 844550 h 642"/>
                  <a:gd name="T42" fmla="*/ 196850 w 198"/>
                  <a:gd name="T43" fmla="*/ 965200 h 642"/>
                  <a:gd name="T44" fmla="*/ 222250 w 198"/>
                  <a:gd name="T45" fmla="*/ 1006475 h 642"/>
                  <a:gd name="T46" fmla="*/ 215900 w 198"/>
                  <a:gd name="T47" fmla="*/ 977900 h 642"/>
                  <a:gd name="T48" fmla="*/ 209550 w 198"/>
                  <a:gd name="T49" fmla="*/ 917575 h 642"/>
                  <a:gd name="T50" fmla="*/ 206375 w 198"/>
                  <a:gd name="T51" fmla="*/ 809625 h 642"/>
                  <a:gd name="T52" fmla="*/ 206375 w 198"/>
                  <a:gd name="T53" fmla="*/ 746125 h 642"/>
                  <a:gd name="T54" fmla="*/ 206375 w 198"/>
                  <a:gd name="T55" fmla="*/ 708025 h 642"/>
                  <a:gd name="T56" fmla="*/ 206375 w 198"/>
                  <a:gd name="T57" fmla="*/ 587375 h 642"/>
                  <a:gd name="T58" fmla="*/ 215900 w 198"/>
                  <a:gd name="T59" fmla="*/ 419100 h 642"/>
                  <a:gd name="T60" fmla="*/ 228600 w 198"/>
                  <a:gd name="T61" fmla="*/ 307975 h 642"/>
                  <a:gd name="T62" fmla="*/ 238125 w 198"/>
                  <a:gd name="T63" fmla="*/ 206375 h 642"/>
                  <a:gd name="T64" fmla="*/ 247650 w 198"/>
                  <a:gd name="T65" fmla="*/ 149225 h 642"/>
                  <a:gd name="T66" fmla="*/ 257175 w 198"/>
                  <a:gd name="T67" fmla="*/ 92075 h 642"/>
                  <a:gd name="T68" fmla="*/ 292100 w 198"/>
                  <a:gd name="T69" fmla="*/ 15875 h 642"/>
                  <a:gd name="T70" fmla="*/ 25400 w 198"/>
                  <a:gd name="T71" fmla="*/ 88900 h 642"/>
                  <a:gd name="T72" fmla="*/ 12700 w 198"/>
                  <a:gd name="T73" fmla="*/ 92075 h 642"/>
                  <a:gd name="T74" fmla="*/ 3175 w 198"/>
                  <a:gd name="T75" fmla="*/ 104775 h 6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8"/>
                  <a:gd name="T115" fmla="*/ 0 h 642"/>
                  <a:gd name="T116" fmla="*/ 198 w 198"/>
                  <a:gd name="T117" fmla="*/ 642 h 6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8" h="642">
                    <a:moveTo>
                      <a:pt x="2" y="66"/>
                    </a:moveTo>
                    <a:lnTo>
                      <a:pt x="2" y="68"/>
                    </a:lnTo>
                    <a:lnTo>
                      <a:pt x="2" y="74"/>
                    </a:lnTo>
                    <a:lnTo>
                      <a:pt x="0" y="84"/>
                    </a:lnTo>
                    <a:lnTo>
                      <a:pt x="0" y="92"/>
                    </a:lnTo>
                    <a:lnTo>
                      <a:pt x="8" y="102"/>
                    </a:lnTo>
                    <a:lnTo>
                      <a:pt x="18" y="112"/>
                    </a:lnTo>
                    <a:lnTo>
                      <a:pt x="32" y="126"/>
                    </a:lnTo>
                    <a:lnTo>
                      <a:pt x="48" y="142"/>
                    </a:lnTo>
                    <a:lnTo>
                      <a:pt x="74" y="164"/>
                    </a:lnTo>
                    <a:lnTo>
                      <a:pt x="96" y="184"/>
                    </a:lnTo>
                    <a:lnTo>
                      <a:pt x="104" y="192"/>
                    </a:lnTo>
                    <a:lnTo>
                      <a:pt x="112" y="202"/>
                    </a:lnTo>
                    <a:lnTo>
                      <a:pt x="120" y="210"/>
                    </a:lnTo>
                    <a:lnTo>
                      <a:pt x="124" y="220"/>
                    </a:lnTo>
                    <a:lnTo>
                      <a:pt x="114" y="220"/>
                    </a:lnTo>
                    <a:lnTo>
                      <a:pt x="100" y="226"/>
                    </a:lnTo>
                    <a:lnTo>
                      <a:pt x="106" y="230"/>
                    </a:lnTo>
                    <a:lnTo>
                      <a:pt x="98" y="230"/>
                    </a:lnTo>
                    <a:lnTo>
                      <a:pt x="90" y="234"/>
                    </a:lnTo>
                    <a:lnTo>
                      <a:pt x="80" y="236"/>
                    </a:lnTo>
                    <a:lnTo>
                      <a:pt x="68" y="242"/>
                    </a:lnTo>
                    <a:lnTo>
                      <a:pt x="68" y="248"/>
                    </a:lnTo>
                    <a:lnTo>
                      <a:pt x="84" y="258"/>
                    </a:lnTo>
                    <a:lnTo>
                      <a:pt x="96" y="270"/>
                    </a:lnTo>
                    <a:lnTo>
                      <a:pt x="104" y="276"/>
                    </a:lnTo>
                    <a:lnTo>
                      <a:pt x="108" y="280"/>
                    </a:lnTo>
                    <a:lnTo>
                      <a:pt x="112" y="284"/>
                    </a:lnTo>
                    <a:lnTo>
                      <a:pt x="118" y="288"/>
                    </a:lnTo>
                    <a:lnTo>
                      <a:pt x="122" y="292"/>
                    </a:lnTo>
                    <a:lnTo>
                      <a:pt x="124" y="296"/>
                    </a:lnTo>
                    <a:lnTo>
                      <a:pt x="124" y="300"/>
                    </a:lnTo>
                    <a:lnTo>
                      <a:pt x="124" y="302"/>
                    </a:lnTo>
                    <a:lnTo>
                      <a:pt x="124" y="310"/>
                    </a:lnTo>
                    <a:lnTo>
                      <a:pt x="124" y="320"/>
                    </a:lnTo>
                    <a:lnTo>
                      <a:pt x="122" y="338"/>
                    </a:lnTo>
                    <a:lnTo>
                      <a:pt x="120" y="358"/>
                    </a:lnTo>
                    <a:lnTo>
                      <a:pt x="118" y="384"/>
                    </a:lnTo>
                    <a:lnTo>
                      <a:pt x="116" y="412"/>
                    </a:lnTo>
                    <a:lnTo>
                      <a:pt x="112" y="446"/>
                    </a:lnTo>
                    <a:lnTo>
                      <a:pt x="106" y="486"/>
                    </a:lnTo>
                    <a:lnTo>
                      <a:pt x="98" y="532"/>
                    </a:lnTo>
                    <a:lnTo>
                      <a:pt x="96" y="544"/>
                    </a:lnTo>
                    <a:lnTo>
                      <a:pt x="124" y="608"/>
                    </a:lnTo>
                    <a:lnTo>
                      <a:pt x="142" y="642"/>
                    </a:lnTo>
                    <a:lnTo>
                      <a:pt x="140" y="634"/>
                    </a:lnTo>
                    <a:lnTo>
                      <a:pt x="138" y="626"/>
                    </a:lnTo>
                    <a:lnTo>
                      <a:pt x="136" y="616"/>
                    </a:lnTo>
                    <a:lnTo>
                      <a:pt x="134" y="606"/>
                    </a:lnTo>
                    <a:lnTo>
                      <a:pt x="132" y="578"/>
                    </a:lnTo>
                    <a:lnTo>
                      <a:pt x="130" y="548"/>
                    </a:lnTo>
                    <a:lnTo>
                      <a:pt x="130" y="510"/>
                    </a:lnTo>
                    <a:lnTo>
                      <a:pt x="130" y="490"/>
                    </a:lnTo>
                    <a:lnTo>
                      <a:pt x="130" y="470"/>
                    </a:lnTo>
                    <a:lnTo>
                      <a:pt x="130" y="456"/>
                    </a:lnTo>
                    <a:lnTo>
                      <a:pt x="130" y="446"/>
                    </a:lnTo>
                    <a:lnTo>
                      <a:pt x="130" y="422"/>
                    </a:lnTo>
                    <a:lnTo>
                      <a:pt x="130" y="370"/>
                    </a:lnTo>
                    <a:lnTo>
                      <a:pt x="134" y="314"/>
                    </a:lnTo>
                    <a:lnTo>
                      <a:pt x="136" y="264"/>
                    </a:lnTo>
                    <a:lnTo>
                      <a:pt x="142" y="216"/>
                    </a:lnTo>
                    <a:lnTo>
                      <a:pt x="144" y="194"/>
                    </a:lnTo>
                    <a:lnTo>
                      <a:pt x="144" y="172"/>
                    </a:lnTo>
                    <a:lnTo>
                      <a:pt x="150" y="130"/>
                    </a:lnTo>
                    <a:lnTo>
                      <a:pt x="154" y="110"/>
                    </a:lnTo>
                    <a:lnTo>
                      <a:pt x="156" y="94"/>
                    </a:lnTo>
                    <a:lnTo>
                      <a:pt x="160" y="74"/>
                    </a:lnTo>
                    <a:lnTo>
                      <a:pt x="162" y="58"/>
                    </a:lnTo>
                    <a:lnTo>
                      <a:pt x="168" y="28"/>
                    </a:lnTo>
                    <a:lnTo>
                      <a:pt x="184" y="10"/>
                    </a:lnTo>
                    <a:lnTo>
                      <a:pt x="198" y="0"/>
                    </a:lnTo>
                    <a:lnTo>
                      <a:pt x="16" y="56"/>
                    </a:lnTo>
                    <a:lnTo>
                      <a:pt x="12" y="56"/>
                    </a:lnTo>
                    <a:lnTo>
                      <a:pt x="8" y="58"/>
                    </a:lnTo>
                    <a:lnTo>
                      <a:pt x="6" y="60"/>
                    </a:lnTo>
                    <a:lnTo>
                      <a:pt x="2" y="66"/>
                    </a:lnTo>
                    <a:close/>
                  </a:path>
                </a:pathLst>
              </a:custGeom>
              <a:grp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29" name="Freeform 66"/>
              <p:cNvSpPr>
                <a:spLocks/>
              </p:cNvSpPr>
              <p:nvPr/>
            </p:nvSpPr>
            <p:spPr bwMode="auto">
              <a:xfrm>
                <a:off x="806641" y="2237662"/>
                <a:ext cx="508897" cy="1113080"/>
              </a:xfrm>
              <a:custGeom>
                <a:avLst/>
                <a:gdLst>
                  <a:gd name="T0" fmla="*/ 44450 w 322"/>
                  <a:gd name="T1" fmla="*/ 346075 h 692"/>
                  <a:gd name="T2" fmla="*/ 0 w 322"/>
                  <a:gd name="T3" fmla="*/ 762000 h 692"/>
                  <a:gd name="T4" fmla="*/ 9525 w 322"/>
                  <a:gd name="T5" fmla="*/ 1022350 h 692"/>
                  <a:gd name="T6" fmla="*/ 82550 w 322"/>
                  <a:gd name="T7" fmla="*/ 1054100 h 692"/>
                  <a:gd name="T8" fmla="*/ 120650 w 322"/>
                  <a:gd name="T9" fmla="*/ 1066800 h 692"/>
                  <a:gd name="T10" fmla="*/ 200025 w 322"/>
                  <a:gd name="T11" fmla="*/ 1085850 h 692"/>
                  <a:gd name="T12" fmla="*/ 228600 w 322"/>
                  <a:gd name="T13" fmla="*/ 1089025 h 692"/>
                  <a:gd name="T14" fmla="*/ 241300 w 322"/>
                  <a:gd name="T15" fmla="*/ 1082675 h 692"/>
                  <a:gd name="T16" fmla="*/ 244475 w 322"/>
                  <a:gd name="T17" fmla="*/ 1012825 h 692"/>
                  <a:gd name="T18" fmla="*/ 247650 w 322"/>
                  <a:gd name="T19" fmla="*/ 955675 h 692"/>
                  <a:gd name="T20" fmla="*/ 250825 w 322"/>
                  <a:gd name="T21" fmla="*/ 911225 h 692"/>
                  <a:gd name="T22" fmla="*/ 250825 w 322"/>
                  <a:gd name="T23" fmla="*/ 876300 h 692"/>
                  <a:gd name="T24" fmla="*/ 257175 w 322"/>
                  <a:gd name="T25" fmla="*/ 876300 h 692"/>
                  <a:gd name="T26" fmla="*/ 260350 w 322"/>
                  <a:gd name="T27" fmla="*/ 904875 h 692"/>
                  <a:gd name="T28" fmla="*/ 266700 w 322"/>
                  <a:gd name="T29" fmla="*/ 949325 h 692"/>
                  <a:gd name="T30" fmla="*/ 288925 w 322"/>
                  <a:gd name="T31" fmla="*/ 1038225 h 692"/>
                  <a:gd name="T32" fmla="*/ 298450 w 322"/>
                  <a:gd name="T33" fmla="*/ 1098550 h 692"/>
                  <a:gd name="T34" fmla="*/ 384175 w 322"/>
                  <a:gd name="T35" fmla="*/ 1098550 h 692"/>
                  <a:gd name="T36" fmla="*/ 444500 w 322"/>
                  <a:gd name="T37" fmla="*/ 1066800 h 692"/>
                  <a:gd name="T38" fmla="*/ 454025 w 322"/>
                  <a:gd name="T39" fmla="*/ 1025525 h 692"/>
                  <a:gd name="T40" fmla="*/ 454025 w 322"/>
                  <a:gd name="T41" fmla="*/ 1006475 h 692"/>
                  <a:gd name="T42" fmla="*/ 450850 w 322"/>
                  <a:gd name="T43" fmla="*/ 977900 h 692"/>
                  <a:gd name="T44" fmla="*/ 450850 w 322"/>
                  <a:gd name="T45" fmla="*/ 977900 h 692"/>
                  <a:gd name="T46" fmla="*/ 479425 w 322"/>
                  <a:gd name="T47" fmla="*/ 996950 h 692"/>
                  <a:gd name="T48" fmla="*/ 508000 w 322"/>
                  <a:gd name="T49" fmla="*/ 1012825 h 692"/>
                  <a:gd name="T50" fmla="*/ 495300 w 322"/>
                  <a:gd name="T51" fmla="*/ 993775 h 692"/>
                  <a:gd name="T52" fmla="*/ 485775 w 322"/>
                  <a:gd name="T53" fmla="*/ 968375 h 692"/>
                  <a:gd name="T54" fmla="*/ 473075 w 322"/>
                  <a:gd name="T55" fmla="*/ 933450 h 692"/>
                  <a:gd name="T56" fmla="*/ 457200 w 322"/>
                  <a:gd name="T57" fmla="*/ 889000 h 692"/>
                  <a:gd name="T58" fmla="*/ 444500 w 322"/>
                  <a:gd name="T59" fmla="*/ 857250 h 692"/>
                  <a:gd name="T60" fmla="*/ 431800 w 322"/>
                  <a:gd name="T61" fmla="*/ 790575 h 692"/>
                  <a:gd name="T62" fmla="*/ 431800 w 322"/>
                  <a:gd name="T63" fmla="*/ 781050 h 692"/>
                  <a:gd name="T64" fmla="*/ 425450 w 322"/>
                  <a:gd name="T65" fmla="*/ 768350 h 692"/>
                  <a:gd name="T66" fmla="*/ 412750 w 322"/>
                  <a:gd name="T67" fmla="*/ 698500 h 692"/>
                  <a:gd name="T68" fmla="*/ 396875 w 322"/>
                  <a:gd name="T69" fmla="*/ 625475 h 692"/>
                  <a:gd name="T70" fmla="*/ 384175 w 322"/>
                  <a:gd name="T71" fmla="*/ 520700 h 692"/>
                  <a:gd name="T72" fmla="*/ 381000 w 322"/>
                  <a:gd name="T73" fmla="*/ 460375 h 692"/>
                  <a:gd name="T74" fmla="*/ 374650 w 322"/>
                  <a:gd name="T75" fmla="*/ 400050 h 692"/>
                  <a:gd name="T76" fmla="*/ 374650 w 322"/>
                  <a:gd name="T77" fmla="*/ 390525 h 692"/>
                  <a:gd name="T78" fmla="*/ 355600 w 322"/>
                  <a:gd name="T79" fmla="*/ 282575 h 692"/>
                  <a:gd name="T80" fmla="*/ 346075 w 322"/>
                  <a:gd name="T81" fmla="*/ 193675 h 692"/>
                  <a:gd name="T82" fmla="*/ 339725 w 322"/>
                  <a:gd name="T83" fmla="*/ 136525 h 692"/>
                  <a:gd name="T84" fmla="*/ 336550 w 322"/>
                  <a:gd name="T85" fmla="*/ 111125 h 692"/>
                  <a:gd name="T86" fmla="*/ 336550 w 322"/>
                  <a:gd name="T87" fmla="*/ 57150 h 692"/>
                  <a:gd name="T88" fmla="*/ 339725 w 322"/>
                  <a:gd name="T89" fmla="*/ 28575 h 692"/>
                  <a:gd name="T90" fmla="*/ 339725 w 322"/>
                  <a:gd name="T91" fmla="*/ 15875 h 692"/>
                  <a:gd name="T92" fmla="*/ 349250 w 322"/>
                  <a:gd name="T93" fmla="*/ 3175 h 692"/>
                  <a:gd name="T94" fmla="*/ 311150 w 322"/>
                  <a:gd name="T95" fmla="*/ 9525 h 692"/>
                  <a:gd name="T96" fmla="*/ 301625 w 322"/>
                  <a:gd name="T97" fmla="*/ 22225 h 692"/>
                  <a:gd name="T98" fmla="*/ 288925 w 322"/>
                  <a:gd name="T99" fmla="*/ 50800 h 692"/>
                  <a:gd name="T100" fmla="*/ 263525 w 322"/>
                  <a:gd name="T101" fmla="*/ 73025 h 692"/>
                  <a:gd name="T102" fmla="*/ 231775 w 322"/>
                  <a:gd name="T103" fmla="*/ 88900 h 692"/>
                  <a:gd name="T104" fmla="*/ 222250 w 322"/>
                  <a:gd name="T105" fmla="*/ 428625 h 692"/>
                  <a:gd name="T106" fmla="*/ 127000 w 322"/>
                  <a:gd name="T107" fmla="*/ 123825 h 692"/>
                  <a:gd name="T108" fmla="*/ 104775 w 322"/>
                  <a:gd name="T109" fmla="*/ 98425 h 692"/>
                  <a:gd name="T110" fmla="*/ 88900 w 322"/>
                  <a:gd name="T111" fmla="*/ 127000 h 692"/>
                  <a:gd name="T112" fmla="*/ 101600 w 322"/>
                  <a:gd name="T113" fmla="*/ 155575 h 692"/>
                  <a:gd name="T114" fmla="*/ 114300 w 322"/>
                  <a:gd name="T115" fmla="*/ 206375 h 6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2"/>
                  <a:gd name="T175" fmla="*/ 0 h 692"/>
                  <a:gd name="T176" fmla="*/ 322 w 322"/>
                  <a:gd name="T177" fmla="*/ 692 h 6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2" h="692">
                    <a:moveTo>
                      <a:pt x="72" y="130"/>
                    </a:moveTo>
                    <a:lnTo>
                      <a:pt x="28" y="218"/>
                    </a:lnTo>
                    <a:lnTo>
                      <a:pt x="42" y="374"/>
                    </a:lnTo>
                    <a:lnTo>
                      <a:pt x="0" y="480"/>
                    </a:lnTo>
                    <a:lnTo>
                      <a:pt x="4" y="642"/>
                    </a:lnTo>
                    <a:lnTo>
                      <a:pt x="6" y="644"/>
                    </a:lnTo>
                    <a:lnTo>
                      <a:pt x="36" y="658"/>
                    </a:lnTo>
                    <a:lnTo>
                      <a:pt x="52" y="664"/>
                    </a:lnTo>
                    <a:lnTo>
                      <a:pt x="66" y="668"/>
                    </a:lnTo>
                    <a:lnTo>
                      <a:pt x="76" y="672"/>
                    </a:lnTo>
                    <a:lnTo>
                      <a:pt x="100" y="678"/>
                    </a:lnTo>
                    <a:lnTo>
                      <a:pt x="126" y="684"/>
                    </a:lnTo>
                    <a:lnTo>
                      <a:pt x="138" y="686"/>
                    </a:lnTo>
                    <a:lnTo>
                      <a:pt x="144" y="686"/>
                    </a:lnTo>
                    <a:lnTo>
                      <a:pt x="150" y="688"/>
                    </a:lnTo>
                    <a:lnTo>
                      <a:pt x="152" y="682"/>
                    </a:lnTo>
                    <a:lnTo>
                      <a:pt x="154" y="658"/>
                    </a:lnTo>
                    <a:lnTo>
                      <a:pt x="154" y="638"/>
                    </a:lnTo>
                    <a:lnTo>
                      <a:pt x="156" y="618"/>
                    </a:lnTo>
                    <a:lnTo>
                      <a:pt x="156" y="602"/>
                    </a:lnTo>
                    <a:lnTo>
                      <a:pt x="158" y="586"/>
                    </a:lnTo>
                    <a:lnTo>
                      <a:pt x="158" y="574"/>
                    </a:lnTo>
                    <a:lnTo>
                      <a:pt x="158" y="562"/>
                    </a:lnTo>
                    <a:lnTo>
                      <a:pt x="158" y="552"/>
                    </a:lnTo>
                    <a:lnTo>
                      <a:pt x="162" y="552"/>
                    </a:lnTo>
                    <a:lnTo>
                      <a:pt x="164" y="570"/>
                    </a:lnTo>
                    <a:lnTo>
                      <a:pt x="166" y="584"/>
                    </a:lnTo>
                    <a:lnTo>
                      <a:pt x="168" y="598"/>
                    </a:lnTo>
                    <a:lnTo>
                      <a:pt x="170" y="610"/>
                    </a:lnTo>
                    <a:lnTo>
                      <a:pt x="182" y="654"/>
                    </a:lnTo>
                    <a:lnTo>
                      <a:pt x="186" y="672"/>
                    </a:lnTo>
                    <a:lnTo>
                      <a:pt x="188" y="692"/>
                    </a:lnTo>
                    <a:lnTo>
                      <a:pt x="208" y="692"/>
                    </a:lnTo>
                    <a:lnTo>
                      <a:pt x="242" y="692"/>
                    </a:lnTo>
                    <a:lnTo>
                      <a:pt x="274" y="692"/>
                    </a:lnTo>
                    <a:lnTo>
                      <a:pt x="280" y="672"/>
                    </a:lnTo>
                    <a:lnTo>
                      <a:pt x="282" y="658"/>
                    </a:lnTo>
                    <a:lnTo>
                      <a:pt x="286" y="646"/>
                    </a:lnTo>
                    <a:lnTo>
                      <a:pt x="286" y="638"/>
                    </a:lnTo>
                    <a:lnTo>
                      <a:pt x="286" y="634"/>
                    </a:lnTo>
                    <a:lnTo>
                      <a:pt x="284" y="618"/>
                    </a:lnTo>
                    <a:lnTo>
                      <a:pt x="284" y="616"/>
                    </a:lnTo>
                    <a:lnTo>
                      <a:pt x="282" y="614"/>
                    </a:lnTo>
                    <a:lnTo>
                      <a:pt x="284" y="616"/>
                    </a:lnTo>
                    <a:lnTo>
                      <a:pt x="302" y="628"/>
                    </a:lnTo>
                    <a:lnTo>
                      <a:pt x="322" y="642"/>
                    </a:lnTo>
                    <a:lnTo>
                      <a:pt x="320" y="638"/>
                    </a:lnTo>
                    <a:lnTo>
                      <a:pt x="316" y="632"/>
                    </a:lnTo>
                    <a:lnTo>
                      <a:pt x="312" y="626"/>
                    </a:lnTo>
                    <a:lnTo>
                      <a:pt x="308" y="618"/>
                    </a:lnTo>
                    <a:lnTo>
                      <a:pt x="306" y="610"/>
                    </a:lnTo>
                    <a:lnTo>
                      <a:pt x="302" y="600"/>
                    </a:lnTo>
                    <a:lnTo>
                      <a:pt x="298" y="588"/>
                    </a:lnTo>
                    <a:lnTo>
                      <a:pt x="292" y="576"/>
                    </a:lnTo>
                    <a:lnTo>
                      <a:pt x="288" y="560"/>
                    </a:lnTo>
                    <a:lnTo>
                      <a:pt x="282" y="544"/>
                    </a:lnTo>
                    <a:lnTo>
                      <a:pt x="280" y="540"/>
                    </a:lnTo>
                    <a:lnTo>
                      <a:pt x="274" y="512"/>
                    </a:lnTo>
                    <a:lnTo>
                      <a:pt x="272" y="498"/>
                    </a:lnTo>
                    <a:lnTo>
                      <a:pt x="272" y="494"/>
                    </a:lnTo>
                    <a:lnTo>
                      <a:pt x="272" y="492"/>
                    </a:lnTo>
                    <a:lnTo>
                      <a:pt x="270" y="490"/>
                    </a:lnTo>
                    <a:lnTo>
                      <a:pt x="268" y="484"/>
                    </a:lnTo>
                    <a:lnTo>
                      <a:pt x="262" y="456"/>
                    </a:lnTo>
                    <a:lnTo>
                      <a:pt x="260" y="440"/>
                    </a:lnTo>
                    <a:lnTo>
                      <a:pt x="256" y="426"/>
                    </a:lnTo>
                    <a:lnTo>
                      <a:pt x="250" y="394"/>
                    </a:lnTo>
                    <a:lnTo>
                      <a:pt x="246" y="362"/>
                    </a:lnTo>
                    <a:lnTo>
                      <a:pt x="242" y="328"/>
                    </a:lnTo>
                    <a:lnTo>
                      <a:pt x="242" y="308"/>
                    </a:lnTo>
                    <a:lnTo>
                      <a:pt x="240" y="290"/>
                    </a:lnTo>
                    <a:lnTo>
                      <a:pt x="236" y="254"/>
                    </a:lnTo>
                    <a:lnTo>
                      <a:pt x="236" y="252"/>
                    </a:lnTo>
                    <a:lnTo>
                      <a:pt x="236" y="246"/>
                    </a:lnTo>
                    <a:lnTo>
                      <a:pt x="230" y="210"/>
                    </a:lnTo>
                    <a:lnTo>
                      <a:pt x="224" y="178"/>
                    </a:lnTo>
                    <a:lnTo>
                      <a:pt x="222" y="148"/>
                    </a:lnTo>
                    <a:lnTo>
                      <a:pt x="218" y="122"/>
                    </a:lnTo>
                    <a:lnTo>
                      <a:pt x="216" y="98"/>
                    </a:lnTo>
                    <a:lnTo>
                      <a:pt x="214" y="86"/>
                    </a:lnTo>
                    <a:lnTo>
                      <a:pt x="212" y="76"/>
                    </a:lnTo>
                    <a:lnTo>
                      <a:pt x="212" y="70"/>
                    </a:lnTo>
                    <a:lnTo>
                      <a:pt x="212" y="52"/>
                    </a:lnTo>
                    <a:lnTo>
                      <a:pt x="212" y="36"/>
                    </a:lnTo>
                    <a:lnTo>
                      <a:pt x="212" y="28"/>
                    </a:lnTo>
                    <a:lnTo>
                      <a:pt x="214" y="18"/>
                    </a:lnTo>
                    <a:lnTo>
                      <a:pt x="214" y="12"/>
                    </a:lnTo>
                    <a:lnTo>
                      <a:pt x="214" y="10"/>
                    </a:lnTo>
                    <a:lnTo>
                      <a:pt x="218" y="4"/>
                    </a:lnTo>
                    <a:lnTo>
                      <a:pt x="220" y="2"/>
                    </a:lnTo>
                    <a:lnTo>
                      <a:pt x="218" y="0"/>
                    </a:lnTo>
                    <a:lnTo>
                      <a:pt x="196" y="6"/>
                    </a:lnTo>
                    <a:lnTo>
                      <a:pt x="192" y="4"/>
                    </a:lnTo>
                    <a:lnTo>
                      <a:pt x="190" y="14"/>
                    </a:lnTo>
                    <a:lnTo>
                      <a:pt x="186" y="22"/>
                    </a:lnTo>
                    <a:lnTo>
                      <a:pt x="182" y="32"/>
                    </a:lnTo>
                    <a:lnTo>
                      <a:pt x="174" y="40"/>
                    </a:lnTo>
                    <a:lnTo>
                      <a:pt x="166" y="46"/>
                    </a:lnTo>
                    <a:lnTo>
                      <a:pt x="156" y="52"/>
                    </a:lnTo>
                    <a:lnTo>
                      <a:pt x="146" y="56"/>
                    </a:lnTo>
                    <a:lnTo>
                      <a:pt x="132" y="64"/>
                    </a:lnTo>
                    <a:lnTo>
                      <a:pt x="140" y="270"/>
                    </a:lnTo>
                    <a:lnTo>
                      <a:pt x="96" y="78"/>
                    </a:lnTo>
                    <a:lnTo>
                      <a:pt x="80" y="78"/>
                    </a:lnTo>
                    <a:lnTo>
                      <a:pt x="80" y="70"/>
                    </a:lnTo>
                    <a:lnTo>
                      <a:pt x="66" y="62"/>
                    </a:lnTo>
                    <a:lnTo>
                      <a:pt x="52" y="78"/>
                    </a:lnTo>
                    <a:lnTo>
                      <a:pt x="56" y="80"/>
                    </a:lnTo>
                    <a:lnTo>
                      <a:pt x="56" y="86"/>
                    </a:lnTo>
                    <a:lnTo>
                      <a:pt x="64" y="98"/>
                    </a:lnTo>
                    <a:lnTo>
                      <a:pt x="74" y="118"/>
                    </a:lnTo>
                    <a:lnTo>
                      <a:pt x="72" y="130"/>
                    </a:lnTo>
                    <a:close/>
                  </a:path>
                </a:pathLst>
              </a:custGeom>
              <a:solidFill>
                <a:sysClr val="window" lastClr="FFFFFF"/>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30" name="Freeform 67"/>
              <p:cNvSpPr>
                <a:spLocks/>
              </p:cNvSpPr>
              <p:nvPr/>
            </p:nvSpPr>
            <p:spPr bwMode="auto">
              <a:xfrm>
                <a:off x="1147127" y="2348635"/>
                <a:ext cx="168411" cy="622113"/>
              </a:xfrm>
              <a:custGeom>
                <a:avLst/>
                <a:gdLst>
                  <a:gd name="T0" fmla="*/ 38100 w 106"/>
                  <a:gd name="T1" fmla="*/ 282575 h 382"/>
                  <a:gd name="T2" fmla="*/ 38100 w 106"/>
                  <a:gd name="T3" fmla="*/ 285750 h 382"/>
                  <a:gd name="T4" fmla="*/ 53975 w 106"/>
                  <a:gd name="T5" fmla="*/ 358775 h 382"/>
                  <a:gd name="T6" fmla="*/ 63500 w 106"/>
                  <a:gd name="T7" fmla="*/ 396875 h 382"/>
                  <a:gd name="T8" fmla="*/ 73025 w 106"/>
                  <a:gd name="T9" fmla="*/ 438150 h 382"/>
                  <a:gd name="T10" fmla="*/ 101600 w 106"/>
                  <a:gd name="T11" fmla="*/ 517525 h 382"/>
                  <a:gd name="T12" fmla="*/ 130175 w 106"/>
                  <a:gd name="T13" fmla="*/ 606425 h 382"/>
                  <a:gd name="T14" fmla="*/ 133350 w 106"/>
                  <a:gd name="T15" fmla="*/ 603250 h 382"/>
                  <a:gd name="T16" fmla="*/ 142875 w 106"/>
                  <a:gd name="T17" fmla="*/ 558800 h 382"/>
                  <a:gd name="T18" fmla="*/ 146050 w 106"/>
                  <a:gd name="T19" fmla="*/ 520700 h 382"/>
                  <a:gd name="T20" fmla="*/ 152400 w 106"/>
                  <a:gd name="T21" fmla="*/ 466725 h 382"/>
                  <a:gd name="T22" fmla="*/ 158750 w 106"/>
                  <a:gd name="T23" fmla="*/ 419100 h 382"/>
                  <a:gd name="T24" fmla="*/ 161925 w 106"/>
                  <a:gd name="T25" fmla="*/ 381000 h 382"/>
                  <a:gd name="T26" fmla="*/ 161925 w 106"/>
                  <a:gd name="T27" fmla="*/ 346075 h 382"/>
                  <a:gd name="T28" fmla="*/ 165100 w 106"/>
                  <a:gd name="T29" fmla="*/ 320675 h 382"/>
                  <a:gd name="T30" fmla="*/ 168275 w 106"/>
                  <a:gd name="T31" fmla="*/ 301625 h 382"/>
                  <a:gd name="T32" fmla="*/ 168275 w 106"/>
                  <a:gd name="T33" fmla="*/ 288925 h 382"/>
                  <a:gd name="T34" fmla="*/ 168275 w 106"/>
                  <a:gd name="T35" fmla="*/ 285750 h 382"/>
                  <a:gd name="T36" fmla="*/ 168275 w 106"/>
                  <a:gd name="T37" fmla="*/ 279400 h 382"/>
                  <a:gd name="T38" fmla="*/ 161925 w 106"/>
                  <a:gd name="T39" fmla="*/ 276225 h 382"/>
                  <a:gd name="T40" fmla="*/ 158750 w 106"/>
                  <a:gd name="T41" fmla="*/ 269875 h 382"/>
                  <a:gd name="T42" fmla="*/ 146050 w 106"/>
                  <a:gd name="T43" fmla="*/ 263525 h 382"/>
                  <a:gd name="T44" fmla="*/ 136525 w 106"/>
                  <a:gd name="T45" fmla="*/ 250825 h 382"/>
                  <a:gd name="T46" fmla="*/ 117475 w 106"/>
                  <a:gd name="T47" fmla="*/ 234950 h 382"/>
                  <a:gd name="T48" fmla="*/ 95250 w 106"/>
                  <a:gd name="T49" fmla="*/ 215900 h 382"/>
                  <a:gd name="T50" fmla="*/ 66675 w 106"/>
                  <a:gd name="T51" fmla="*/ 193675 h 382"/>
                  <a:gd name="T52" fmla="*/ 88900 w 106"/>
                  <a:gd name="T53" fmla="*/ 184150 h 382"/>
                  <a:gd name="T54" fmla="*/ 98425 w 106"/>
                  <a:gd name="T55" fmla="*/ 177800 h 382"/>
                  <a:gd name="T56" fmla="*/ 130175 w 106"/>
                  <a:gd name="T57" fmla="*/ 161925 h 382"/>
                  <a:gd name="T58" fmla="*/ 155575 w 106"/>
                  <a:gd name="T59" fmla="*/ 152400 h 382"/>
                  <a:gd name="T60" fmla="*/ 155575 w 106"/>
                  <a:gd name="T61" fmla="*/ 152400 h 382"/>
                  <a:gd name="T62" fmla="*/ 155575 w 106"/>
                  <a:gd name="T63" fmla="*/ 142875 h 382"/>
                  <a:gd name="T64" fmla="*/ 146050 w 106"/>
                  <a:gd name="T65" fmla="*/ 130175 h 382"/>
                  <a:gd name="T66" fmla="*/ 136525 w 106"/>
                  <a:gd name="T67" fmla="*/ 120650 h 382"/>
                  <a:gd name="T68" fmla="*/ 111125 w 106"/>
                  <a:gd name="T69" fmla="*/ 92075 h 382"/>
                  <a:gd name="T70" fmla="*/ 82550 w 106"/>
                  <a:gd name="T71" fmla="*/ 63500 h 382"/>
                  <a:gd name="T72" fmla="*/ 47625 w 106"/>
                  <a:gd name="T73" fmla="*/ 38100 h 382"/>
                  <a:gd name="T74" fmla="*/ 25400 w 106"/>
                  <a:gd name="T75" fmla="*/ 15875 h 382"/>
                  <a:gd name="T76" fmla="*/ 3175 w 106"/>
                  <a:gd name="T77" fmla="*/ 0 h 382"/>
                  <a:gd name="T78" fmla="*/ 0 w 106"/>
                  <a:gd name="T79" fmla="*/ 3175 h 382"/>
                  <a:gd name="T80" fmla="*/ 3175 w 106"/>
                  <a:gd name="T81" fmla="*/ 19050 h 382"/>
                  <a:gd name="T82" fmla="*/ 6350 w 106"/>
                  <a:gd name="T83" fmla="*/ 38100 h 382"/>
                  <a:gd name="T84" fmla="*/ 9525 w 106"/>
                  <a:gd name="T85" fmla="*/ 76200 h 382"/>
                  <a:gd name="T86" fmla="*/ 15875 w 106"/>
                  <a:gd name="T87" fmla="*/ 117475 h 382"/>
                  <a:gd name="T88" fmla="*/ 19050 w 106"/>
                  <a:gd name="T89" fmla="*/ 165100 h 382"/>
                  <a:gd name="T90" fmla="*/ 28575 w 106"/>
                  <a:gd name="T91" fmla="*/ 215900 h 382"/>
                  <a:gd name="T92" fmla="*/ 38100 w 106"/>
                  <a:gd name="T93" fmla="*/ 273050 h 382"/>
                  <a:gd name="T94" fmla="*/ 38100 w 106"/>
                  <a:gd name="T95" fmla="*/ 273050 h 382"/>
                  <a:gd name="T96" fmla="*/ 38100 w 106"/>
                  <a:gd name="T97" fmla="*/ 276225 h 382"/>
                  <a:gd name="T98" fmla="*/ 38100 w 106"/>
                  <a:gd name="T99" fmla="*/ 282575 h 3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6"/>
                  <a:gd name="T151" fmla="*/ 0 h 382"/>
                  <a:gd name="T152" fmla="*/ 106 w 106"/>
                  <a:gd name="T153" fmla="*/ 382 h 3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6" h="382">
                    <a:moveTo>
                      <a:pt x="24" y="178"/>
                    </a:moveTo>
                    <a:lnTo>
                      <a:pt x="24" y="180"/>
                    </a:lnTo>
                    <a:lnTo>
                      <a:pt x="34" y="226"/>
                    </a:lnTo>
                    <a:lnTo>
                      <a:pt x="40" y="250"/>
                    </a:lnTo>
                    <a:lnTo>
                      <a:pt x="46" y="276"/>
                    </a:lnTo>
                    <a:lnTo>
                      <a:pt x="64" y="326"/>
                    </a:lnTo>
                    <a:lnTo>
                      <a:pt x="82" y="382"/>
                    </a:lnTo>
                    <a:lnTo>
                      <a:pt x="84" y="380"/>
                    </a:lnTo>
                    <a:lnTo>
                      <a:pt x="90" y="352"/>
                    </a:lnTo>
                    <a:lnTo>
                      <a:pt x="92" y="328"/>
                    </a:lnTo>
                    <a:lnTo>
                      <a:pt x="96" y="294"/>
                    </a:lnTo>
                    <a:lnTo>
                      <a:pt x="100" y="264"/>
                    </a:lnTo>
                    <a:lnTo>
                      <a:pt x="102" y="240"/>
                    </a:lnTo>
                    <a:lnTo>
                      <a:pt x="102" y="218"/>
                    </a:lnTo>
                    <a:lnTo>
                      <a:pt x="104" y="202"/>
                    </a:lnTo>
                    <a:lnTo>
                      <a:pt x="106" y="190"/>
                    </a:lnTo>
                    <a:lnTo>
                      <a:pt x="106" y="182"/>
                    </a:lnTo>
                    <a:lnTo>
                      <a:pt x="106" y="180"/>
                    </a:lnTo>
                    <a:lnTo>
                      <a:pt x="106" y="176"/>
                    </a:lnTo>
                    <a:lnTo>
                      <a:pt x="102" y="174"/>
                    </a:lnTo>
                    <a:lnTo>
                      <a:pt x="100" y="170"/>
                    </a:lnTo>
                    <a:lnTo>
                      <a:pt x="92" y="166"/>
                    </a:lnTo>
                    <a:lnTo>
                      <a:pt x="86" y="158"/>
                    </a:lnTo>
                    <a:lnTo>
                      <a:pt x="74" y="148"/>
                    </a:lnTo>
                    <a:lnTo>
                      <a:pt x="60" y="136"/>
                    </a:lnTo>
                    <a:lnTo>
                      <a:pt x="42" y="122"/>
                    </a:lnTo>
                    <a:lnTo>
                      <a:pt x="56" y="116"/>
                    </a:lnTo>
                    <a:lnTo>
                      <a:pt x="62" y="112"/>
                    </a:lnTo>
                    <a:lnTo>
                      <a:pt x="82" y="102"/>
                    </a:lnTo>
                    <a:lnTo>
                      <a:pt x="98" y="96"/>
                    </a:lnTo>
                    <a:lnTo>
                      <a:pt x="98" y="90"/>
                    </a:lnTo>
                    <a:lnTo>
                      <a:pt x="92" y="82"/>
                    </a:lnTo>
                    <a:lnTo>
                      <a:pt x="86" y="76"/>
                    </a:lnTo>
                    <a:lnTo>
                      <a:pt x="70" y="58"/>
                    </a:lnTo>
                    <a:lnTo>
                      <a:pt x="52" y="40"/>
                    </a:lnTo>
                    <a:lnTo>
                      <a:pt x="30" y="24"/>
                    </a:lnTo>
                    <a:lnTo>
                      <a:pt x="16" y="10"/>
                    </a:lnTo>
                    <a:lnTo>
                      <a:pt x="2" y="0"/>
                    </a:lnTo>
                    <a:lnTo>
                      <a:pt x="0" y="2"/>
                    </a:lnTo>
                    <a:lnTo>
                      <a:pt x="2" y="12"/>
                    </a:lnTo>
                    <a:lnTo>
                      <a:pt x="4" y="24"/>
                    </a:lnTo>
                    <a:lnTo>
                      <a:pt x="6" y="48"/>
                    </a:lnTo>
                    <a:lnTo>
                      <a:pt x="10" y="74"/>
                    </a:lnTo>
                    <a:lnTo>
                      <a:pt x="12" y="104"/>
                    </a:lnTo>
                    <a:lnTo>
                      <a:pt x="18" y="136"/>
                    </a:lnTo>
                    <a:lnTo>
                      <a:pt x="24" y="172"/>
                    </a:lnTo>
                    <a:lnTo>
                      <a:pt x="24" y="174"/>
                    </a:lnTo>
                    <a:lnTo>
                      <a:pt x="24" y="178"/>
                    </a:lnTo>
                    <a:close/>
                  </a:path>
                </a:pathLst>
              </a:custGeom>
              <a:grp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31" name="Freeform 68"/>
              <p:cNvSpPr>
                <a:spLocks/>
              </p:cNvSpPr>
              <p:nvPr/>
            </p:nvSpPr>
            <p:spPr bwMode="auto">
              <a:xfrm>
                <a:off x="1147127" y="2284743"/>
                <a:ext cx="194038" cy="736448"/>
              </a:xfrm>
              <a:custGeom>
                <a:avLst/>
                <a:gdLst/>
                <a:ahLst/>
                <a:cxnLst>
                  <a:cxn ang="0">
                    <a:pos x="30" y="62"/>
                  </a:cxn>
                  <a:cxn ang="0">
                    <a:pos x="70" y="96"/>
                  </a:cxn>
                  <a:cxn ang="0">
                    <a:pos x="92" y="120"/>
                  </a:cxn>
                  <a:cxn ang="0">
                    <a:pos x="98" y="134"/>
                  </a:cxn>
                  <a:cxn ang="0">
                    <a:pos x="82" y="140"/>
                  </a:cxn>
                  <a:cxn ang="0">
                    <a:pos x="56" y="154"/>
                  </a:cxn>
                  <a:cxn ang="0">
                    <a:pos x="60" y="174"/>
                  </a:cxn>
                  <a:cxn ang="0">
                    <a:pos x="86" y="196"/>
                  </a:cxn>
                  <a:cxn ang="0">
                    <a:pos x="100" y="208"/>
                  </a:cxn>
                  <a:cxn ang="0">
                    <a:pos x="106" y="214"/>
                  </a:cxn>
                  <a:cxn ang="0">
                    <a:pos x="106" y="220"/>
                  </a:cxn>
                  <a:cxn ang="0">
                    <a:pos x="104" y="240"/>
                  </a:cxn>
                  <a:cxn ang="0">
                    <a:pos x="102" y="278"/>
                  </a:cxn>
                  <a:cxn ang="0">
                    <a:pos x="96" y="332"/>
                  </a:cxn>
                  <a:cxn ang="0">
                    <a:pos x="90" y="390"/>
                  </a:cxn>
                  <a:cxn ang="0">
                    <a:pos x="82" y="420"/>
                  </a:cxn>
                  <a:cxn ang="0">
                    <a:pos x="84" y="424"/>
                  </a:cxn>
                  <a:cxn ang="0">
                    <a:pos x="98" y="440"/>
                  </a:cxn>
                  <a:cxn ang="0">
                    <a:pos x="112" y="354"/>
                  </a:cxn>
                  <a:cxn ang="0">
                    <a:pos x="118" y="292"/>
                  </a:cxn>
                  <a:cxn ang="0">
                    <a:pos x="122" y="246"/>
                  </a:cxn>
                  <a:cxn ang="0">
                    <a:pos x="124" y="218"/>
                  </a:cxn>
                  <a:cxn ang="0">
                    <a:pos x="124" y="208"/>
                  </a:cxn>
                  <a:cxn ang="0">
                    <a:pos x="122" y="200"/>
                  </a:cxn>
                  <a:cxn ang="0">
                    <a:pos x="112" y="192"/>
                  </a:cxn>
                  <a:cxn ang="0">
                    <a:pos x="104" y="184"/>
                  </a:cxn>
                  <a:cxn ang="0">
                    <a:pos x="84" y="166"/>
                  </a:cxn>
                  <a:cxn ang="0">
                    <a:pos x="68" y="150"/>
                  </a:cxn>
                  <a:cxn ang="0">
                    <a:pos x="90" y="142"/>
                  </a:cxn>
                  <a:cxn ang="0">
                    <a:pos x="106" y="138"/>
                  </a:cxn>
                  <a:cxn ang="0">
                    <a:pos x="114" y="128"/>
                  </a:cxn>
                  <a:cxn ang="0">
                    <a:pos x="120" y="118"/>
                  </a:cxn>
                  <a:cxn ang="0">
                    <a:pos x="104" y="100"/>
                  </a:cxn>
                  <a:cxn ang="0">
                    <a:pos x="74" y="72"/>
                  </a:cxn>
                  <a:cxn ang="0">
                    <a:pos x="32" y="34"/>
                  </a:cxn>
                  <a:cxn ang="0">
                    <a:pos x="8" y="10"/>
                  </a:cxn>
                  <a:cxn ang="0">
                    <a:pos x="0" y="16"/>
                  </a:cxn>
                  <a:cxn ang="0">
                    <a:pos x="0" y="40"/>
                  </a:cxn>
                  <a:cxn ang="0">
                    <a:pos x="16" y="48"/>
                  </a:cxn>
                </a:cxnLst>
                <a:rect l="0" t="0" r="r" b="b"/>
                <a:pathLst>
                  <a:path w="124" h="452">
                    <a:moveTo>
                      <a:pt x="16" y="48"/>
                    </a:moveTo>
                    <a:lnTo>
                      <a:pt x="30" y="62"/>
                    </a:lnTo>
                    <a:lnTo>
                      <a:pt x="52" y="78"/>
                    </a:lnTo>
                    <a:lnTo>
                      <a:pt x="70" y="96"/>
                    </a:lnTo>
                    <a:lnTo>
                      <a:pt x="86" y="114"/>
                    </a:lnTo>
                    <a:lnTo>
                      <a:pt x="92" y="120"/>
                    </a:lnTo>
                    <a:lnTo>
                      <a:pt x="98" y="128"/>
                    </a:lnTo>
                    <a:lnTo>
                      <a:pt x="98" y="134"/>
                    </a:lnTo>
                    <a:lnTo>
                      <a:pt x="98" y="134"/>
                    </a:lnTo>
                    <a:lnTo>
                      <a:pt x="82" y="140"/>
                    </a:lnTo>
                    <a:lnTo>
                      <a:pt x="62" y="150"/>
                    </a:lnTo>
                    <a:lnTo>
                      <a:pt x="56" y="154"/>
                    </a:lnTo>
                    <a:lnTo>
                      <a:pt x="42" y="160"/>
                    </a:lnTo>
                    <a:lnTo>
                      <a:pt x="60" y="174"/>
                    </a:lnTo>
                    <a:lnTo>
                      <a:pt x="74" y="186"/>
                    </a:lnTo>
                    <a:lnTo>
                      <a:pt x="86" y="196"/>
                    </a:lnTo>
                    <a:lnTo>
                      <a:pt x="92" y="204"/>
                    </a:lnTo>
                    <a:lnTo>
                      <a:pt x="100" y="208"/>
                    </a:lnTo>
                    <a:lnTo>
                      <a:pt x="102" y="212"/>
                    </a:lnTo>
                    <a:lnTo>
                      <a:pt x="106" y="214"/>
                    </a:lnTo>
                    <a:lnTo>
                      <a:pt x="106" y="218"/>
                    </a:lnTo>
                    <a:lnTo>
                      <a:pt x="106" y="220"/>
                    </a:lnTo>
                    <a:lnTo>
                      <a:pt x="106" y="228"/>
                    </a:lnTo>
                    <a:lnTo>
                      <a:pt x="104" y="240"/>
                    </a:lnTo>
                    <a:lnTo>
                      <a:pt x="102" y="256"/>
                    </a:lnTo>
                    <a:lnTo>
                      <a:pt x="102" y="278"/>
                    </a:lnTo>
                    <a:lnTo>
                      <a:pt x="100" y="302"/>
                    </a:lnTo>
                    <a:lnTo>
                      <a:pt x="96" y="332"/>
                    </a:lnTo>
                    <a:lnTo>
                      <a:pt x="92" y="366"/>
                    </a:lnTo>
                    <a:lnTo>
                      <a:pt x="90" y="390"/>
                    </a:lnTo>
                    <a:lnTo>
                      <a:pt x="84" y="418"/>
                    </a:lnTo>
                    <a:lnTo>
                      <a:pt x="82" y="420"/>
                    </a:lnTo>
                    <a:lnTo>
                      <a:pt x="84" y="424"/>
                    </a:lnTo>
                    <a:lnTo>
                      <a:pt x="84" y="424"/>
                    </a:lnTo>
                    <a:lnTo>
                      <a:pt x="96" y="452"/>
                    </a:lnTo>
                    <a:lnTo>
                      <a:pt x="98" y="440"/>
                    </a:lnTo>
                    <a:lnTo>
                      <a:pt x="106" y="394"/>
                    </a:lnTo>
                    <a:lnTo>
                      <a:pt x="112" y="354"/>
                    </a:lnTo>
                    <a:lnTo>
                      <a:pt x="116" y="320"/>
                    </a:lnTo>
                    <a:lnTo>
                      <a:pt x="118" y="292"/>
                    </a:lnTo>
                    <a:lnTo>
                      <a:pt x="120" y="266"/>
                    </a:lnTo>
                    <a:lnTo>
                      <a:pt x="122" y="246"/>
                    </a:lnTo>
                    <a:lnTo>
                      <a:pt x="124" y="228"/>
                    </a:lnTo>
                    <a:lnTo>
                      <a:pt x="124" y="218"/>
                    </a:lnTo>
                    <a:lnTo>
                      <a:pt x="124" y="210"/>
                    </a:lnTo>
                    <a:lnTo>
                      <a:pt x="124" y="208"/>
                    </a:lnTo>
                    <a:lnTo>
                      <a:pt x="124" y="204"/>
                    </a:lnTo>
                    <a:lnTo>
                      <a:pt x="122" y="200"/>
                    </a:lnTo>
                    <a:lnTo>
                      <a:pt x="118" y="196"/>
                    </a:lnTo>
                    <a:lnTo>
                      <a:pt x="112" y="192"/>
                    </a:lnTo>
                    <a:lnTo>
                      <a:pt x="108" y="188"/>
                    </a:lnTo>
                    <a:lnTo>
                      <a:pt x="104" y="184"/>
                    </a:lnTo>
                    <a:lnTo>
                      <a:pt x="96" y="178"/>
                    </a:lnTo>
                    <a:lnTo>
                      <a:pt x="84" y="166"/>
                    </a:lnTo>
                    <a:lnTo>
                      <a:pt x="68" y="156"/>
                    </a:lnTo>
                    <a:lnTo>
                      <a:pt x="68" y="150"/>
                    </a:lnTo>
                    <a:lnTo>
                      <a:pt x="80" y="144"/>
                    </a:lnTo>
                    <a:lnTo>
                      <a:pt x="90" y="142"/>
                    </a:lnTo>
                    <a:lnTo>
                      <a:pt x="98" y="138"/>
                    </a:lnTo>
                    <a:lnTo>
                      <a:pt x="106" y="138"/>
                    </a:lnTo>
                    <a:lnTo>
                      <a:pt x="100" y="134"/>
                    </a:lnTo>
                    <a:lnTo>
                      <a:pt x="114" y="128"/>
                    </a:lnTo>
                    <a:lnTo>
                      <a:pt x="124" y="128"/>
                    </a:lnTo>
                    <a:lnTo>
                      <a:pt x="120" y="118"/>
                    </a:lnTo>
                    <a:lnTo>
                      <a:pt x="112" y="110"/>
                    </a:lnTo>
                    <a:lnTo>
                      <a:pt x="104" y="100"/>
                    </a:lnTo>
                    <a:lnTo>
                      <a:pt x="96" y="92"/>
                    </a:lnTo>
                    <a:lnTo>
                      <a:pt x="74" y="72"/>
                    </a:lnTo>
                    <a:lnTo>
                      <a:pt x="48" y="50"/>
                    </a:lnTo>
                    <a:lnTo>
                      <a:pt x="32" y="34"/>
                    </a:lnTo>
                    <a:lnTo>
                      <a:pt x="18" y="20"/>
                    </a:lnTo>
                    <a:lnTo>
                      <a:pt x="8" y="10"/>
                    </a:lnTo>
                    <a:lnTo>
                      <a:pt x="0" y="0"/>
                    </a:lnTo>
                    <a:lnTo>
                      <a:pt x="0" y="16"/>
                    </a:lnTo>
                    <a:lnTo>
                      <a:pt x="0" y="34"/>
                    </a:lnTo>
                    <a:lnTo>
                      <a:pt x="0" y="40"/>
                    </a:lnTo>
                    <a:lnTo>
                      <a:pt x="2" y="38"/>
                    </a:lnTo>
                    <a:lnTo>
                      <a:pt x="16" y="48"/>
                    </a:lnTo>
                    <a:close/>
                  </a:path>
                </a:pathLst>
              </a:custGeom>
              <a:grp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32" name="Freeform 69"/>
              <p:cNvSpPr>
                <a:spLocks/>
              </p:cNvSpPr>
              <p:nvPr/>
            </p:nvSpPr>
            <p:spPr bwMode="auto">
              <a:xfrm>
                <a:off x="1183737" y="2647923"/>
                <a:ext cx="252616" cy="702822"/>
              </a:xfrm>
              <a:custGeom>
                <a:avLst/>
                <a:gdLst>
                  <a:gd name="T0" fmla="*/ 158750 w 162"/>
                  <a:gd name="T1" fmla="*/ 514350 h 438"/>
                  <a:gd name="T2" fmla="*/ 155575 w 162"/>
                  <a:gd name="T3" fmla="*/ 539750 h 438"/>
                  <a:gd name="T4" fmla="*/ 152400 w 162"/>
                  <a:gd name="T5" fmla="*/ 555625 h 438"/>
                  <a:gd name="T6" fmla="*/ 139700 w 162"/>
                  <a:gd name="T7" fmla="*/ 581025 h 438"/>
                  <a:gd name="T8" fmla="*/ 152400 w 162"/>
                  <a:gd name="T9" fmla="*/ 555625 h 438"/>
                  <a:gd name="T10" fmla="*/ 155575 w 162"/>
                  <a:gd name="T11" fmla="*/ 539750 h 438"/>
                  <a:gd name="T12" fmla="*/ 158750 w 162"/>
                  <a:gd name="T13" fmla="*/ 514350 h 438"/>
                  <a:gd name="T14" fmla="*/ 158750 w 162"/>
                  <a:gd name="T15" fmla="*/ 473075 h 438"/>
                  <a:gd name="T16" fmla="*/ 95250 w 162"/>
                  <a:gd name="T17" fmla="*/ 327025 h 438"/>
                  <a:gd name="T18" fmla="*/ 92075 w 162"/>
                  <a:gd name="T19" fmla="*/ 320675 h 438"/>
                  <a:gd name="T20" fmla="*/ 34925 w 162"/>
                  <a:gd name="T21" fmla="*/ 152400 h 438"/>
                  <a:gd name="T22" fmla="*/ 15875 w 162"/>
                  <a:gd name="T23" fmla="*/ 73025 h 438"/>
                  <a:gd name="T24" fmla="*/ 0 w 162"/>
                  <a:gd name="T25" fmla="*/ 0 h 438"/>
                  <a:gd name="T26" fmla="*/ 9525 w 162"/>
                  <a:gd name="T27" fmla="*/ 85725 h 438"/>
                  <a:gd name="T28" fmla="*/ 15875 w 162"/>
                  <a:gd name="T29" fmla="*/ 171450 h 438"/>
                  <a:gd name="T30" fmla="*/ 31750 w 162"/>
                  <a:gd name="T31" fmla="*/ 273050 h 438"/>
                  <a:gd name="T32" fmla="*/ 41275 w 162"/>
                  <a:gd name="T33" fmla="*/ 320675 h 438"/>
                  <a:gd name="T34" fmla="*/ 53975 w 162"/>
                  <a:gd name="T35" fmla="*/ 374650 h 438"/>
                  <a:gd name="T36" fmla="*/ 57150 w 162"/>
                  <a:gd name="T37" fmla="*/ 381000 h 438"/>
                  <a:gd name="T38" fmla="*/ 60325 w 162"/>
                  <a:gd name="T39" fmla="*/ 409575 h 438"/>
                  <a:gd name="T40" fmla="*/ 73025 w 162"/>
                  <a:gd name="T41" fmla="*/ 460375 h 438"/>
                  <a:gd name="T42" fmla="*/ 88900 w 162"/>
                  <a:gd name="T43" fmla="*/ 511175 h 438"/>
                  <a:gd name="T44" fmla="*/ 104775 w 162"/>
                  <a:gd name="T45" fmla="*/ 549275 h 438"/>
                  <a:gd name="T46" fmla="*/ 114300 w 162"/>
                  <a:gd name="T47" fmla="*/ 577850 h 438"/>
                  <a:gd name="T48" fmla="*/ 127000 w 162"/>
                  <a:gd name="T49" fmla="*/ 600075 h 438"/>
                  <a:gd name="T50" fmla="*/ 136525 w 162"/>
                  <a:gd name="T51" fmla="*/ 615950 h 438"/>
                  <a:gd name="T52" fmla="*/ 76200 w 162"/>
                  <a:gd name="T53" fmla="*/ 574675 h 438"/>
                  <a:gd name="T54" fmla="*/ 76200 w 162"/>
                  <a:gd name="T55" fmla="*/ 577850 h 438"/>
                  <a:gd name="T56" fmla="*/ 79375 w 162"/>
                  <a:gd name="T57" fmla="*/ 609600 h 438"/>
                  <a:gd name="T58" fmla="*/ 73025 w 162"/>
                  <a:gd name="T59" fmla="*/ 641350 h 438"/>
                  <a:gd name="T60" fmla="*/ 60325 w 162"/>
                  <a:gd name="T61" fmla="*/ 695325 h 438"/>
                  <a:gd name="T62" fmla="*/ 107950 w 162"/>
                  <a:gd name="T63" fmla="*/ 688975 h 438"/>
                  <a:gd name="T64" fmla="*/ 206375 w 162"/>
                  <a:gd name="T65" fmla="*/ 676275 h 438"/>
                  <a:gd name="T66" fmla="*/ 225425 w 162"/>
                  <a:gd name="T67" fmla="*/ 669925 h 438"/>
                  <a:gd name="T68" fmla="*/ 254000 w 162"/>
                  <a:gd name="T69" fmla="*/ 666750 h 438"/>
                  <a:gd name="T70" fmla="*/ 222250 w 162"/>
                  <a:gd name="T71" fmla="*/ 596900 h 438"/>
                  <a:gd name="T72" fmla="*/ 187325 w 162"/>
                  <a:gd name="T73" fmla="*/ 527050 h 438"/>
                  <a:gd name="T74" fmla="*/ 158750 w 162"/>
                  <a:gd name="T75" fmla="*/ 495300 h 4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438"/>
                  <a:gd name="T116" fmla="*/ 162 w 162"/>
                  <a:gd name="T117" fmla="*/ 438 h 4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438">
                    <a:moveTo>
                      <a:pt x="100" y="312"/>
                    </a:moveTo>
                    <a:lnTo>
                      <a:pt x="100" y="324"/>
                    </a:lnTo>
                    <a:lnTo>
                      <a:pt x="100" y="332"/>
                    </a:lnTo>
                    <a:lnTo>
                      <a:pt x="98" y="340"/>
                    </a:lnTo>
                    <a:lnTo>
                      <a:pt x="98" y="344"/>
                    </a:lnTo>
                    <a:lnTo>
                      <a:pt x="96" y="350"/>
                    </a:lnTo>
                    <a:lnTo>
                      <a:pt x="94" y="356"/>
                    </a:lnTo>
                    <a:lnTo>
                      <a:pt x="88" y="366"/>
                    </a:lnTo>
                    <a:lnTo>
                      <a:pt x="94" y="356"/>
                    </a:lnTo>
                    <a:lnTo>
                      <a:pt x="96" y="350"/>
                    </a:lnTo>
                    <a:lnTo>
                      <a:pt x="98" y="344"/>
                    </a:lnTo>
                    <a:lnTo>
                      <a:pt x="98" y="340"/>
                    </a:lnTo>
                    <a:lnTo>
                      <a:pt x="100" y="332"/>
                    </a:lnTo>
                    <a:lnTo>
                      <a:pt x="100" y="324"/>
                    </a:lnTo>
                    <a:lnTo>
                      <a:pt x="100" y="312"/>
                    </a:lnTo>
                    <a:lnTo>
                      <a:pt x="100" y="298"/>
                    </a:lnTo>
                    <a:lnTo>
                      <a:pt x="72" y="234"/>
                    </a:lnTo>
                    <a:lnTo>
                      <a:pt x="60" y="206"/>
                    </a:lnTo>
                    <a:lnTo>
                      <a:pt x="58" y="202"/>
                    </a:lnTo>
                    <a:lnTo>
                      <a:pt x="40" y="146"/>
                    </a:lnTo>
                    <a:lnTo>
                      <a:pt x="22" y="96"/>
                    </a:lnTo>
                    <a:lnTo>
                      <a:pt x="16" y="70"/>
                    </a:lnTo>
                    <a:lnTo>
                      <a:pt x="10" y="46"/>
                    </a:lnTo>
                    <a:lnTo>
                      <a:pt x="0" y="0"/>
                    </a:lnTo>
                    <a:lnTo>
                      <a:pt x="4" y="36"/>
                    </a:lnTo>
                    <a:lnTo>
                      <a:pt x="6" y="54"/>
                    </a:lnTo>
                    <a:lnTo>
                      <a:pt x="6" y="74"/>
                    </a:lnTo>
                    <a:lnTo>
                      <a:pt x="10" y="108"/>
                    </a:lnTo>
                    <a:lnTo>
                      <a:pt x="14" y="140"/>
                    </a:lnTo>
                    <a:lnTo>
                      <a:pt x="20" y="172"/>
                    </a:lnTo>
                    <a:lnTo>
                      <a:pt x="24" y="186"/>
                    </a:lnTo>
                    <a:lnTo>
                      <a:pt x="26" y="202"/>
                    </a:lnTo>
                    <a:lnTo>
                      <a:pt x="32" y="230"/>
                    </a:lnTo>
                    <a:lnTo>
                      <a:pt x="34" y="236"/>
                    </a:lnTo>
                    <a:lnTo>
                      <a:pt x="36" y="238"/>
                    </a:lnTo>
                    <a:lnTo>
                      <a:pt x="36" y="240"/>
                    </a:lnTo>
                    <a:lnTo>
                      <a:pt x="36" y="244"/>
                    </a:lnTo>
                    <a:lnTo>
                      <a:pt x="38" y="258"/>
                    </a:lnTo>
                    <a:lnTo>
                      <a:pt x="44" y="286"/>
                    </a:lnTo>
                    <a:lnTo>
                      <a:pt x="46" y="290"/>
                    </a:lnTo>
                    <a:lnTo>
                      <a:pt x="52" y="306"/>
                    </a:lnTo>
                    <a:lnTo>
                      <a:pt x="56" y="322"/>
                    </a:lnTo>
                    <a:lnTo>
                      <a:pt x="62" y="334"/>
                    </a:lnTo>
                    <a:lnTo>
                      <a:pt x="66" y="346"/>
                    </a:lnTo>
                    <a:lnTo>
                      <a:pt x="70" y="356"/>
                    </a:lnTo>
                    <a:lnTo>
                      <a:pt x="72" y="364"/>
                    </a:lnTo>
                    <a:lnTo>
                      <a:pt x="76" y="372"/>
                    </a:lnTo>
                    <a:lnTo>
                      <a:pt x="80" y="378"/>
                    </a:lnTo>
                    <a:lnTo>
                      <a:pt x="84" y="384"/>
                    </a:lnTo>
                    <a:lnTo>
                      <a:pt x="86" y="388"/>
                    </a:lnTo>
                    <a:lnTo>
                      <a:pt x="66" y="374"/>
                    </a:lnTo>
                    <a:lnTo>
                      <a:pt x="48" y="362"/>
                    </a:lnTo>
                    <a:lnTo>
                      <a:pt x="48" y="364"/>
                    </a:lnTo>
                    <a:lnTo>
                      <a:pt x="50" y="380"/>
                    </a:lnTo>
                    <a:lnTo>
                      <a:pt x="50" y="384"/>
                    </a:lnTo>
                    <a:lnTo>
                      <a:pt x="50" y="392"/>
                    </a:lnTo>
                    <a:lnTo>
                      <a:pt x="46" y="404"/>
                    </a:lnTo>
                    <a:lnTo>
                      <a:pt x="44" y="418"/>
                    </a:lnTo>
                    <a:lnTo>
                      <a:pt x="38" y="438"/>
                    </a:lnTo>
                    <a:lnTo>
                      <a:pt x="54" y="436"/>
                    </a:lnTo>
                    <a:lnTo>
                      <a:pt x="68" y="434"/>
                    </a:lnTo>
                    <a:lnTo>
                      <a:pt x="98" y="430"/>
                    </a:lnTo>
                    <a:lnTo>
                      <a:pt x="130" y="426"/>
                    </a:lnTo>
                    <a:lnTo>
                      <a:pt x="138" y="422"/>
                    </a:lnTo>
                    <a:lnTo>
                      <a:pt x="142" y="422"/>
                    </a:lnTo>
                    <a:lnTo>
                      <a:pt x="144" y="422"/>
                    </a:lnTo>
                    <a:lnTo>
                      <a:pt x="160" y="420"/>
                    </a:lnTo>
                    <a:lnTo>
                      <a:pt x="162" y="418"/>
                    </a:lnTo>
                    <a:lnTo>
                      <a:pt x="140" y="376"/>
                    </a:lnTo>
                    <a:lnTo>
                      <a:pt x="118" y="334"/>
                    </a:lnTo>
                    <a:lnTo>
                      <a:pt x="118" y="332"/>
                    </a:lnTo>
                    <a:lnTo>
                      <a:pt x="100" y="298"/>
                    </a:lnTo>
                    <a:lnTo>
                      <a:pt x="100" y="312"/>
                    </a:lnTo>
                    <a:close/>
                  </a:path>
                </a:pathLst>
              </a:custGeom>
              <a:solidFill>
                <a:srgbClr val="E7E6E6"/>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33" name="Freeform 70"/>
              <p:cNvSpPr>
                <a:spLocks/>
              </p:cNvSpPr>
              <p:nvPr/>
            </p:nvSpPr>
            <p:spPr bwMode="auto">
              <a:xfrm>
                <a:off x="689487" y="2388990"/>
                <a:ext cx="237973" cy="904586"/>
              </a:xfrm>
              <a:custGeom>
                <a:avLst/>
                <a:gdLst>
                  <a:gd name="T0" fmla="*/ 184150 w 148"/>
                  <a:gd name="T1" fmla="*/ 438150 h 558"/>
                  <a:gd name="T2" fmla="*/ 161925 w 148"/>
                  <a:gd name="T3" fmla="*/ 190500 h 558"/>
                  <a:gd name="T4" fmla="*/ 231775 w 148"/>
                  <a:gd name="T5" fmla="*/ 50800 h 558"/>
                  <a:gd name="T6" fmla="*/ 234950 w 148"/>
                  <a:gd name="T7" fmla="*/ 31750 h 558"/>
                  <a:gd name="T8" fmla="*/ 219075 w 148"/>
                  <a:gd name="T9" fmla="*/ 0 h 558"/>
                  <a:gd name="T10" fmla="*/ 209550 w 148"/>
                  <a:gd name="T11" fmla="*/ 6350 h 558"/>
                  <a:gd name="T12" fmla="*/ 206375 w 148"/>
                  <a:gd name="T13" fmla="*/ 15875 h 558"/>
                  <a:gd name="T14" fmla="*/ 104775 w 148"/>
                  <a:gd name="T15" fmla="*/ 285750 h 558"/>
                  <a:gd name="T16" fmla="*/ 79375 w 148"/>
                  <a:gd name="T17" fmla="*/ 520700 h 558"/>
                  <a:gd name="T18" fmla="*/ 0 w 148"/>
                  <a:gd name="T19" fmla="*/ 885825 h 558"/>
                  <a:gd name="T20" fmla="*/ 117475 w 148"/>
                  <a:gd name="T21" fmla="*/ 606425 h 558"/>
                  <a:gd name="T22" fmla="*/ 184150 w 148"/>
                  <a:gd name="T23" fmla="*/ 438150 h 5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
                  <a:gd name="T37" fmla="*/ 0 h 558"/>
                  <a:gd name="T38" fmla="*/ 148 w 148"/>
                  <a:gd name="T39" fmla="*/ 558 h 5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 h="558">
                    <a:moveTo>
                      <a:pt x="116" y="276"/>
                    </a:moveTo>
                    <a:lnTo>
                      <a:pt x="102" y="120"/>
                    </a:lnTo>
                    <a:lnTo>
                      <a:pt x="146" y="32"/>
                    </a:lnTo>
                    <a:lnTo>
                      <a:pt x="148" y="20"/>
                    </a:lnTo>
                    <a:lnTo>
                      <a:pt x="138" y="0"/>
                    </a:lnTo>
                    <a:lnTo>
                      <a:pt x="132" y="4"/>
                    </a:lnTo>
                    <a:lnTo>
                      <a:pt x="130" y="10"/>
                    </a:lnTo>
                    <a:lnTo>
                      <a:pt x="66" y="180"/>
                    </a:lnTo>
                    <a:lnTo>
                      <a:pt x="50" y="328"/>
                    </a:lnTo>
                    <a:lnTo>
                      <a:pt x="0" y="558"/>
                    </a:lnTo>
                    <a:lnTo>
                      <a:pt x="74" y="382"/>
                    </a:lnTo>
                    <a:lnTo>
                      <a:pt x="116" y="276"/>
                    </a:lnTo>
                    <a:close/>
                  </a:path>
                </a:pathLst>
              </a:custGeom>
              <a:grpFill/>
              <a:ln w="8">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34" name="Freeform 71"/>
              <p:cNvSpPr>
                <a:spLocks/>
              </p:cNvSpPr>
              <p:nvPr/>
            </p:nvSpPr>
            <p:spPr bwMode="auto">
              <a:xfrm>
                <a:off x="1040952" y="3125437"/>
                <a:ext cx="62241" cy="225308"/>
              </a:xfrm>
              <a:custGeom>
                <a:avLst/>
                <a:gdLst>
                  <a:gd name="T0" fmla="*/ 50800 w 38"/>
                  <a:gd name="T1" fmla="*/ 161925 h 140"/>
                  <a:gd name="T2" fmla="*/ 31750 w 38"/>
                  <a:gd name="T3" fmla="*/ 92075 h 140"/>
                  <a:gd name="T4" fmla="*/ 28575 w 38"/>
                  <a:gd name="T5" fmla="*/ 73025 h 140"/>
                  <a:gd name="T6" fmla="*/ 25400 w 38"/>
                  <a:gd name="T7" fmla="*/ 50800 h 140"/>
                  <a:gd name="T8" fmla="*/ 22225 w 38"/>
                  <a:gd name="T9" fmla="*/ 28575 h 140"/>
                  <a:gd name="T10" fmla="*/ 19050 w 38"/>
                  <a:gd name="T11" fmla="*/ 0 h 140"/>
                  <a:gd name="T12" fmla="*/ 12700 w 38"/>
                  <a:gd name="T13" fmla="*/ 0 h 140"/>
                  <a:gd name="T14" fmla="*/ 12700 w 38"/>
                  <a:gd name="T15" fmla="*/ 15875 h 140"/>
                  <a:gd name="T16" fmla="*/ 12700 w 38"/>
                  <a:gd name="T17" fmla="*/ 34925 h 140"/>
                  <a:gd name="T18" fmla="*/ 12700 w 38"/>
                  <a:gd name="T19" fmla="*/ 53975 h 140"/>
                  <a:gd name="T20" fmla="*/ 9525 w 38"/>
                  <a:gd name="T21" fmla="*/ 79375 h 140"/>
                  <a:gd name="T22" fmla="*/ 9525 w 38"/>
                  <a:gd name="T23" fmla="*/ 104775 h 140"/>
                  <a:gd name="T24" fmla="*/ 6350 w 38"/>
                  <a:gd name="T25" fmla="*/ 136525 h 140"/>
                  <a:gd name="T26" fmla="*/ 6350 w 38"/>
                  <a:gd name="T27" fmla="*/ 168275 h 140"/>
                  <a:gd name="T28" fmla="*/ 3175 w 38"/>
                  <a:gd name="T29" fmla="*/ 206375 h 140"/>
                  <a:gd name="T30" fmla="*/ 0 w 38"/>
                  <a:gd name="T31" fmla="*/ 215900 h 140"/>
                  <a:gd name="T32" fmla="*/ 60325 w 38"/>
                  <a:gd name="T33" fmla="*/ 222250 h 140"/>
                  <a:gd name="T34" fmla="*/ 57150 w 38"/>
                  <a:gd name="T35" fmla="*/ 190500 h 140"/>
                  <a:gd name="T36" fmla="*/ 50800 w 38"/>
                  <a:gd name="T37" fmla="*/ 161925 h 1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140"/>
                  <a:gd name="T59" fmla="*/ 38 w 38"/>
                  <a:gd name="T60" fmla="*/ 140 h 1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140">
                    <a:moveTo>
                      <a:pt x="32" y="102"/>
                    </a:moveTo>
                    <a:lnTo>
                      <a:pt x="20" y="58"/>
                    </a:lnTo>
                    <a:lnTo>
                      <a:pt x="18" y="46"/>
                    </a:lnTo>
                    <a:lnTo>
                      <a:pt x="16" y="32"/>
                    </a:lnTo>
                    <a:lnTo>
                      <a:pt x="14" y="18"/>
                    </a:lnTo>
                    <a:lnTo>
                      <a:pt x="12" y="0"/>
                    </a:lnTo>
                    <a:lnTo>
                      <a:pt x="8" y="0"/>
                    </a:lnTo>
                    <a:lnTo>
                      <a:pt x="8" y="10"/>
                    </a:lnTo>
                    <a:lnTo>
                      <a:pt x="8" y="22"/>
                    </a:lnTo>
                    <a:lnTo>
                      <a:pt x="8" y="34"/>
                    </a:lnTo>
                    <a:lnTo>
                      <a:pt x="6" y="50"/>
                    </a:lnTo>
                    <a:lnTo>
                      <a:pt x="6" y="66"/>
                    </a:lnTo>
                    <a:lnTo>
                      <a:pt x="4" y="86"/>
                    </a:lnTo>
                    <a:lnTo>
                      <a:pt x="4" y="106"/>
                    </a:lnTo>
                    <a:lnTo>
                      <a:pt x="2" y="130"/>
                    </a:lnTo>
                    <a:lnTo>
                      <a:pt x="0" y="136"/>
                    </a:lnTo>
                    <a:lnTo>
                      <a:pt x="38" y="140"/>
                    </a:lnTo>
                    <a:lnTo>
                      <a:pt x="36" y="120"/>
                    </a:lnTo>
                    <a:lnTo>
                      <a:pt x="32" y="102"/>
                    </a:lnTo>
                    <a:close/>
                  </a:path>
                </a:pathLst>
              </a:custGeom>
              <a:solidFill>
                <a:srgbClr val="E7E6E6"/>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35" name="Freeform 72"/>
              <p:cNvSpPr>
                <a:spLocks/>
              </p:cNvSpPr>
              <p:nvPr/>
            </p:nvSpPr>
            <p:spPr bwMode="auto">
              <a:xfrm>
                <a:off x="645554" y="3011101"/>
                <a:ext cx="219666" cy="850784"/>
              </a:xfrm>
              <a:custGeom>
                <a:avLst/>
                <a:gdLst>
                  <a:gd name="T0" fmla="*/ 209550 w 140"/>
                  <a:gd name="T1" fmla="*/ 358775 h 532"/>
                  <a:gd name="T2" fmla="*/ 222250 w 140"/>
                  <a:gd name="T3" fmla="*/ 282575 h 532"/>
                  <a:gd name="T4" fmla="*/ 174625 w 140"/>
                  <a:gd name="T5" fmla="*/ 260350 h 532"/>
                  <a:gd name="T6" fmla="*/ 171450 w 140"/>
                  <a:gd name="T7" fmla="*/ 257175 h 532"/>
                  <a:gd name="T8" fmla="*/ 165100 w 140"/>
                  <a:gd name="T9" fmla="*/ 0 h 532"/>
                  <a:gd name="T10" fmla="*/ 47625 w 140"/>
                  <a:gd name="T11" fmla="*/ 279400 h 532"/>
                  <a:gd name="T12" fmla="*/ 22225 w 140"/>
                  <a:gd name="T13" fmla="*/ 358775 h 532"/>
                  <a:gd name="T14" fmla="*/ 22225 w 140"/>
                  <a:gd name="T15" fmla="*/ 361950 h 532"/>
                  <a:gd name="T16" fmla="*/ 15875 w 140"/>
                  <a:gd name="T17" fmla="*/ 406400 h 532"/>
                  <a:gd name="T18" fmla="*/ 6350 w 140"/>
                  <a:gd name="T19" fmla="*/ 511175 h 532"/>
                  <a:gd name="T20" fmla="*/ 0 w 140"/>
                  <a:gd name="T21" fmla="*/ 577850 h 532"/>
                  <a:gd name="T22" fmla="*/ 3175 w 140"/>
                  <a:gd name="T23" fmla="*/ 577850 h 532"/>
                  <a:gd name="T24" fmla="*/ 6350 w 140"/>
                  <a:gd name="T25" fmla="*/ 844550 h 532"/>
                  <a:gd name="T26" fmla="*/ 123825 w 140"/>
                  <a:gd name="T27" fmla="*/ 339725 h 532"/>
                  <a:gd name="T28" fmla="*/ 209550 w 140"/>
                  <a:gd name="T29" fmla="*/ 358775 h 5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
                  <a:gd name="T46" fmla="*/ 0 h 532"/>
                  <a:gd name="T47" fmla="*/ 140 w 140"/>
                  <a:gd name="T48" fmla="*/ 532 h 5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 h="532">
                    <a:moveTo>
                      <a:pt x="132" y="226"/>
                    </a:moveTo>
                    <a:lnTo>
                      <a:pt x="140" y="178"/>
                    </a:lnTo>
                    <a:lnTo>
                      <a:pt x="110" y="164"/>
                    </a:lnTo>
                    <a:lnTo>
                      <a:pt x="108" y="162"/>
                    </a:lnTo>
                    <a:lnTo>
                      <a:pt x="104" y="0"/>
                    </a:lnTo>
                    <a:lnTo>
                      <a:pt x="30" y="176"/>
                    </a:lnTo>
                    <a:lnTo>
                      <a:pt x="14" y="226"/>
                    </a:lnTo>
                    <a:lnTo>
                      <a:pt x="14" y="228"/>
                    </a:lnTo>
                    <a:lnTo>
                      <a:pt x="10" y="256"/>
                    </a:lnTo>
                    <a:lnTo>
                      <a:pt x="4" y="322"/>
                    </a:lnTo>
                    <a:lnTo>
                      <a:pt x="0" y="364"/>
                    </a:lnTo>
                    <a:lnTo>
                      <a:pt x="2" y="364"/>
                    </a:lnTo>
                    <a:lnTo>
                      <a:pt x="4" y="532"/>
                    </a:lnTo>
                    <a:lnTo>
                      <a:pt x="78" y="214"/>
                    </a:lnTo>
                    <a:lnTo>
                      <a:pt x="132" y="226"/>
                    </a:lnTo>
                    <a:close/>
                  </a:path>
                </a:pathLst>
              </a:custGeom>
              <a:grp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36" name="Freeform 73"/>
              <p:cNvSpPr>
                <a:spLocks/>
              </p:cNvSpPr>
              <p:nvPr/>
            </p:nvSpPr>
            <p:spPr bwMode="auto">
              <a:xfrm>
                <a:off x="601620" y="3293576"/>
                <a:ext cx="538185" cy="1607407"/>
              </a:xfrm>
              <a:custGeom>
                <a:avLst/>
                <a:gdLst>
                  <a:gd name="T0" fmla="*/ 79375 w 336"/>
                  <a:gd name="T1" fmla="*/ 1562100 h 1014"/>
                  <a:gd name="T2" fmla="*/ 127000 w 336"/>
                  <a:gd name="T3" fmla="*/ 1463675 h 1014"/>
                  <a:gd name="T4" fmla="*/ 136525 w 336"/>
                  <a:gd name="T5" fmla="*/ 1143000 h 1014"/>
                  <a:gd name="T6" fmla="*/ 120650 w 336"/>
                  <a:gd name="T7" fmla="*/ 1092200 h 1014"/>
                  <a:gd name="T8" fmla="*/ 158750 w 336"/>
                  <a:gd name="T9" fmla="*/ 1012825 h 1014"/>
                  <a:gd name="T10" fmla="*/ 215900 w 336"/>
                  <a:gd name="T11" fmla="*/ 555625 h 1014"/>
                  <a:gd name="T12" fmla="*/ 279400 w 336"/>
                  <a:gd name="T13" fmla="*/ 530225 h 1014"/>
                  <a:gd name="T14" fmla="*/ 206375 w 336"/>
                  <a:gd name="T15" fmla="*/ 447675 h 1014"/>
                  <a:gd name="T16" fmla="*/ 314325 w 336"/>
                  <a:gd name="T17" fmla="*/ 447675 h 1014"/>
                  <a:gd name="T18" fmla="*/ 238125 w 336"/>
                  <a:gd name="T19" fmla="*/ 346075 h 1014"/>
                  <a:gd name="T20" fmla="*/ 304800 w 336"/>
                  <a:gd name="T21" fmla="*/ 95250 h 1014"/>
                  <a:gd name="T22" fmla="*/ 403225 w 336"/>
                  <a:gd name="T23" fmla="*/ 311150 h 1014"/>
                  <a:gd name="T24" fmla="*/ 403225 w 336"/>
                  <a:gd name="T25" fmla="*/ 142875 h 1014"/>
                  <a:gd name="T26" fmla="*/ 390525 w 336"/>
                  <a:gd name="T27" fmla="*/ 136525 h 1014"/>
                  <a:gd name="T28" fmla="*/ 374650 w 336"/>
                  <a:gd name="T29" fmla="*/ 133350 h 1014"/>
                  <a:gd name="T30" fmla="*/ 377825 w 336"/>
                  <a:gd name="T31" fmla="*/ 53975 h 1014"/>
                  <a:gd name="T32" fmla="*/ 396875 w 336"/>
                  <a:gd name="T33" fmla="*/ 57150 h 1014"/>
                  <a:gd name="T34" fmla="*/ 400050 w 336"/>
                  <a:gd name="T35" fmla="*/ 57150 h 1014"/>
                  <a:gd name="T36" fmla="*/ 403225 w 336"/>
                  <a:gd name="T37" fmla="*/ 60325 h 1014"/>
                  <a:gd name="T38" fmla="*/ 409575 w 336"/>
                  <a:gd name="T39" fmla="*/ 63500 h 1014"/>
                  <a:gd name="T40" fmla="*/ 419100 w 336"/>
                  <a:gd name="T41" fmla="*/ 63500 h 1014"/>
                  <a:gd name="T42" fmla="*/ 425450 w 336"/>
                  <a:gd name="T43" fmla="*/ 63500 h 1014"/>
                  <a:gd name="T44" fmla="*/ 428625 w 336"/>
                  <a:gd name="T45" fmla="*/ 63500 h 1014"/>
                  <a:gd name="T46" fmla="*/ 447675 w 336"/>
                  <a:gd name="T47" fmla="*/ 66675 h 1014"/>
                  <a:gd name="T48" fmla="*/ 466725 w 336"/>
                  <a:gd name="T49" fmla="*/ 66675 h 1014"/>
                  <a:gd name="T50" fmla="*/ 488950 w 336"/>
                  <a:gd name="T51" fmla="*/ 69850 h 1014"/>
                  <a:gd name="T52" fmla="*/ 533400 w 336"/>
                  <a:gd name="T53" fmla="*/ 69850 h 1014"/>
                  <a:gd name="T54" fmla="*/ 533400 w 336"/>
                  <a:gd name="T55" fmla="*/ 53975 h 1014"/>
                  <a:gd name="T56" fmla="*/ 501650 w 336"/>
                  <a:gd name="T57" fmla="*/ 53975 h 1014"/>
                  <a:gd name="T58" fmla="*/ 441325 w 336"/>
                  <a:gd name="T59" fmla="*/ 47625 h 1014"/>
                  <a:gd name="T60" fmla="*/ 431800 w 336"/>
                  <a:gd name="T61" fmla="*/ 44450 h 1014"/>
                  <a:gd name="T62" fmla="*/ 422275 w 336"/>
                  <a:gd name="T63" fmla="*/ 44450 h 1014"/>
                  <a:gd name="T64" fmla="*/ 403225 w 336"/>
                  <a:gd name="T65" fmla="*/ 41275 h 1014"/>
                  <a:gd name="T66" fmla="*/ 361950 w 336"/>
                  <a:gd name="T67" fmla="*/ 31750 h 1014"/>
                  <a:gd name="T68" fmla="*/ 323850 w 336"/>
                  <a:gd name="T69" fmla="*/ 22225 h 1014"/>
                  <a:gd name="T70" fmla="*/ 307975 w 336"/>
                  <a:gd name="T71" fmla="*/ 15875 h 1014"/>
                  <a:gd name="T72" fmla="*/ 285750 w 336"/>
                  <a:gd name="T73" fmla="*/ 9525 h 1014"/>
                  <a:gd name="T74" fmla="*/ 260350 w 336"/>
                  <a:gd name="T75" fmla="*/ 0 h 1014"/>
                  <a:gd name="T76" fmla="*/ 247650 w 336"/>
                  <a:gd name="T77" fmla="*/ 76200 h 1014"/>
                  <a:gd name="T78" fmla="*/ 161925 w 336"/>
                  <a:gd name="T79" fmla="*/ 57150 h 1014"/>
                  <a:gd name="T80" fmla="*/ 44450 w 336"/>
                  <a:gd name="T81" fmla="*/ 561975 h 1014"/>
                  <a:gd name="T82" fmla="*/ 47625 w 336"/>
                  <a:gd name="T83" fmla="*/ 736600 h 1014"/>
                  <a:gd name="T84" fmla="*/ 0 w 336"/>
                  <a:gd name="T85" fmla="*/ 1466850 h 1014"/>
                  <a:gd name="T86" fmla="*/ 12700 w 336"/>
                  <a:gd name="T87" fmla="*/ 1549400 h 1014"/>
                  <a:gd name="T88" fmla="*/ 3175 w 336"/>
                  <a:gd name="T89" fmla="*/ 1577975 h 1014"/>
                  <a:gd name="T90" fmla="*/ 117475 w 336"/>
                  <a:gd name="T91" fmla="*/ 1609725 h 1014"/>
                  <a:gd name="T92" fmla="*/ 79375 w 336"/>
                  <a:gd name="T93" fmla="*/ 1562100 h 10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6"/>
                  <a:gd name="T142" fmla="*/ 0 h 1014"/>
                  <a:gd name="T143" fmla="*/ 336 w 336"/>
                  <a:gd name="T144" fmla="*/ 1014 h 101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6" h="1014">
                    <a:moveTo>
                      <a:pt x="50" y="984"/>
                    </a:moveTo>
                    <a:lnTo>
                      <a:pt x="80" y="922"/>
                    </a:lnTo>
                    <a:lnTo>
                      <a:pt x="86" y="720"/>
                    </a:lnTo>
                    <a:lnTo>
                      <a:pt x="76" y="688"/>
                    </a:lnTo>
                    <a:lnTo>
                      <a:pt x="100" y="638"/>
                    </a:lnTo>
                    <a:lnTo>
                      <a:pt x="136" y="350"/>
                    </a:lnTo>
                    <a:lnTo>
                      <a:pt x="176" y="334"/>
                    </a:lnTo>
                    <a:lnTo>
                      <a:pt x="130" y="282"/>
                    </a:lnTo>
                    <a:lnTo>
                      <a:pt x="198" y="282"/>
                    </a:lnTo>
                    <a:lnTo>
                      <a:pt x="150" y="218"/>
                    </a:lnTo>
                    <a:lnTo>
                      <a:pt x="192" y="60"/>
                    </a:lnTo>
                    <a:lnTo>
                      <a:pt x="254" y="196"/>
                    </a:lnTo>
                    <a:lnTo>
                      <a:pt x="254" y="90"/>
                    </a:lnTo>
                    <a:lnTo>
                      <a:pt x="246" y="86"/>
                    </a:lnTo>
                    <a:lnTo>
                      <a:pt x="236" y="84"/>
                    </a:lnTo>
                    <a:lnTo>
                      <a:pt x="238" y="34"/>
                    </a:lnTo>
                    <a:lnTo>
                      <a:pt x="250" y="36"/>
                    </a:lnTo>
                    <a:lnTo>
                      <a:pt x="252" y="36"/>
                    </a:lnTo>
                    <a:lnTo>
                      <a:pt x="254" y="38"/>
                    </a:lnTo>
                    <a:lnTo>
                      <a:pt x="258" y="40"/>
                    </a:lnTo>
                    <a:lnTo>
                      <a:pt x="264" y="40"/>
                    </a:lnTo>
                    <a:lnTo>
                      <a:pt x="268" y="40"/>
                    </a:lnTo>
                    <a:lnTo>
                      <a:pt x="270" y="40"/>
                    </a:lnTo>
                    <a:lnTo>
                      <a:pt x="282" y="42"/>
                    </a:lnTo>
                    <a:lnTo>
                      <a:pt x="294" y="42"/>
                    </a:lnTo>
                    <a:lnTo>
                      <a:pt x="308" y="44"/>
                    </a:lnTo>
                    <a:lnTo>
                      <a:pt x="336" y="44"/>
                    </a:lnTo>
                    <a:lnTo>
                      <a:pt x="336" y="34"/>
                    </a:lnTo>
                    <a:lnTo>
                      <a:pt x="316" y="34"/>
                    </a:lnTo>
                    <a:lnTo>
                      <a:pt x="278" y="30"/>
                    </a:lnTo>
                    <a:lnTo>
                      <a:pt x="272" y="28"/>
                    </a:lnTo>
                    <a:lnTo>
                      <a:pt x="266" y="28"/>
                    </a:lnTo>
                    <a:lnTo>
                      <a:pt x="254" y="26"/>
                    </a:lnTo>
                    <a:lnTo>
                      <a:pt x="228" y="20"/>
                    </a:lnTo>
                    <a:lnTo>
                      <a:pt x="204" y="14"/>
                    </a:lnTo>
                    <a:lnTo>
                      <a:pt x="194" y="10"/>
                    </a:lnTo>
                    <a:lnTo>
                      <a:pt x="180" y="6"/>
                    </a:lnTo>
                    <a:lnTo>
                      <a:pt x="164" y="0"/>
                    </a:lnTo>
                    <a:lnTo>
                      <a:pt x="156" y="48"/>
                    </a:lnTo>
                    <a:lnTo>
                      <a:pt x="102" y="36"/>
                    </a:lnTo>
                    <a:lnTo>
                      <a:pt x="28" y="354"/>
                    </a:lnTo>
                    <a:lnTo>
                      <a:pt x="30" y="464"/>
                    </a:lnTo>
                    <a:lnTo>
                      <a:pt x="0" y="924"/>
                    </a:lnTo>
                    <a:lnTo>
                      <a:pt x="8" y="976"/>
                    </a:lnTo>
                    <a:lnTo>
                      <a:pt x="2" y="994"/>
                    </a:lnTo>
                    <a:lnTo>
                      <a:pt x="74" y="1014"/>
                    </a:lnTo>
                    <a:lnTo>
                      <a:pt x="50" y="984"/>
                    </a:lnTo>
                    <a:close/>
                  </a:path>
                </a:pathLst>
              </a:custGeom>
              <a:grpFill/>
              <a:ln w="8">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37" name="Freeform 74"/>
              <p:cNvSpPr>
                <a:spLocks/>
              </p:cNvSpPr>
              <p:nvPr/>
            </p:nvSpPr>
            <p:spPr bwMode="auto">
              <a:xfrm>
                <a:off x="1103193" y="3458351"/>
                <a:ext cx="845717" cy="1614132"/>
              </a:xfrm>
              <a:custGeom>
                <a:avLst/>
                <a:gdLst>
                  <a:gd name="T0" fmla="*/ 685800 w 530"/>
                  <a:gd name="T1" fmla="*/ 1482725 h 1018"/>
                  <a:gd name="T2" fmla="*/ 695325 w 530"/>
                  <a:gd name="T3" fmla="*/ 1393825 h 1018"/>
                  <a:gd name="T4" fmla="*/ 615950 w 530"/>
                  <a:gd name="T5" fmla="*/ 1403350 h 1018"/>
                  <a:gd name="T6" fmla="*/ 647700 w 530"/>
                  <a:gd name="T7" fmla="*/ 1314450 h 1018"/>
                  <a:gd name="T8" fmla="*/ 520700 w 530"/>
                  <a:gd name="T9" fmla="*/ 1060450 h 1018"/>
                  <a:gd name="T10" fmla="*/ 390525 w 530"/>
                  <a:gd name="T11" fmla="*/ 974725 h 1018"/>
                  <a:gd name="T12" fmla="*/ 400050 w 530"/>
                  <a:gd name="T13" fmla="*/ 885825 h 1018"/>
                  <a:gd name="T14" fmla="*/ 206375 w 530"/>
                  <a:gd name="T15" fmla="*/ 396875 h 1018"/>
                  <a:gd name="T16" fmla="*/ 149225 w 530"/>
                  <a:gd name="T17" fmla="*/ 358775 h 1018"/>
                  <a:gd name="T18" fmla="*/ 225425 w 530"/>
                  <a:gd name="T19" fmla="*/ 279400 h 1018"/>
                  <a:gd name="T20" fmla="*/ 85725 w 530"/>
                  <a:gd name="T21" fmla="*/ 263525 h 1018"/>
                  <a:gd name="T22" fmla="*/ 225425 w 530"/>
                  <a:gd name="T23" fmla="*/ 142875 h 1018"/>
                  <a:gd name="T24" fmla="*/ 41275 w 530"/>
                  <a:gd name="T25" fmla="*/ 190500 h 1018"/>
                  <a:gd name="T26" fmla="*/ 161925 w 530"/>
                  <a:gd name="T27" fmla="*/ 0 h 1018"/>
                  <a:gd name="T28" fmla="*/ 0 w 530"/>
                  <a:gd name="T29" fmla="*/ 130175 h 1018"/>
                  <a:gd name="T30" fmla="*/ 3175 w 530"/>
                  <a:gd name="T31" fmla="*/ 431800 h 1018"/>
                  <a:gd name="T32" fmla="*/ 254000 w 530"/>
                  <a:gd name="T33" fmla="*/ 1003300 h 1018"/>
                  <a:gd name="T34" fmla="*/ 609600 w 530"/>
                  <a:gd name="T35" fmla="*/ 1590675 h 1018"/>
                  <a:gd name="T36" fmla="*/ 654050 w 530"/>
                  <a:gd name="T37" fmla="*/ 1603375 h 1018"/>
                  <a:gd name="T38" fmla="*/ 692150 w 530"/>
                  <a:gd name="T39" fmla="*/ 1612900 h 1018"/>
                  <a:gd name="T40" fmla="*/ 733425 w 530"/>
                  <a:gd name="T41" fmla="*/ 1616075 h 1018"/>
                  <a:gd name="T42" fmla="*/ 768350 w 530"/>
                  <a:gd name="T43" fmla="*/ 1616075 h 1018"/>
                  <a:gd name="T44" fmla="*/ 771525 w 530"/>
                  <a:gd name="T45" fmla="*/ 1612900 h 1018"/>
                  <a:gd name="T46" fmla="*/ 841375 w 530"/>
                  <a:gd name="T47" fmla="*/ 1587500 h 1018"/>
                  <a:gd name="T48" fmla="*/ 685800 w 530"/>
                  <a:gd name="T49" fmla="*/ 1482725 h 10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0"/>
                  <a:gd name="T76" fmla="*/ 0 h 1018"/>
                  <a:gd name="T77" fmla="*/ 530 w 530"/>
                  <a:gd name="T78" fmla="*/ 1018 h 10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0" h="1018">
                    <a:moveTo>
                      <a:pt x="432" y="934"/>
                    </a:moveTo>
                    <a:lnTo>
                      <a:pt x="438" y="878"/>
                    </a:lnTo>
                    <a:lnTo>
                      <a:pt x="388" y="884"/>
                    </a:lnTo>
                    <a:lnTo>
                      <a:pt x="408" y="828"/>
                    </a:lnTo>
                    <a:lnTo>
                      <a:pt x="328" y="668"/>
                    </a:lnTo>
                    <a:lnTo>
                      <a:pt x="246" y="614"/>
                    </a:lnTo>
                    <a:lnTo>
                      <a:pt x="252" y="558"/>
                    </a:lnTo>
                    <a:lnTo>
                      <a:pt x="130" y="250"/>
                    </a:lnTo>
                    <a:lnTo>
                      <a:pt x="94" y="226"/>
                    </a:lnTo>
                    <a:lnTo>
                      <a:pt x="142" y="176"/>
                    </a:lnTo>
                    <a:lnTo>
                      <a:pt x="54" y="166"/>
                    </a:lnTo>
                    <a:lnTo>
                      <a:pt x="142" y="90"/>
                    </a:lnTo>
                    <a:lnTo>
                      <a:pt x="26" y="120"/>
                    </a:lnTo>
                    <a:lnTo>
                      <a:pt x="102" y="0"/>
                    </a:lnTo>
                    <a:lnTo>
                      <a:pt x="0" y="82"/>
                    </a:lnTo>
                    <a:lnTo>
                      <a:pt x="2" y="272"/>
                    </a:lnTo>
                    <a:lnTo>
                      <a:pt x="160" y="632"/>
                    </a:lnTo>
                    <a:lnTo>
                      <a:pt x="384" y="1002"/>
                    </a:lnTo>
                    <a:lnTo>
                      <a:pt x="412" y="1010"/>
                    </a:lnTo>
                    <a:lnTo>
                      <a:pt x="436" y="1016"/>
                    </a:lnTo>
                    <a:lnTo>
                      <a:pt x="462" y="1018"/>
                    </a:lnTo>
                    <a:lnTo>
                      <a:pt x="484" y="1018"/>
                    </a:lnTo>
                    <a:lnTo>
                      <a:pt x="486" y="1016"/>
                    </a:lnTo>
                    <a:lnTo>
                      <a:pt x="530" y="1000"/>
                    </a:lnTo>
                    <a:lnTo>
                      <a:pt x="432" y="934"/>
                    </a:lnTo>
                    <a:close/>
                  </a:path>
                </a:pathLst>
              </a:custGeom>
              <a:grpFill/>
              <a:ln w="8">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38" name="Freeform 75"/>
              <p:cNvSpPr>
                <a:spLocks/>
              </p:cNvSpPr>
              <p:nvPr/>
            </p:nvSpPr>
            <p:spPr bwMode="auto">
              <a:xfrm>
                <a:off x="506431" y="1639088"/>
                <a:ext cx="1625535" cy="3618348"/>
              </a:xfrm>
              <a:custGeom>
                <a:avLst/>
                <a:gdLst>
                  <a:gd name="T0" fmla="*/ 1558925 w 1024"/>
                  <a:gd name="T1" fmla="*/ 3314700 h 2268"/>
                  <a:gd name="T2" fmla="*/ 1558925 w 1024"/>
                  <a:gd name="T3" fmla="*/ 3282950 h 2268"/>
                  <a:gd name="T4" fmla="*/ 1543050 w 1024"/>
                  <a:gd name="T5" fmla="*/ 3241674 h 2268"/>
                  <a:gd name="T6" fmla="*/ 1104900 w 1024"/>
                  <a:gd name="T7" fmla="*/ 1943100 h 2268"/>
                  <a:gd name="T8" fmla="*/ 1466850 w 1024"/>
                  <a:gd name="T9" fmla="*/ 1733550 h 2268"/>
                  <a:gd name="T10" fmla="*/ 1155700 w 1024"/>
                  <a:gd name="T11" fmla="*/ 863600 h 2268"/>
                  <a:gd name="T12" fmla="*/ 1203325 w 1024"/>
                  <a:gd name="T13" fmla="*/ 860425 h 2268"/>
                  <a:gd name="T14" fmla="*/ 1346200 w 1024"/>
                  <a:gd name="T15" fmla="*/ 838200 h 2268"/>
                  <a:gd name="T16" fmla="*/ 1454150 w 1024"/>
                  <a:gd name="T17" fmla="*/ 784225 h 2268"/>
                  <a:gd name="T18" fmla="*/ 1314450 w 1024"/>
                  <a:gd name="T19" fmla="*/ 82550 h 2268"/>
                  <a:gd name="T20" fmla="*/ 1289050 w 1024"/>
                  <a:gd name="T21" fmla="*/ 0 h 2268"/>
                  <a:gd name="T22" fmla="*/ 1133475 w 1024"/>
                  <a:gd name="T23" fmla="*/ 28575 h 2268"/>
                  <a:gd name="T24" fmla="*/ 1111250 w 1024"/>
                  <a:gd name="T25" fmla="*/ 88900 h 2268"/>
                  <a:gd name="T26" fmla="*/ 1101725 w 1024"/>
                  <a:gd name="T27" fmla="*/ 130175 h 2268"/>
                  <a:gd name="T28" fmla="*/ 1143000 w 1024"/>
                  <a:gd name="T29" fmla="*/ 161925 h 2268"/>
                  <a:gd name="T30" fmla="*/ 1174750 w 1024"/>
                  <a:gd name="T31" fmla="*/ 168275 h 2268"/>
                  <a:gd name="T32" fmla="*/ 1181100 w 1024"/>
                  <a:gd name="T33" fmla="*/ 203200 h 2268"/>
                  <a:gd name="T34" fmla="*/ 1216025 w 1024"/>
                  <a:gd name="T35" fmla="*/ 574675 h 2268"/>
                  <a:gd name="T36" fmla="*/ 1193800 w 1024"/>
                  <a:gd name="T37" fmla="*/ 568325 h 2268"/>
                  <a:gd name="T38" fmla="*/ 1190625 w 1024"/>
                  <a:gd name="T39" fmla="*/ 590550 h 2268"/>
                  <a:gd name="T40" fmla="*/ 1133475 w 1024"/>
                  <a:gd name="T41" fmla="*/ 568325 h 2268"/>
                  <a:gd name="T42" fmla="*/ 971550 w 1024"/>
                  <a:gd name="T43" fmla="*/ 498475 h 2268"/>
                  <a:gd name="T44" fmla="*/ 904875 w 1024"/>
                  <a:gd name="T45" fmla="*/ 549275 h 2268"/>
                  <a:gd name="T46" fmla="*/ 885825 w 1024"/>
                  <a:gd name="T47" fmla="*/ 654050 h 2268"/>
                  <a:gd name="T48" fmla="*/ 866775 w 1024"/>
                  <a:gd name="T49" fmla="*/ 777875 h 2268"/>
                  <a:gd name="T50" fmla="*/ 854075 w 1024"/>
                  <a:gd name="T51" fmla="*/ 923925 h 2268"/>
                  <a:gd name="T52" fmla="*/ 844550 w 1024"/>
                  <a:gd name="T53" fmla="*/ 1174750 h 2268"/>
                  <a:gd name="T54" fmla="*/ 844550 w 1024"/>
                  <a:gd name="T55" fmla="*/ 1250950 h 2268"/>
                  <a:gd name="T56" fmla="*/ 844550 w 1024"/>
                  <a:gd name="T57" fmla="*/ 1374775 h 2268"/>
                  <a:gd name="T58" fmla="*/ 854075 w 1024"/>
                  <a:gd name="T59" fmla="*/ 1482725 h 2268"/>
                  <a:gd name="T60" fmla="*/ 863600 w 1024"/>
                  <a:gd name="T61" fmla="*/ 1524000 h 2268"/>
                  <a:gd name="T62" fmla="*/ 933450 w 1024"/>
                  <a:gd name="T63" fmla="*/ 1660525 h 2268"/>
                  <a:gd name="T64" fmla="*/ 930275 w 1024"/>
                  <a:gd name="T65" fmla="*/ 1663700 h 2268"/>
                  <a:gd name="T66" fmla="*/ 895350 w 1024"/>
                  <a:gd name="T67" fmla="*/ 1666875 h 2268"/>
                  <a:gd name="T68" fmla="*/ 784225 w 1024"/>
                  <a:gd name="T69" fmla="*/ 1685925 h 2268"/>
                  <a:gd name="T70" fmla="*/ 685800 w 1024"/>
                  <a:gd name="T71" fmla="*/ 1692275 h 2268"/>
                  <a:gd name="T72" fmla="*/ 447675 w 1024"/>
                  <a:gd name="T73" fmla="*/ 1689100 h 2268"/>
                  <a:gd name="T74" fmla="*/ 501650 w 1024"/>
                  <a:gd name="T75" fmla="*/ 1797050 h 2268"/>
                  <a:gd name="T76" fmla="*/ 336550 w 1024"/>
                  <a:gd name="T77" fmla="*/ 1984375 h 2268"/>
                  <a:gd name="T78" fmla="*/ 377825 w 1024"/>
                  <a:gd name="T79" fmla="*/ 2168525 h 2268"/>
                  <a:gd name="T80" fmla="*/ 219075 w 1024"/>
                  <a:gd name="T81" fmla="*/ 2730500 h 2268"/>
                  <a:gd name="T82" fmla="*/ 177800 w 1024"/>
                  <a:gd name="T83" fmla="*/ 3200399 h 2268"/>
                  <a:gd name="T84" fmla="*/ 0 w 1024"/>
                  <a:gd name="T85" fmla="*/ 3556000 h 2268"/>
                  <a:gd name="T86" fmla="*/ 28575 w 1024"/>
                  <a:gd name="T87" fmla="*/ 3578225 h 2268"/>
                  <a:gd name="T88" fmla="*/ 69850 w 1024"/>
                  <a:gd name="T89" fmla="*/ 3594100 h 2268"/>
                  <a:gd name="T90" fmla="*/ 98425 w 1024"/>
                  <a:gd name="T91" fmla="*/ 3597275 h 2268"/>
                  <a:gd name="T92" fmla="*/ 142875 w 1024"/>
                  <a:gd name="T93" fmla="*/ 3597275 h 2268"/>
                  <a:gd name="T94" fmla="*/ 196850 w 1024"/>
                  <a:gd name="T95" fmla="*/ 3556000 h 2268"/>
                  <a:gd name="T96" fmla="*/ 288925 w 1024"/>
                  <a:gd name="T97" fmla="*/ 3419475 h 2268"/>
                  <a:gd name="T98" fmla="*/ 320675 w 1024"/>
                  <a:gd name="T99" fmla="*/ 3397250 h 2268"/>
                  <a:gd name="T100" fmla="*/ 333375 w 1024"/>
                  <a:gd name="T101" fmla="*/ 3270250 h 2268"/>
                  <a:gd name="T102" fmla="*/ 476250 w 1024"/>
                  <a:gd name="T103" fmla="*/ 2717800 h 2268"/>
                  <a:gd name="T104" fmla="*/ 596900 w 1024"/>
                  <a:gd name="T105" fmla="*/ 1927225 h 2268"/>
                  <a:gd name="T106" fmla="*/ 822325 w 1024"/>
                  <a:gd name="T107" fmla="*/ 1939925 h 2268"/>
                  <a:gd name="T108" fmla="*/ 746125 w 1024"/>
                  <a:gd name="T109" fmla="*/ 2155825 h 2268"/>
                  <a:gd name="T110" fmla="*/ 987425 w 1024"/>
                  <a:gd name="T111" fmla="*/ 2771775 h 2268"/>
                  <a:gd name="T112" fmla="*/ 1212850 w 1024"/>
                  <a:gd name="T113" fmla="*/ 3200399 h 2268"/>
                  <a:gd name="T114" fmla="*/ 1438275 w 1024"/>
                  <a:gd name="T115" fmla="*/ 3384550 h 2268"/>
                  <a:gd name="T116" fmla="*/ 1444625 w 1024"/>
                  <a:gd name="T117" fmla="*/ 3524250 h 2268"/>
                  <a:gd name="T118" fmla="*/ 1476375 w 1024"/>
                  <a:gd name="T119" fmla="*/ 3527425 h 2268"/>
                  <a:gd name="T120" fmla="*/ 1552575 w 1024"/>
                  <a:gd name="T121" fmla="*/ 3517900 h 2268"/>
                  <a:gd name="T122" fmla="*/ 1603375 w 1024"/>
                  <a:gd name="T123" fmla="*/ 3502025 h 2268"/>
                  <a:gd name="T124" fmla="*/ 1549400 w 1024"/>
                  <a:gd name="T125" fmla="*/ 3333750 h 22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4"/>
                  <a:gd name="T190" fmla="*/ 0 h 2268"/>
                  <a:gd name="T191" fmla="*/ 1024 w 1024"/>
                  <a:gd name="T192" fmla="*/ 2268 h 22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4" h="2268">
                    <a:moveTo>
                      <a:pt x="976" y="2100"/>
                    </a:moveTo>
                    <a:lnTo>
                      <a:pt x="980" y="2094"/>
                    </a:lnTo>
                    <a:lnTo>
                      <a:pt x="982" y="2088"/>
                    </a:lnTo>
                    <a:lnTo>
                      <a:pt x="984" y="2082"/>
                    </a:lnTo>
                    <a:lnTo>
                      <a:pt x="982" y="2076"/>
                    </a:lnTo>
                    <a:lnTo>
                      <a:pt x="982" y="2068"/>
                    </a:lnTo>
                    <a:lnTo>
                      <a:pt x="980" y="2060"/>
                    </a:lnTo>
                    <a:lnTo>
                      <a:pt x="978" y="2050"/>
                    </a:lnTo>
                    <a:lnTo>
                      <a:pt x="972" y="2042"/>
                    </a:lnTo>
                    <a:lnTo>
                      <a:pt x="900" y="1962"/>
                    </a:lnTo>
                    <a:lnTo>
                      <a:pt x="708" y="1488"/>
                    </a:lnTo>
                    <a:lnTo>
                      <a:pt x="696" y="1224"/>
                    </a:lnTo>
                    <a:lnTo>
                      <a:pt x="714" y="1260"/>
                    </a:lnTo>
                    <a:lnTo>
                      <a:pt x="924" y="1092"/>
                    </a:lnTo>
                    <a:lnTo>
                      <a:pt x="670" y="540"/>
                    </a:lnTo>
                    <a:lnTo>
                      <a:pt x="700" y="542"/>
                    </a:lnTo>
                    <a:lnTo>
                      <a:pt x="728" y="544"/>
                    </a:lnTo>
                    <a:lnTo>
                      <a:pt x="736" y="542"/>
                    </a:lnTo>
                    <a:lnTo>
                      <a:pt x="744" y="542"/>
                    </a:lnTo>
                    <a:lnTo>
                      <a:pt x="758" y="542"/>
                    </a:lnTo>
                    <a:lnTo>
                      <a:pt x="788" y="540"/>
                    </a:lnTo>
                    <a:lnTo>
                      <a:pt x="818" y="534"/>
                    </a:lnTo>
                    <a:lnTo>
                      <a:pt x="848" y="528"/>
                    </a:lnTo>
                    <a:lnTo>
                      <a:pt x="878" y="518"/>
                    </a:lnTo>
                    <a:lnTo>
                      <a:pt x="908" y="510"/>
                    </a:lnTo>
                    <a:lnTo>
                      <a:pt x="916" y="494"/>
                    </a:lnTo>
                    <a:lnTo>
                      <a:pt x="914" y="172"/>
                    </a:lnTo>
                    <a:lnTo>
                      <a:pt x="862" y="66"/>
                    </a:lnTo>
                    <a:lnTo>
                      <a:pt x="828" y="52"/>
                    </a:lnTo>
                    <a:lnTo>
                      <a:pt x="822" y="28"/>
                    </a:lnTo>
                    <a:lnTo>
                      <a:pt x="818" y="14"/>
                    </a:lnTo>
                    <a:lnTo>
                      <a:pt x="812" y="0"/>
                    </a:lnTo>
                    <a:lnTo>
                      <a:pt x="732" y="0"/>
                    </a:lnTo>
                    <a:lnTo>
                      <a:pt x="726" y="8"/>
                    </a:lnTo>
                    <a:lnTo>
                      <a:pt x="714" y="18"/>
                    </a:lnTo>
                    <a:lnTo>
                      <a:pt x="706" y="32"/>
                    </a:lnTo>
                    <a:lnTo>
                      <a:pt x="704" y="42"/>
                    </a:lnTo>
                    <a:lnTo>
                      <a:pt x="700" y="56"/>
                    </a:lnTo>
                    <a:lnTo>
                      <a:pt x="700" y="66"/>
                    </a:lnTo>
                    <a:lnTo>
                      <a:pt x="696" y="74"/>
                    </a:lnTo>
                    <a:lnTo>
                      <a:pt x="694" y="82"/>
                    </a:lnTo>
                    <a:lnTo>
                      <a:pt x="688" y="90"/>
                    </a:lnTo>
                    <a:lnTo>
                      <a:pt x="706" y="96"/>
                    </a:lnTo>
                    <a:lnTo>
                      <a:pt x="720" y="102"/>
                    </a:lnTo>
                    <a:lnTo>
                      <a:pt x="728" y="106"/>
                    </a:lnTo>
                    <a:lnTo>
                      <a:pt x="734" y="110"/>
                    </a:lnTo>
                    <a:lnTo>
                      <a:pt x="740" y="106"/>
                    </a:lnTo>
                    <a:lnTo>
                      <a:pt x="742" y="106"/>
                    </a:lnTo>
                    <a:lnTo>
                      <a:pt x="758" y="110"/>
                    </a:lnTo>
                    <a:lnTo>
                      <a:pt x="744" y="128"/>
                    </a:lnTo>
                    <a:lnTo>
                      <a:pt x="782" y="372"/>
                    </a:lnTo>
                    <a:lnTo>
                      <a:pt x="774" y="364"/>
                    </a:lnTo>
                    <a:lnTo>
                      <a:pt x="766" y="362"/>
                    </a:lnTo>
                    <a:lnTo>
                      <a:pt x="760" y="358"/>
                    </a:lnTo>
                    <a:lnTo>
                      <a:pt x="754" y="358"/>
                    </a:lnTo>
                    <a:lnTo>
                      <a:pt x="752" y="358"/>
                    </a:lnTo>
                    <a:lnTo>
                      <a:pt x="750" y="362"/>
                    </a:lnTo>
                    <a:lnTo>
                      <a:pt x="750" y="364"/>
                    </a:lnTo>
                    <a:lnTo>
                      <a:pt x="750" y="372"/>
                    </a:lnTo>
                    <a:lnTo>
                      <a:pt x="746" y="374"/>
                    </a:lnTo>
                    <a:lnTo>
                      <a:pt x="746" y="370"/>
                    </a:lnTo>
                    <a:lnTo>
                      <a:pt x="714" y="358"/>
                    </a:lnTo>
                    <a:lnTo>
                      <a:pt x="682" y="346"/>
                    </a:lnTo>
                    <a:lnTo>
                      <a:pt x="648" y="330"/>
                    </a:lnTo>
                    <a:lnTo>
                      <a:pt x="612" y="314"/>
                    </a:lnTo>
                    <a:lnTo>
                      <a:pt x="600" y="318"/>
                    </a:lnTo>
                    <a:lnTo>
                      <a:pt x="586" y="328"/>
                    </a:lnTo>
                    <a:lnTo>
                      <a:pt x="570" y="346"/>
                    </a:lnTo>
                    <a:lnTo>
                      <a:pt x="564" y="376"/>
                    </a:lnTo>
                    <a:lnTo>
                      <a:pt x="562" y="392"/>
                    </a:lnTo>
                    <a:lnTo>
                      <a:pt x="558" y="412"/>
                    </a:lnTo>
                    <a:lnTo>
                      <a:pt x="556" y="428"/>
                    </a:lnTo>
                    <a:lnTo>
                      <a:pt x="552" y="448"/>
                    </a:lnTo>
                    <a:lnTo>
                      <a:pt x="546" y="490"/>
                    </a:lnTo>
                    <a:lnTo>
                      <a:pt x="546" y="512"/>
                    </a:lnTo>
                    <a:lnTo>
                      <a:pt x="544" y="534"/>
                    </a:lnTo>
                    <a:lnTo>
                      <a:pt x="538" y="582"/>
                    </a:lnTo>
                    <a:lnTo>
                      <a:pt x="536" y="632"/>
                    </a:lnTo>
                    <a:lnTo>
                      <a:pt x="532" y="688"/>
                    </a:lnTo>
                    <a:lnTo>
                      <a:pt x="532" y="740"/>
                    </a:lnTo>
                    <a:lnTo>
                      <a:pt x="532" y="764"/>
                    </a:lnTo>
                    <a:lnTo>
                      <a:pt x="532" y="774"/>
                    </a:lnTo>
                    <a:lnTo>
                      <a:pt x="532" y="788"/>
                    </a:lnTo>
                    <a:lnTo>
                      <a:pt x="532" y="808"/>
                    </a:lnTo>
                    <a:lnTo>
                      <a:pt x="532" y="828"/>
                    </a:lnTo>
                    <a:lnTo>
                      <a:pt x="532" y="866"/>
                    </a:lnTo>
                    <a:lnTo>
                      <a:pt x="534" y="896"/>
                    </a:lnTo>
                    <a:lnTo>
                      <a:pt x="536" y="924"/>
                    </a:lnTo>
                    <a:lnTo>
                      <a:pt x="538" y="934"/>
                    </a:lnTo>
                    <a:lnTo>
                      <a:pt x="540" y="944"/>
                    </a:lnTo>
                    <a:lnTo>
                      <a:pt x="542" y="952"/>
                    </a:lnTo>
                    <a:lnTo>
                      <a:pt x="544" y="960"/>
                    </a:lnTo>
                    <a:lnTo>
                      <a:pt x="544" y="962"/>
                    </a:lnTo>
                    <a:lnTo>
                      <a:pt x="566" y="1004"/>
                    </a:lnTo>
                    <a:lnTo>
                      <a:pt x="588" y="1046"/>
                    </a:lnTo>
                    <a:lnTo>
                      <a:pt x="590" y="1046"/>
                    </a:lnTo>
                    <a:lnTo>
                      <a:pt x="590" y="1048"/>
                    </a:lnTo>
                    <a:lnTo>
                      <a:pt x="586" y="1048"/>
                    </a:lnTo>
                    <a:lnTo>
                      <a:pt x="570" y="1050"/>
                    </a:lnTo>
                    <a:lnTo>
                      <a:pt x="568" y="1050"/>
                    </a:lnTo>
                    <a:lnTo>
                      <a:pt x="564" y="1050"/>
                    </a:lnTo>
                    <a:lnTo>
                      <a:pt x="556" y="1054"/>
                    </a:lnTo>
                    <a:lnTo>
                      <a:pt x="524" y="1058"/>
                    </a:lnTo>
                    <a:lnTo>
                      <a:pt x="494" y="1062"/>
                    </a:lnTo>
                    <a:lnTo>
                      <a:pt x="480" y="1064"/>
                    </a:lnTo>
                    <a:lnTo>
                      <a:pt x="464" y="1066"/>
                    </a:lnTo>
                    <a:lnTo>
                      <a:pt x="432" y="1066"/>
                    </a:lnTo>
                    <a:lnTo>
                      <a:pt x="398" y="1066"/>
                    </a:lnTo>
                    <a:lnTo>
                      <a:pt x="398" y="1074"/>
                    </a:lnTo>
                    <a:lnTo>
                      <a:pt x="282" y="1064"/>
                    </a:lnTo>
                    <a:lnTo>
                      <a:pt x="276" y="1108"/>
                    </a:lnTo>
                    <a:lnTo>
                      <a:pt x="308" y="1130"/>
                    </a:lnTo>
                    <a:lnTo>
                      <a:pt x="316" y="1132"/>
                    </a:lnTo>
                    <a:lnTo>
                      <a:pt x="316" y="1228"/>
                    </a:lnTo>
                    <a:lnTo>
                      <a:pt x="254" y="1092"/>
                    </a:lnTo>
                    <a:lnTo>
                      <a:pt x="212" y="1250"/>
                    </a:lnTo>
                    <a:lnTo>
                      <a:pt x="260" y="1314"/>
                    </a:lnTo>
                    <a:lnTo>
                      <a:pt x="192" y="1314"/>
                    </a:lnTo>
                    <a:lnTo>
                      <a:pt x="238" y="1366"/>
                    </a:lnTo>
                    <a:lnTo>
                      <a:pt x="198" y="1382"/>
                    </a:lnTo>
                    <a:lnTo>
                      <a:pt x="162" y="1670"/>
                    </a:lnTo>
                    <a:lnTo>
                      <a:pt x="138" y="1720"/>
                    </a:lnTo>
                    <a:lnTo>
                      <a:pt x="148" y="1752"/>
                    </a:lnTo>
                    <a:lnTo>
                      <a:pt x="142" y="1954"/>
                    </a:lnTo>
                    <a:lnTo>
                      <a:pt x="112" y="2016"/>
                    </a:lnTo>
                    <a:lnTo>
                      <a:pt x="136" y="2046"/>
                    </a:lnTo>
                    <a:lnTo>
                      <a:pt x="64" y="2026"/>
                    </a:lnTo>
                    <a:lnTo>
                      <a:pt x="0" y="2240"/>
                    </a:lnTo>
                    <a:lnTo>
                      <a:pt x="4" y="2244"/>
                    </a:lnTo>
                    <a:lnTo>
                      <a:pt x="10" y="2250"/>
                    </a:lnTo>
                    <a:lnTo>
                      <a:pt x="18" y="2254"/>
                    </a:lnTo>
                    <a:lnTo>
                      <a:pt x="26" y="2260"/>
                    </a:lnTo>
                    <a:lnTo>
                      <a:pt x="36" y="2262"/>
                    </a:lnTo>
                    <a:lnTo>
                      <a:pt x="44" y="2264"/>
                    </a:lnTo>
                    <a:lnTo>
                      <a:pt x="48" y="2266"/>
                    </a:lnTo>
                    <a:lnTo>
                      <a:pt x="56" y="2266"/>
                    </a:lnTo>
                    <a:lnTo>
                      <a:pt x="62" y="2266"/>
                    </a:lnTo>
                    <a:lnTo>
                      <a:pt x="76" y="2268"/>
                    </a:lnTo>
                    <a:lnTo>
                      <a:pt x="84" y="2268"/>
                    </a:lnTo>
                    <a:lnTo>
                      <a:pt x="90" y="2266"/>
                    </a:lnTo>
                    <a:lnTo>
                      <a:pt x="102" y="2260"/>
                    </a:lnTo>
                    <a:lnTo>
                      <a:pt x="116" y="2248"/>
                    </a:lnTo>
                    <a:lnTo>
                      <a:pt x="124" y="2240"/>
                    </a:lnTo>
                    <a:lnTo>
                      <a:pt x="130" y="2230"/>
                    </a:lnTo>
                    <a:lnTo>
                      <a:pt x="166" y="2160"/>
                    </a:lnTo>
                    <a:lnTo>
                      <a:pt x="182" y="2154"/>
                    </a:lnTo>
                    <a:lnTo>
                      <a:pt x="194" y="2148"/>
                    </a:lnTo>
                    <a:lnTo>
                      <a:pt x="200" y="2144"/>
                    </a:lnTo>
                    <a:lnTo>
                      <a:pt x="202" y="2140"/>
                    </a:lnTo>
                    <a:lnTo>
                      <a:pt x="204" y="2136"/>
                    </a:lnTo>
                    <a:lnTo>
                      <a:pt x="204" y="2134"/>
                    </a:lnTo>
                    <a:lnTo>
                      <a:pt x="210" y="2060"/>
                    </a:lnTo>
                    <a:lnTo>
                      <a:pt x="248" y="2022"/>
                    </a:lnTo>
                    <a:lnTo>
                      <a:pt x="256" y="1748"/>
                    </a:lnTo>
                    <a:lnTo>
                      <a:pt x="300" y="1712"/>
                    </a:lnTo>
                    <a:lnTo>
                      <a:pt x="358" y="1362"/>
                    </a:lnTo>
                    <a:lnTo>
                      <a:pt x="378" y="1404"/>
                    </a:lnTo>
                    <a:lnTo>
                      <a:pt x="376" y="1214"/>
                    </a:lnTo>
                    <a:lnTo>
                      <a:pt x="478" y="1132"/>
                    </a:lnTo>
                    <a:lnTo>
                      <a:pt x="402" y="1252"/>
                    </a:lnTo>
                    <a:lnTo>
                      <a:pt x="518" y="1222"/>
                    </a:lnTo>
                    <a:lnTo>
                      <a:pt x="430" y="1298"/>
                    </a:lnTo>
                    <a:lnTo>
                      <a:pt x="518" y="1308"/>
                    </a:lnTo>
                    <a:lnTo>
                      <a:pt x="470" y="1358"/>
                    </a:lnTo>
                    <a:lnTo>
                      <a:pt x="506" y="1382"/>
                    </a:lnTo>
                    <a:lnTo>
                      <a:pt x="628" y="1690"/>
                    </a:lnTo>
                    <a:lnTo>
                      <a:pt x="622" y="1746"/>
                    </a:lnTo>
                    <a:lnTo>
                      <a:pt x="704" y="1800"/>
                    </a:lnTo>
                    <a:lnTo>
                      <a:pt x="784" y="1960"/>
                    </a:lnTo>
                    <a:lnTo>
                      <a:pt x="764" y="2016"/>
                    </a:lnTo>
                    <a:lnTo>
                      <a:pt x="814" y="2010"/>
                    </a:lnTo>
                    <a:lnTo>
                      <a:pt x="808" y="2066"/>
                    </a:lnTo>
                    <a:lnTo>
                      <a:pt x="906" y="2132"/>
                    </a:lnTo>
                    <a:lnTo>
                      <a:pt x="862" y="2148"/>
                    </a:lnTo>
                    <a:lnTo>
                      <a:pt x="894" y="2218"/>
                    </a:lnTo>
                    <a:lnTo>
                      <a:pt x="910" y="2220"/>
                    </a:lnTo>
                    <a:lnTo>
                      <a:pt x="920" y="2220"/>
                    </a:lnTo>
                    <a:lnTo>
                      <a:pt x="924" y="2220"/>
                    </a:lnTo>
                    <a:lnTo>
                      <a:pt x="930" y="2222"/>
                    </a:lnTo>
                    <a:lnTo>
                      <a:pt x="948" y="2220"/>
                    </a:lnTo>
                    <a:lnTo>
                      <a:pt x="964" y="2220"/>
                    </a:lnTo>
                    <a:lnTo>
                      <a:pt x="978" y="2216"/>
                    </a:lnTo>
                    <a:lnTo>
                      <a:pt x="990" y="2214"/>
                    </a:lnTo>
                    <a:lnTo>
                      <a:pt x="1000" y="2210"/>
                    </a:lnTo>
                    <a:lnTo>
                      <a:pt x="1010" y="2206"/>
                    </a:lnTo>
                    <a:lnTo>
                      <a:pt x="1018" y="2200"/>
                    </a:lnTo>
                    <a:lnTo>
                      <a:pt x="1024" y="2196"/>
                    </a:lnTo>
                    <a:lnTo>
                      <a:pt x="976" y="2100"/>
                    </a:lnTo>
                    <a:close/>
                  </a:path>
                </a:pathLst>
              </a:custGeom>
              <a:grp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grpSp>
        <p:grpSp>
          <p:nvGrpSpPr>
            <p:cNvPr id="18" name="Group 89"/>
            <p:cNvGrpSpPr/>
            <p:nvPr/>
          </p:nvGrpSpPr>
          <p:grpSpPr>
            <a:xfrm>
              <a:off x="3418471" y="1684673"/>
              <a:ext cx="892172" cy="2160001"/>
              <a:chOff x="3111391" y="1310003"/>
              <a:chExt cx="892172" cy="2160001"/>
            </a:xfrm>
            <a:effectLst>
              <a:outerShdw blurRad="152400" dir="5400000" sx="90000" sy="-19000" rotWithShape="0">
                <a:prstClr val="black">
                  <a:alpha val="15000"/>
                </a:prstClr>
              </a:outerShdw>
            </a:effectLst>
          </p:grpSpPr>
          <p:grpSp>
            <p:nvGrpSpPr>
              <p:cNvPr id="19" name="Gruppe 70"/>
              <p:cNvGrpSpPr>
                <a:grpSpLocks/>
              </p:cNvGrpSpPr>
              <p:nvPr/>
            </p:nvGrpSpPr>
            <p:grpSpPr bwMode="auto">
              <a:xfrm>
                <a:off x="3111391" y="1310003"/>
                <a:ext cx="892172" cy="2160001"/>
                <a:chOff x="7635792" y="4784725"/>
                <a:chExt cx="3402096" cy="8248650"/>
              </a:xfrm>
              <a:solidFill>
                <a:srgbClr val="44546A"/>
              </a:solidFill>
            </p:grpSpPr>
            <p:sp>
              <p:nvSpPr>
                <p:cNvPr id="24" name="Freeform 96"/>
                <p:cNvSpPr>
                  <a:spLocks noEditPoints="1"/>
                </p:cNvSpPr>
                <p:nvPr/>
              </p:nvSpPr>
              <p:spPr bwMode="auto">
                <a:xfrm>
                  <a:off x="7633088" y="4783014"/>
                  <a:ext cx="3404813" cy="8252728"/>
                </a:xfrm>
                <a:custGeom>
                  <a:avLst/>
                  <a:gdLst>
                    <a:gd name="T0" fmla="*/ 3187699 w 2148"/>
                    <a:gd name="T1" fmla="*/ 193675 h 5196"/>
                    <a:gd name="T2" fmla="*/ 3003549 w 2148"/>
                    <a:gd name="T3" fmla="*/ 234950 h 5196"/>
                    <a:gd name="T4" fmla="*/ 2943224 w 2148"/>
                    <a:gd name="T5" fmla="*/ 330200 h 5196"/>
                    <a:gd name="T6" fmla="*/ 2987674 w 2148"/>
                    <a:gd name="T7" fmla="*/ 479425 h 5196"/>
                    <a:gd name="T8" fmla="*/ 2832099 w 2148"/>
                    <a:gd name="T9" fmla="*/ 1012825 h 5196"/>
                    <a:gd name="T10" fmla="*/ 2574925 w 2148"/>
                    <a:gd name="T11" fmla="*/ 1492250 h 5196"/>
                    <a:gd name="T12" fmla="*/ 2339975 w 2148"/>
                    <a:gd name="T13" fmla="*/ 1885950 h 5196"/>
                    <a:gd name="T14" fmla="*/ 2165350 w 2148"/>
                    <a:gd name="T15" fmla="*/ 2127250 h 5196"/>
                    <a:gd name="T16" fmla="*/ 1968500 w 2148"/>
                    <a:gd name="T17" fmla="*/ 2152650 h 5196"/>
                    <a:gd name="T18" fmla="*/ 1882775 w 2148"/>
                    <a:gd name="T19" fmla="*/ 1612900 h 5196"/>
                    <a:gd name="T20" fmla="*/ 1485900 w 2148"/>
                    <a:gd name="T21" fmla="*/ 1476375 h 5196"/>
                    <a:gd name="T22" fmla="*/ 1260475 w 2148"/>
                    <a:gd name="T23" fmla="*/ 1676400 h 5196"/>
                    <a:gd name="T24" fmla="*/ 1165225 w 2148"/>
                    <a:gd name="T25" fmla="*/ 2168525 h 5196"/>
                    <a:gd name="T26" fmla="*/ 1231900 w 2148"/>
                    <a:gd name="T27" fmla="*/ 2336800 h 5196"/>
                    <a:gd name="T28" fmla="*/ 1060450 w 2148"/>
                    <a:gd name="T29" fmla="*/ 2184400 h 5196"/>
                    <a:gd name="T30" fmla="*/ 742950 w 2148"/>
                    <a:gd name="T31" fmla="*/ 1473200 h 5196"/>
                    <a:gd name="T32" fmla="*/ 561975 w 2148"/>
                    <a:gd name="T33" fmla="*/ 854075 h 5196"/>
                    <a:gd name="T34" fmla="*/ 438150 w 2148"/>
                    <a:gd name="T35" fmla="*/ 371475 h 5196"/>
                    <a:gd name="T36" fmla="*/ 527050 w 2148"/>
                    <a:gd name="T37" fmla="*/ 174625 h 5196"/>
                    <a:gd name="T38" fmla="*/ 282575 w 2148"/>
                    <a:gd name="T39" fmla="*/ 6350 h 5196"/>
                    <a:gd name="T40" fmla="*/ 123825 w 2148"/>
                    <a:gd name="T41" fmla="*/ 63500 h 5196"/>
                    <a:gd name="T42" fmla="*/ 25400 w 2148"/>
                    <a:gd name="T43" fmla="*/ 228600 h 5196"/>
                    <a:gd name="T44" fmla="*/ 53975 w 2148"/>
                    <a:gd name="T45" fmla="*/ 346075 h 5196"/>
                    <a:gd name="T46" fmla="*/ 117475 w 2148"/>
                    <a:gd name="T47" fmla="*/ 479425 h 5196"/>
                    <a:gd name="T48" fmla="*/ 101600 w 2148"/>
                    <a:gd name="T49" fmla="*/ 822325 h 5196"/>
                    <a:gd name="T50" fmla="*/ 390525 w 2148"/>
                    <a:gd name="T51" fmla="*/ 1812925 h 5196"/>
                    <a:gd name="T52" fmla="*/ 508000 w 2148"/>
                    <a:gd name="T53" fmla="*/ 2000250 h 5196"/>
                    <a:gd name="T54" fmla="*/ 828675 w 2148"/>
                    <a:gd name="T55" fmla="*/ 2930525 h 5196"/>
                    <a:gd name="T56" fmla="*/ 812800 w 2148"/>
                    <a:gd name="T57" fmla="*/ 3502025 h 5196"/>
                    <a:gd name="T58" fmla="*/ 946150 w 2148"/>
                    <a:gd name="T59" fmla="*/ 4152900 h 5196"/>
                    <a:gd name="T60" fmla="*/ 920750 w 2148"/>
                    <a:gd name="T61" fmla="*/ 4610100 h 5196"/>
                    <a:gd name="T62" fmla="*/ 939800 w 2148"/>
                    <a:gd name="T63" fmla="*/ 5038725 h 5196"/>
                    <a:gd name="T64" fmla="*/ 939800 w 2148"/>
                    <a:gd name="T65" fmla="*/ 5902324 h 5196"/>
                    <a:gd name="T66" fmla="*/ 996950 w 2148"/>
                    <a:gd name="T67" fmla="*/ 6394449 h 5196"/>
                    <a:gd name="T68" fmla="*/ 1111250 w 2148"/>
                    <a:gd name="T69" fmla="*/ 7019925 h 5196"/>
                    <a:gd name="T70" fmla="*/ 1247775 w 2148"/>
                    <a:gd name="T71" fmla="*/ 7629525 h 5196"/>
                    <a:gd name="T72" fmla="*/ 1273175 w 2148"/>
                    <a:gd name="T73" fmla="*/ 8086725 h 5196"/>
                    <a:gd name="T74" fmla="*/ 1447800 w 2148"/>
                    <a:gd name="T75" fmla="*/ 8235950 h 5196"/>
                    <a:gd name="T76" fmla="*/ 1647825 w 2148"/>
                    <a:gd name="T77" fmla="*/ 8178800 h 5196"/>
                    <a:gd name="T78" fmla="*/ 1876425 w 2148"/>
                    <a:gd name="T79" fmla="*/ 8191500 h 5196"/>
                    <a:gd name="T80" fmla="*/ 1806575 w 2148"/>
                    <a:gd name="T81" fmla="*/ 7947025 h 5196"/>
                    <a:gd name="T82" fmla="*/ 1778000 w 2148"/>
                    <a:gd name="T83" fmla="*/ 7600950 h 5196"/>
                    <a:gd name="T84" fmla="*/ 2152650 w 2148"/>
                    <a:gd name="T85" fmla="*/ 6267449 h 5196"/>
                    <a:gd name="T86" fmla="*/ 2247900 w 2148"/>
                    <a:gd name="T87" fmla="*/ 4978400 h 5196"/>
                    <a:gd name="T88" fmla="*/ 2244725 w 2148"/>
                    <a:gd name="T89" fmla="*/ 3673475 h 5196"/>
                    <a:gd name="T90" fmla="*/ 2263775 w 2148"/>
                    <a:gd name="T91" fmla="*/ 3352800 h 5196"/>
                    <a:gd name="T92" fmla="*/ 2292350 w 2148"/>
                    <a:gd name="T93" fmla="*/ 2879725 h 5196"/>
                    <a:gd name="T94" fmla="*/ 2416175 w 2148"/>
                    <a:gd name="T95" fmla="*/ 2644775 h 5196"/>
                    <a:gd name="T96" fmla="*/ 2574925 w 2148"/>
                    <a:gd name="T97" fmla="*/ 2225675 h 5196"/>
                    <a:gd name="T98" fmla="*/ 2781300 w 2148"/>
                    <a:gd name="T99" fmla="*/ 1958975 h 5196"/>
                    <a:gd name="T100" fmla="*/ 2886074 w 2148"/>
                    <a:gd name="T101" fmla="*/ 1657350 h 5196"/>
                    <a:gd name="T102" fmla="*/ 3105149 w 2148"/>
                    <a:gd name="T103" fmla="*/ 1292225 h 5196"/>
                    <a:gd name="T104" fmla="*/ 3197224 w 2148"/>
                    <a:gd name="T105" fmla="*/ 847725 h 5196"/>
                    <a:gd name="T106" fmla="*/ 3286125 w 2148"/>
                    <a:gd name="T107" fmla="*/ 647700 h 5196"/>
                    <a:gd name="T108" fmla="*/ 3403600 w 2148"/>
                    <a:gd name="T109" fmla="*/ 473075 h 5196"/>
                    <a:gd name="T110" fmla="*/ 1527175 w 2148"/>
                    <a:gd name="T111" fmla="*/ 7864475 h 5196"/>
                    <a:gd name="T112" fmla="*/ 1765300 w 2148"/>
                    <a:gd name="T113" fmla="*/ 6511926 h 5196"/>
                    <a:gd name="T114" fmla="*/ 1660525 w 2148"/>
                    <a:gd name="T115" fmla="*/ 7194550 h 5196"/>
                    <a:gd name="T116" fmla="*/ 1508125 w 2148"/>
                    <a:gd name="T117" fmla="*/ 7597775 h 5196"/>
                    <a:gd name="T118" fmla="*/ 1412875 w 2148"/>
                    <a:gd name="T119" fmla="*/ 7264400 h 5196"/>
                    <a:gd name="T120" fmla="*/ 1330325 w 2148"/>
                    <a:gd name="T121" fmla="*/ 6384924 h 5196"/>
                    <a:gd name="T122" fmla="*/ 1638300 w 2148"/>
                    <a:gd name="T123" fmla="*/ 6235699 h 51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48"/>
                    <a:gd name="T187" fmla="*/ 0 h 5196"/>
                    <a:gd name="T188" fmla="*/ 2148 w 2148"/>
                    <a:gd name="T189" fmla="*/ 5196 h 51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48" h="5196">
                      <a:moveTo>
                        <a:pt x="2136" y="254"/>
                      </a:moveTo>
                      <a:lnTo>
                        <a:pt x="2086" y="166"/>
                      </a:lnTo>
                      <a:lnTo>
                        <a:pt x="2078" y="154"/>
                      </a:lnTo>
                      <a:lnTo>
                        <a:pt x="2068" y="142"/>
                      </a:lnTo>
                      <a:lnTo>
                        <a:pt x="2060" y="136"/>
                      </a:lnTo>
                      <a:lnTo>
                        <a:pt x="2054" y="132"/>
                      </a:lnTo>
                      <a:lnTo>
                        <a:pt x="2026" y="126"/>
                      </a:lnTo>
                      <a:lnTo>
                        <a:pt x="2008" y="122"/>
                      </a:lnTo>
                      <a:lnTo>
                        <a:pt x="1990" y="120"/>
                      </a:lnTo>
                      <a:lnTo>
                        <a:pt x="1976" y="120"/>
                      </a:lnTo>
                      <a:lnTo>
                        <a:pt x="1964" y="124"/>
                      </a:lnTo>
                      <a:lnTo>
                        <a:pt x="1938" y="130"/>
                      </a:lnTo>
                      <a:lnTo>
                        <a:pt x="1914" y="140"/>
                      </a:lnTo>
                      <a:lnTo>
                        <a:pt x="1892" y="148"/>
                      </a:lnTo>
                      <a:lnTo>
                        <a:pt x="1872" y="150"/>
                      </a:lnTo>
                      <a:lnTo>
                        <a:pt x="1868" y="152"/>
                      </a:lnTo>
                      <a:lnTo>
                        <a:pt x="1864" y="156"/>
                      </a:lnTo>
                      <a:lnTo>
                        <a:pt x="1858" y="164"/>
                      </a:lnTo>
                      <a:lnTo>
                        <a:pt x="1854" y="176"/>
                      </a:lnTo>
                      <a:lnTo>
                        <a:pt x="1852" y="184"/>
                      </a:lnTo>
                      <a:lnTo>
                        <a:pt x="1854" y="208"/>
                      </a:lnTo>
                      <a:lnTo>
                        <a:pt x="1856" y="234"/>
                      </a:lnTo>
                      <a:lnTo>
                        <a:pt x="1858" y="252"/>
                      </a:lnTo>
                      <a:lnTo>
                        <a:pt x="1860" y="258"/>
                      </a:lnTo>
                      <a:lnTo>
                        <a:pt x="1864" y="264"/>
                      </a:lnTo>
                      <a:lnTo>
                        <a:pt x="1872" y="270"/>
                      </a:lnTo>
                      <a:lnTo>
                        <a:pt x="1882" y="302"/>
                      </a:lnTo>
                      <a:lnTo>
                        <a:pt x="1888" y="330"/>
                      </a:lnTo>
                      <a:lnTo>
                        <a:pt x="1890" y="362"/>
                      </a:lnTo>
                      <a:lnTo>
                        <a:pt x="1888" y="394"/>
                      </a:lnTo>
                      <a:lnTo>
                        <a:pt x="1882" y="428"/>
                      </a:lnTo>
                      <a:lnTo>
                        <a:pt x="1876" y="450"/>
                      </a:lnTo>
                      <a:lnTo>
                        <a:pt x="1866" y="484"/>
                      </a:lnTo>
                      <a:lnTo>
                        <a:pt x="1850" y="516"/>
                      </a:lnTo>
                      <a:lnTo>
                        <a:pt x="1784" y="638"/>
                      </a:lnTo>
                      <a:lnTo>
                        <a:pt x="1752" y="702"/>
                      </a:lnTo>
                      <a:lnTo>
                        <a:pt x="1730" y="744"/>
                      </a:lnTo>
                      <a:lnTo>
                        <a:pt x="1712" y="776"/>
                      </a:lnTo>
                      <a:lnTo>
                        <a:pt x="1694" y="808"/>
                      </a:lnTo>
                      <a:lnTo>
                        <a:pt x="1648" y="878"/>
                      </a:lnTo>
                      <a:lnTo>
                        <a:pt x="1640" y="892"/>
                      </a:lnTo>
                      <a:lnTo>
                        <a:pt x="1632" y="908"/>
                      </a:lnTo>
                      <a:lnTo>
                        <a:pt x="1626" y="924"/>
                      </a:lnTo>
                      <a:lnTo>
                        <a:pt x="1622" y="940"/>
                      </a:lnTo>
                      <a:lnTo>
                        <a:pt x="1610" y="970"/>
                      </a:lnTo>
                      <a:lnTo>
                        <a:pt x="1596" y="1002"/>
                      </a:lnTo>
                      <a:lnTo>
                        <a:pt x="1584" y="1022"/>
                      </a:lnTo>
                      <a:lnTo>
                        <a:pt x="1548" y="1086"/>
                      </a:lnTo>
                      <a:lnTo>
                        <a:pt x="1532" y="1108"/>
                      </a:lnTo>
                      <a:lnTo>
                        <a:pt x="1512" y="1138"/>
                      </a:lnTo>
                      <a:lnTo>
                        <a:pt x="1490" y="1168"/>
                      </a:lnTo>
                      <a:lnTo>
                        <a:pt x="1474" y="1188"/>
                      </a:lnTo>
                      <a:lnTo>
                        <a:pt x="1458" y="1212"/>
                      </a:lnTo>
                      <a:lnTo>
                        <a:pt x="1448" y="1228"/>
                      </a:lnTo>
                      <a:lnTo>
                        <a:pt x="1440" y="1246"/>
                      </a:lnTo>
                      <a:lnTo>
                        <a:pt x="1424" y="1270"/>
                      </a:lnTo>
                      <a:lnTo>
                        <a:pt x="1402" y="1302"/>
                      </a:lnTo>
                      <a:lnTo>
                        <a:pt x="1392" y="1316"/>
                      </a:lnTo>
                      <a:lnTo>
                        <a:pt x="1378" y="1328"/>
                      </a:lnTo>
                      <a:lnTo>
                        <a:pt x="1364" y="1340"/>
                      </a:lnTo>
                      <a:lnTo>
                        <a:pt x="1350" y="1350"/>
                      </a:lnTo>
                      <a:lnTo>
                        <a:pt x="1306" y="1376"/>
                      </a:lnTo>
                      <a:lnTo>
                        <a:pt x="1292" y="1382"/>
                      </a:lnTo>
                      <a:lnTo>
                        <a:pt x="1278" y="1384"/>
                      </a:lnTo>
                      <a:lnTo>
                        <a:pt x="1264" y="1384"/>
                      </a:lnTo>
                      <a:lnTo>
                        <a:pt x="1260" y="1382"/>
                      </a:lnTo>
                      <a:lnTo>
                        <a:pt x="1256" y="1378"/>
                      </a:lnTo>
                      <a:lnTo>
                        <a:pt x="1248" y="1370"/>
                      </a:lnTo>
                      <a:lnTo>
                        <a:pt x="1240" y="1356"/>
                      </a:lnTo>
                      <a:lnTo>
                        <a:pt x="1236" y="1342"/>
                      </a:lnTo>
                      <a:lnTo>
                        <a:pt x="1234" y="1326"/>
                      </a:lnTo>
                      <a:lnTo>
                        <a:pt x="1230" y="1230"/>
                      </a:lnTo>
                      <a:lnTo>
                        <a:pt x="1226" y="1194"/>
                      </a:lnTo>
                      <a:lnTo>
                        <a:pt x="1222" y="1158"/>
                      </a:lnTo>
                      <a:lnTo>
                        <a:pt x="1204" y="1068"/>
                      </a:lnTo>
                      <a:lnTo>
                        <a:pt x="1200" y="1052"/>
                      </a:lnTo>
                      <a:lnTo>
                        <a:pt x="1194" y="1034"/>
                      </a:lnTo>
                      <a:lnTo>
                        <a:pt x="1186" y="1016"/>
                      </a:lnTo>
                      <a:lnTo>
                        <a:pt x="1176" y="1002"/>
                      </a:lnTo>
                      <a:lnTo>
                        <a:pt x="1148" y="962"/>
                      </a:lnTo>
                      <a:lnTo>
                        <a:pt x="1138" y="950"/>
                      </a:lnTo>
                      <a:lnTo>
                        <a:pt x="1124" y="940"/>
                      </a:lnTo>
                      <a:lnTo>
                        <a:pt x="1108" y="932"/>
                      </a:lnTo>
                      <a:lnTo>
                        <a:pt x="1092" y="930"/>
                      </a:lnTo>
                      <a:lnTo>
                        <a:pt x="972" y="926"/>
                      </a:lnTo>
                      <a:lnTo>
                        <a:pt x="954" y="926"/>
                      </a:lnTo>
                      <a:lnTo>
                        <a:pt x="936" y="930"/>
                      </a:lnTo>
                      <a:lnTo>
                        <a:pt x="918" y="936"/>
                      </a:lnTo>
                      <a:lnTo>
                        <a:pt x="904" y="942"/>
                      </a:lnTo>
                      <a:lnTo>
                        <a:pt x="890" y="952"/>
                      </a:lnTo>
                      <a:lnTo>
                        <a:pt x="876" y="960"/>
                      </a:lnTo>
                      <a:lnTo>
                        <a:pt x="860" y="972"/>
                      </a:lnTo>
                      <a:lnTo>
                        <a:pt x="846" y="986"/>
                      </a:lnTo>
                      <a:lnTo>
                        <a:pt x="836" y="998"/>
                      </a:lnTo>
                      <a:lnTo>
                        <a:pt x="804" y="1042"/>
                      </a:lnTo>
                      <a:lnTo>
                        <a:pt x="794" y="1056"/>
                      </a:lnTo>
                      <a:lnTo>
                        <a:pt x="784" y="1072"/>
                      </a:lnTo>
                      <a:lnTo>
                        <a:pt x="776" y="1090"/>
                      </a:lnTo>
                      <a:lnTo>
                        <a:pt x="770" y="1104"/>
                      </a:lnTo>
                      <a:lnTo>
                        <a:pt x="754" y="1152"/>
                      </a:lnTo>
                      <a:lnTo>
                        <a:pt x="746" y="1186"/>
                      </a:lnTo>
                      <a:lnTo>
                        <a:pt x="740" y="1222"/>
                      </a:lnTo>
                      <a:lnTo>
                        <a:pt x="738" y="1272"/>
                      </a:lnTo>
                      <a:lnTo>
                        <a:pt x="734" y="1346"/>
                      </a:lnTo>
                      <a:lnTo>
                        <a:pt x="734" y="1366"/>
                      </a:lnTo>
                      <a:lnTo>
                        <a:pt x="736" y="1382"/>
                      </a:lnTo>
                      <a:lnTo>
                        <a:pt x="742" y="1398"/>
                      </a:lnTo>
                      <a:lnTo>
                        <a:pt x="750" y="1416"/>
                      </a:lnTo>
                      <a:lnTo>
                        <a:pt x="758" y="1428"/>
                      </a:lnTo>
                      <a:lnTo>
                        <a:pt x="764" y="1436"/>
                      </a:lnTo>
                      <a:lnTo>
                        <a:pt x="772" y="1448"/>
                      </a:lnTo>
                      <a:lnTo>
                        <a:pt x="778" y="1458"/>
                      </a:lnTo>
                      <a:lnTo>
                        <a:pt x="778" y="1468"/>
                      </a:lnTo>
                      <a:lnTo>
                        <a:pt x="776" y="1472"/>
                      </a:lnTo>
                      <a:lnTo>
                        <a:pt x="774" y="1474"/>
                      </a:lnTo>
                      <a:lnTo>
                        <a:pt x="770" y="1476"/>
                      </a:lnTo>
                      <a:lnTo>
                        <a:pt x="766" y="1478"/>
                      </a:lnTo>
                      <a:lnTo>
                        <a:pt x="756" y="1474"/>
                      </a:lnTo>
                      <a:lnTo>
                        <a:pt x="744" y="1468"/>
                      </a:lnTo>
                      <a:lnTo>
                        <a:pt x="734" y="1458"/>
                      </a:lnTo>
                      <a:lnTo>
                        <a:pt x="690" y="1406"/>
                      </a:lnTo>
                      <a:lnTo>
                        <a:pt x="678" y="1392"/>
                      </a:lnTo>
                      <a:lnTo>
                        <a:pt x="668" y="1376"/>
                      </a:lnTo>
                      <a:lnTo>
                        <a:pt x="658" y="1360"/>
                      </a:lnTo>
                      <a:lnTo>
                        <a:pt x="650" y="1346"/>
                      </a:lnTo>
                      <a:lnTo>
                        <a:pt x="618" y="1272"/>
                      </a:lnTo>
                      <a:lnTo>
                        <a:pt x="588" y="1208"/>
                      </a:lnTo>
                      <a:lnTo>
                        <a:pt x="528" y="1088"/>
                      </a:lnTo>
                      <a:lnTo>
                        <a:pt x="512" y="1054"/>
                      </a:lnTo>
                      <a:lnTo>
                        <a:pt x="500" y="1020"/>
                      </a:lnTo>
                      <a:lnTo>
                        <a:pt x="468" y="928"/>
                      </a:lnTo>
                      <a:lnTo>
                        <a:pt x="444" y="858"/>
                      </a:lnTo>
                      <a:lnTo>
                        <a:pt x="408" y="758"/>
                      </a:lnTo>
                      <a:lnTo>
                        <a:pt x="398" y="722"/>
                      </a:lnTo>
                      <a:lnTo>
                        <a:pt x="390" y="688"/>
                      </a:lnTo>
                      <a:lnTo>
                        <a:pt x="378" y="606"/>
                      </a:lnTo>
                      <a:lnTo>
                        <a:pt x="374" y="588"/>
                      </a:lnTo>
                      <a:lnTo>
                        <a:pt x="368" y="570"/>
                      </a:lnTo>
                      <a:lnTo>
                        <a:pt x="362" y="554"/>
                      </a:lnTo>
                      <a:lnTo>
                        <a:pt x="354" y="538"/>
                      </a:lnTo>
                      <a:lnTo>
                        <a:pt x="318" y="476"/>
                      </a:lnTo>
                      <a:lnTo>
                        <a:pt x="258" y="362"/>
                      </a:lnTo>
                      <a:lnTo>
                        <a:pt x="252" y="348"/>
                      </a:lnTo>
                      <a:lnTo>
                        <a:pt x="250" y="330"/>
                      </a:lnTo>
                      <a:lnTo>
                        <a:pt x="250" y="312"/>
                      </a:lnTo>
                      <a:lnTo>
                        <a:pt x="254" y="296"/>
                      </a:lnTo>
                      <a:lnTo>
                        <a:pt x="276" y="234"/>
                      </a:lnTo>
                      <a:lnTo>
                        <a:pt x="292" y="188"/>
                      </a:lnTo>
                      <a:lnTo>
                        <a:pt x="300" y="178"/>
                      </a:lnTo>
                      <a:lnTo>
                        <a:pt x="308" y="170"/>
                      </a:lnTo>
                      <a:lnTo>
                        <a:pt x="312" y="164"/>
                      </a:lnTo>
                      <a:lnTo>
                        <a:pt x="318" y="156"/>
                      </a:lnTo>
                      <a:lnTo>
                        <a:pt x="322" y="146"/>
                      </a:lnTo>
                      <a:lnTo>
                        <a:pt x="326" y="134"/>
                      </a:lnTo>
                      <a:lnTo>
                        <a:pt x="332" y="110"/>
                      </a:lnTo>
                      <a:lnTo>
                        <a:pt x="334" y="92"/>
                      </a:lnTo>
                      <a:lnTo>
                        <a:pt x="332" y="84"/>
                      </a:lnTo>
                      <a:lnTo>
                        <a:pt x="330" y="76"/>
                      </a:lnTo>
                      <a:lnTo>
                        <a:pt x="322" y="58"/>
                      </a:lnTo>
                      <a:lnTo>
                        <a:pt x="314" y="50"/>
                      </a:lnTo>
                      <a:lnTo>
                        <a:pt x="304" y="42"/>
                      </a:lnTo>
                      <a:lnTo>
                        <a:pt x="290" y="36"/>
                      </a:lnTo>
                      <a:lnTo>
                        <a:pt x="276" y="30"/>
                      </a:lnTo>
                      <a:lnTo>
                        <a:pt x="178" y="4"/>
                      </a:lnTo>
                      <a:lnTo>
                        <a:pt x="162" y="2"/>
                      </a:lnTo>
                      <a:lnTo>
                        <a:pt x="150" y="0"/>
                      </a:lnTo>
                      <a:lnTo>
                        <a:pt x="138" y="0"/>
                      </a:lnTo>
                      <a:lnTo>
                        <a:pt x="132" y="2"/>
                      </a:lnTo>
                      <a:lnTo>
                        <a:pt x="106" y="18"/>
                      </a:lnTo>
                      <a:lnTo>
                        <a:pt x="92" y="28"/>
                      </a:lnTo>
                      <a:lnTo>
                        <a:pt x="78" y="40"/>
                      </a:lnTo>
                      <a:lnTo>
                        <a:pt x="68" y="50"/>
                      </a:lnTo>
                      <a:lnTo>
                        <a:pt x="60" y="60"/>
                      </a:lnTo>
                      <a:lnTo>
                        <a:pt x="48" y="84"/>
                      </a:lnTo>
                      <a:lnTo>
                        <a:pt x="38" y="108"/>
                      </a:lnTo>
                      <a:lnTo>
                        <a:pt x="28" y="128"/>
                      </a:lnTo>
                      <a:lnTo>
                        <a:pt x="16" y="144"/>
                      </a:lnTo>
                      <a:lnTo>
                        <a:pt x="4" y="158"/>
                      </a:lnTo>
                      <a:lnTo>
                        <a:pt x="2" y="160"/>
                      </a:lnTo>
                      <a:lnTo>
                        <a:pt x="0" y="166"/>
                      </a:lnTo>
                      <a:lnTo>
                        <a:pt x="2" y="174"/>
                      </a:lnTo>
                      <a:lnTo>
                        <a:pt x="6" y="184"/>
                      </a:lnTo>
                      <a:lnTo>
                        <a:pt x="16" y="196"/>
                      </a:lnTo>
                      <a:lnTo>
                        <a:pt x="26" y="206"/>
                      </a:lnTo>
                      <a:lnTo>
                        <a:pt x="34" y="218"/>
                      </a:lnTo>
                      <a:lnTo>
                        <a:pt x="40" y="228"/>
                      </a:lnTo>
                      <a:lnTo>
                        <a:pt x="50" y="240"/>
                      </a:lnTo>
                      <a:lnTo>
                        <a:pt x="60" y="254"/>
                      </a:lnTo>
                      <a:lnTo>
                        <a:pt x="68" y="272"/>
                      </a:lnTo>
                      <a:lnTo>
                        <a:pt x="74" y="292"/>
                      </a:lnTo>
                      <a:lnTo>
                        <a:pt x="74" y="298"/>
                      </a:lnTo>
                      <a:lnTo>
                        <a:pt x="74" y="302"/>
                      </a:lnTo>
                      <a:lnTo>
                        <a:pt x="74" y="316"/>
                      </a:lnTo>
                      <a:lnTo>
                        <a:pt x="76" y="344"/>
                      </a:lnTo>
                      <a:lnTo>
                        <a:pt x="84" y="426"/>
                      </a:lnTo>
                      <a:lnTo>
                        <a:pt x="84" y="442"/>
                      </a:lnTo>
                      <a:lnTo>
                        <a:pt x="82" y="458"/>
                      </a:lnTo>
                      <a:lnTo>
                        <a:pt x="78" y="474"/>
                      </a:lnTo>
                      <a:lnTo>
                        <a:pt x="72" y="488"/>
                      </a:lnTo>
                      <a:lnTo>
                        <a:pt x="66" y="502"/>
                      </a:lnTo>
                      <a:lnTo>
                        <a:pt x="64" y="518"/>
                      </a:lnTo>
                      <a:lnTo>
                        <a:pt x="64" y="534"/>
                      </a:lnTo>
                      <a:lnTo>
                        <a:pt x="66" y="550"/>
                      </a:lnTo>
                      <a:lnTo>
                        <a:pt x="100" y="666"/>
                      </a:lnTo>
                      <a:lnTo>
                        <a:pt x="122" y="734"/>
                      </a:lnTo>
                      <a:lnTo>
                        <a:pt x="230" y="1044"/>
                      </a:lnTo>
                      <a:lnTo>
                        <a:pt x="238" y="1078"/>
                      </a:lnTo>
                      <a:lnTo>
                        <a:pt x="244" y="1114"/>
                      </a:lnTo>
                      <a:lnTo>
                        <a:pt x="246" y="1142"/>
                      </a:lnTo>
                      <a:lnTo>
                        <a:pt x="250" y="1156"/>
                      </a:lnTo>
                      <a:lnTo>
                        <a:pt x="256" y="1170"/>
                      </a:lnTo>
                      <a:lnTo>
                        <a:pt x="264" y="1180"/>
                      </a:lnTo>
                      <a:lnTo>
                        <a:pt x="268" y="1184"/>
                      </a:lnTo>
                      <a:lnTo>
                        <a:pt x="272" y="1186"/>
                      </a:lnTo>
                      <a:lnTo>
                        <a:pt x="282" y="1192"/>
                      </a:lnTo>
                      <a:lnTo>
                        <a:pt x="292" y="1202"/>
                      </a:lnTo>
                      <a:lnTo>
                        <a:pt x="302" y="1214"/>
                      </a:lnTo>
                      <a:lnTo>
                        <a:pt x="308" y="1228"/>
                      </a:lnTo>
                      <a:lnTo>
                        <a:pt x="320" y="1260"/>
                      </a:lnTo>
                      <a:lnTo>
                        <a:pt x="332" y="1294"/>
                      </a:lnTo>
                      <a:lnTo>
                        <a:pt x="340" y="1330"/>
                      </a:lnTo>
                      <a:lnTo>
                        <a:pt x="344" y="1366"/>
                      </a:lnTo>
                      <a:lnTo>
                        <a:pt x="352" y="1400"/>
                      </a:lnTo>
                      <a:lnTo>
                        <a:pt x="364" y="1436"/>
                      </a:lnTo>
                      <a:lnTo>
                        <a:pt x="444" y="1622"/>
                      </a:lnTo>
                      <a:lnTo>
                        <a:pt x="470" y="1690"/>
                      </a:lnTo>
                      <a:lnTo>
                        <a:pt x="522" y="1846"/>
                      </a:lnTo>
                      <a:lnTo>
                        <a:pt x="528" y="1862"/>
                      </a:lnTo>
                      <a:lnTo>
                        <a:pt x="532" y="1880"/>
                      </a:lnTo>
                      <a:lnTo>
                        <a:pt x="534" y="1898"/>
                      </a:lnTo>
                      <a:lnTo>
                        <a:pt x="536" y="1916"/>
                      </a:lnTo>
                      <a:lnTo>
                        <a:pt x="540" y="2044"/>
                      </a:lnTo>
                      <a:lnTo>
                        <a:pt x="540" y="2080"/>
                      </a:lnTo>
                      <a:lnTo>
                        <a:pt x="534" y="2116"/>
                      </a:lnTo>
                      <a:lnTo>
                        <a:pt x="512" y="2206"/>
                      </a:lnTo>
                      <a:lnTo>
                        <a:pt x="502" y="2240"/>
                      </a:lnTo>
                      <a:lnTo>
                        <a:pt x="488" y="2274"/>
                      </a:lnTo>
                      <a:lnTo>
                        <a:pt x="442" y="2364"/>
                      </a:lnTo>
                      <a:lnTo>
                        <a:pt x="410" y="2428"/>
                      </a:lnTo>
                      <a:lnTo>
                        <a:pt x="382" y="2486"/>
                      </a:lnTo>
                      <a:lnTo>
                        <a:pt x="370" y="2508"/>
                      </a:lnTo>
                      <a:lnTo>
                        <a:pt x="588" y="2612"/>
                      </a:lnTo>
                      <a:lnTo>
                        <a:pt x="586" y="2614"/>
                      </a:lnTo>
                      <a:lnTo>
                        <a:pt x="596" y="2616"/>
                      </a:lnTo>
                      <a:lnTo>
                        <a:pt x="600" y="2618"/>
                      </a:lnTo>
                      <a:lnTo>
                        <a:pt x="602" y="2698"/>
                      </a:lnTo>
                      <a:lnTo>
                        <a:pt x="592" y="2740"/>
                      </a:lnTo>
                      <a:lnTo>
                        <a:pt x="594" y="2740"/>
                      </a:lnTo>
                      <a:lnTo>
                        <a:pt x="588" y="2756"/>
                      </a:lnTo>
                      <a:lnTo>
                        <a:pt x="584" y="2824"/>
                      </a:lnTo>
                      <a:lnTo>
                        <a:pt x="580" y="2904"/>
                      </a:lnTo>
                      <a:lnTo>
                        <a:pt x="586" y="2988"/>
                      </a:lnTo>
                      <a:lnTo>
                        <a:pt x="592" y="3056"/>
                      </a:lnTo>
                      <a:lnTo>
                        <a:pt x="592" y="3070"/>
                      </a:lnTo>
                      <a:lnTo>
                        <a:pt x="594" y="3072"/>
                      </a:lnTo>
                      <a:lnTo>
                        <a:pt x="594" y="3076"/>
                      </a:lnTo>
                      <a:lnTo>
                        <a:pt x="594" y="3086"/>
                      </a:lnTo>
                      <a:lnTo>
                        <a:pt x="592" y="3096"/>
                      </a:lnTo>
                      <a:lnTo>
                        <a:pt x="592" y="3102"/>
                      </a:lnTo>
                      <a:lnTo>
                        <a:pt x="592" y="3174"/>
                      </a:lnTo>
                      <a:lnTo>
                        <a:pt x="590" y="3250"/>
                      </a:lnTo>
                      <a:lnTo>
                        <a:pt x="582" y="3396"/>
                      </a:lnTo>
                      <a:lnTo>
                        <a:pt x="582" y="3460"/>
                      </a:lnTo>
                      <a:lnTo>
                        <a:pt x="584" y="3492"/>
                      </a:lnTo>
                      <a:lnTo>
                        <a:pt x="588" y="3526"/>
                      </a:lnTo>
                      <a:lnTo>
                        <a:pt x="592" y="3574"/>
                      </a:lnTo>
                      <a:lnTo>
                        <a:pt x="594" y="3622"/>
                      </a:lnTo>
                      <a:lnTo>
                        <a:pt x="594" y="3670"/>
                      </a:lnTo>
                      <a:lnTo>
                        <a:pt x="592" y="3718"/>
                      </a:lnTo>
                      <a:lnTo>
                        <a:pt x="590" y="3766"/>
                      </a:lnTo>
                      <a:lnTo>
                        <a:pt x="586" y="3814"/>
                      </a:lnTo>
                      <a:lnTo>
                        <a:pt x="576" y="3906"/>
                      </a:lnTo>
                      <a:lnTo>
                        <a:pt x="592" y="3912"/>
                      </a:lnTo>
                      <a:lnTo>
                        <a:pt x="608" y="3916"/>
                      </a:lnTo>
                      <a:lnTo>
                        <a:pt x="638" y="3916"/>
                      </a:lnTo>
                      <a:lnTo>
                        <a:pt x="632" y="3972"/>
                      </a:lnTo>
                      <a:lnTo>
                        <a:pt x="628" y="4000"/>
                      </a:lnTo>
                      <a:lnTo>
                        <a:pt x="628" y="4028"/>
                      </a:lnTo>
                      <a:lnTo>
                        <a:pt x="626" y="4060"/>
                      </a:lnTo>
                      <a:lnTo>
                        <a:pt x="628" y="4092"/>
                      </a:lnTo>
                      <a:lnTo>
                        <a:pt x="632" y="4126"/>
                      </a:lnTo>
                      <a:lnTo>
                        <a:pt x="636" y="4158"/>
                      </a:lnTo>
                      <a:lnTo>
                        <a:pt x="644" y="4202"/>
                      </a:lnTo>
                      <a:lnTo>
                        <a:pt x="652" y="4248"/>
                      </a:lnTo>
                      <a:lnTo>
                        <a:pt x="662" y="4292"/>
                      </a:lnTo>
                      <a:lnTo>
                        <a:pt x="674" y="4336"/>
                      </a:lnTo>
                      <a:lnTo>
                        <a:pt x="700" y="4422"/>
                      </a:lnTo>
                      <a:lnTo>
                        <a:pt x="730" y="4508"/>
                      </a:lnTo>
                      <a:lnTo>
                        <a:pt x="756" y="4578"/>
                      </a:lnTo>
                      <a:lnTo>
                        <a:pt x="768" y="4616"/>
                      </a:lnTo>
                      <a:lnTo>
                        <a:pt x="778" y="4656"/>
                      </a:lnTo>
                      <a:lnTo>
                        <a:pt x="786" y="4694"/>
                      </a:lnTo>
                      <a:lnTo>
                        <a:pt x="790" y="4734"/>
                      </a:lnTo>
                      <a:lnTo>
                        <a:pt x="792" y="4752"/>
                      </a:lnTo>
                      <a:lnTo>
                        <a:pt x="792" y="4770"/>
                      </a:lnTo>
                      <a:lnTo>
                        <a:pt x="790" y="4790"/>
                      </a:lnTo>
                      <a:lnTo>
                        <a:pt x="786" y="4806"/>
                      </a:lnTo>
                      <a:lnTo>
                        <a:pt x="780" y="4850"/>
                      </a:lnTo>
                      <a:lnTo>
                        <a:pt x="776" y="4894"/>
                      </a:lnTo>
                      <a:lnTo>
                        <a:pt x="776" y="4938"/>
                      </a:lnTo>
                      <a:lnTo>
                        <a:pt x="778" y="4980"/>
                      </a:lnTo>
                      <a:lnTo>
                        <a:pt x="782" y="5008"/>
                      </a:lnTo>
                      <a:lnTo>
                        <a:pt x="790" y="5038"/>
                      </a:lnTo>
                      <a:lnTo>
                        <a:pt x="798" y="5066"/>
                      </a:lnTo>
                      <a:lnTo>
                        <a:pt x="802" y="5094"/>
                      </a:lnTo>
                      <a:lnTo>
                        <a:pt x="804" y="5104"/>
                      </a:lnTo>
                      <a:lnTo>
                        <a:pt x="804" y="5114"/>
                      </a:lnTo>
                      <a:lnTo>
                        <a:pt x="802" y="5130"/>
                      </a:lnTo>
                      <a:lnTo>
                        <a:pt x="804" y="5138"/>
                      </a:lnTo>
                      <a:lnTo>
                        <a:pt x="806" y="5146"/>
                      </a:lnTo>
                      <a:lnTo>
                        <a:pt x="812" y="5152"/>
                      </a:lnTo>
                      <a:lnTo>
                        <a:pt x="822" y="5160"/>
                      </a:lnTo>
                      <a:lnTo>
                        <a:pt x="860" y="5174"/>
                      </a:lnTo>
                      <a:lnTo>
                        <a:pt x="886" y="5182"/>
                      </a:lnTo>
                      <a:lnTo>
                        <a:pt x="912" y="5188"/>
                      </a:lnTo>
                      <a:lnTo>
                        <a:pt x="940" y="5194"/>
                      </a:lnTo>
                      <a:lnTo>
                        <a:pt x="964" y="5196"/>
                      </a:lnTo>
                      <a:lnTo>
                        <a:pt x="986" y="5196"/>
                      </a:lnTo>
                      <a:lnTo>
                        <a:pt x="996" y="5194"/>
                      </a:lnTo>
                      <a:lnTo>
                        <a:pt x="1004" y="5190"/>
                      </a:lnTo>
                      <a:lnTo>
                        <a:pt x="1018" y="5182"/>
                      </a:lnTo>
                      <a:lnTo>
                        <a:pt x="1026" y="5172"/>
                      </a:lnTo>
                      <a:lnTo>
                        <a:pt x="1034" y="5162"/>
                      </a:lnTo>
                      <a:lnTo>
                        <a:pt x="1038" y="5152"/>
                      </a:lnTo>
                      <a:lnTo>
                        <a:pt x="1042" y="5160"/>
                      </a:lnTo>
                      <a:lnTo>
                        <a:pt x="1050" y="5166"/>
                      </a:lnTo>
                      <a:lnTo>
                        <a:pt x="1058" y="5170"/>
                      </a:lnTo>
                      <a:lnTo>
                        <a:pt x="1070" y="5174"/>
                      </a:lnTo>
                      <a:lnTo>
                        <a:pt x="1096" y="5176"/>
                      </a:lnTo>
                      <a:lnTo>
                        <a:pt x="1120" y="5176"/>
                      </a:lnTo>
                      <a:lnTo>
                        <a:pt x="1142" y="5172"/>
                      </a:lnTo>
                      <a:lnTo>
                        <a:pt x="1166" y="5166"/>
                      </a:lnTo>
                      <a:lnTo>
                        <a:pt x="1182" y="5160"/>
                      </a:lnTo>
                      <a:lnTo>
                        <a:pt x="1194" y="5154"/>
                      </a:lnTo>
                      <a:lnTo>
                        <a:pt x="1202" y="5146"/>
                      </a:lnTo>
                      <a:lnTo>
                        <a:pt x="1206" y="5136"/>
                      </a:lnTo>
                      <a:lnTo>
                        <a:pt x="1208" y="5128"/>
                      </a:lnTo>
                      <a:lnTo>
                        <a:pt x="1206" y="5118"/>
                      </a:lnTo>
                      <a:lnTo>
                        <a:pt x="1202" y="5108"/>
                      </a:lnTo>
                      <a:lnTo>
                        <a:pt x="1198" y="5096"/>
                      </a:lnTo>
                      <a:lnTo>
                        <a:pt x="1182" y="5074"/>
                      </a:lnTo>
                      <a:lnTo>
                        <a:pt x="1166" y="5052"/>
                      </a:lnTo>
                      <a:lnTo>
                        <a:pt x="1150" y="5028"/>
                      </a:lnTo>
                      <a:lnTo>
                        <a:pt x="1138" y="5006"/>
                      </a:lnTo>
                      <a:lnTo>
                        <a:pt x="1132" y="4990"/>
                      </a:lnTo>
                      <a:lnTo>
                        <a:pt x="1128" y="4970"/>
                      </a:lnTo>
                      <a:lnTo>
                        <a:pt x="1124" y="4928"/>
                      </a:lnTo>
                      <a:lnTo>
                        <a:pt x="1122" y="4892"/>
                      </a:lnTo>
                      <a:lnTo>
                        <a:pt x="1118" y="4864"/>
                      </a:lnTo>
                      <a:lnTo>
                        <a:pt x="1116" y="4840"/>
                      </a:lnTo>
                      <a:lnTo>
                        <a:pt x="1114" y="4814"/>
                      </a:lnTo>
                      <a:lnTo>
                        <a:pt x="1120" y="4788"/>
                      </a:lnTo>
                      <a:lnTo>
                        <a:pt x="1130" y="4746"/>
                      </a:lnTo>
                      <a:lnTo>
                        <a:pt x="1164" y="4632"/>
                      </a:lnTo>
                      <a:lnTo>
                        <a:pt x="1198" y="4522"/>
                      </a:lnTo>
                      <a:lnTo>
                        <a:pt x="1218" y="4462"/>
                      </a:lnTo>
                      <a:lnTo>
                        <a:pt x="1234" y="4410"/>
                      </a:lnTo>
                      <a:lnTo>
                        <a:pt x="1264" y="4318"/>
                      </a:lnTo>
                      <a:lnTo>
                        <a:pt x="1296" y="4226"/>
                      </a:lnTo>
                      <a:lnTo>
                        <a:pt x="1312" y="4172"/>
                      </a:lnTo>
                      <a:lnTo>
                        <a:pt x="1356" y="3948"/>
                      </a:lnTo>
                      <a:lnTo>
                        <a:pt x="1360" y="3942"/>
                      </a:lnTo>
                      <a:lnTo>
                        <a:pt x="1362" y="3926"/>
                      </a:lnTo>
                      <a:lnTo>
                        <a:pt x="1368" y="3870"/>
                      </a:lnTo>
                      <a:lnTo>
                        <a:pt x="1374" y="3690"/>
                      </a:lnTo>
                      <a:lnTo>
                        <a:pt x="1384" y="3470"/>
                      </a:lnTo>
                      <a:lnTo>
                        <a:pt x="1390" y="3364"/>
                      </a:lnTo>
                      <a:lnTo>
                        <a:pt x="1398" y="3270"/>
                      </a:lnTo>
                      <a:lnTo>
                        <a:pt x="1412" y="3164"/>
                      </a:lnTo>
                      <a:lnTo>
                        <a:pt x="1416" y="3136"/>
                      </a:lnTo>
                      <a:lnTo>
                        <a:pt x="1420" y="3128"/>
                      </a:lnTo>
                      <a:lnTo>
                        <a:pt x="1422" y="3120"/>
                      </a:lnTo>
                      <a:lnTo>
                        <a:pt x="1414" y="3024"/>
                      </a:lnTo>
                      <a:lnTo>
                        <a:pt x="1344" y="2810"/>
                      </a:lnTo>
                      <a:lnTo>
                        <a:pt x="1284" y="2690"/>
                      </a:lnTo>
                      <a:lnTo>
                        <a:pt x="1536" y="2594"/>
                      </a:lnTo>
                      <a:lnTo>
                        <a:pt x="1428" y="2368"/>
                      </a:lnTo>
                      <a:lnTo>
                        <a:pt x="1422" y="2352"/>
                      </a:lnTo>
                      <a:lnTo>
                        <a:pt x="1418" y="2334"/>
                      </a:lnTo>
                      <a:lnTo>
                        <a:pt x="1414" y="2314"/>
                      </a:lnTo>
                      <a:lnTo>
                        <a:pt x="1414" y="2298"/>
                      </a:lnTo>
                      <a:lnTo>
                        <a:pt x="1414" y="2244"/>
                      </a:lnTo>
                      <a:lnTo>
                        <a:pt x="1412" y="2210"/>
                      </a:lnTo>
                      <a:lnTo>
                        <a:pt x="1410" y="2178"/>
                      </a:lnTo>
                      <a:lnTo>
                        <a:pt x="1410" y="2164"/>
                      </a:lnTo>
                      <a:lnTo>
                        <a:pt x="1412" y="2148"/>
                      </a:lnTo>
                      <a:lnTo>
                        <a:pt x="1416" y="2132"/>
                      </a:lnTo>
                      <a:lnTo>
                        <a:pt x="1422" y="2118"/>
                      </a:lnTo>
                      <a:lnTo>
                        <a:pt x="1426" y="2112"/>
                      </a:lnTo>
                      <a:lnTo>
                        <a:pt x="1434" y="2096"/>
                      </a:lnTo>
                      <a:lnTo>
                        <a:pt x="1438" y="2078"/>
                      </a:lnTo>
                      <a:lnTo>
                        <a:pt x="1442" y="2060"/>
                      </a:lnTo>
                      <a:lnTo>
                        <a:pt x="1444" y="2044"/>
                      </a:lnTo>
                      <a:lnTo>
                        <a:pt x="1444" y="2032"/>
                      </a:lnTo>
                      <a:lnTo>
                        <a:pt x="1444" y="1958"/>
                      </a:lnTo>
                      <a:lnTo>
                        <a:pt x="1444" y="1878"/>
                      </a:lnTo>
                      <a:lnTo>
                        <a:pt x="1444" y="1814"/>
                      </a:lnTo>
                      <a:lnTo>
                        <a:pt x="1446" y="1802"/>
                      </a:lnTo>
                      <a:lnTo>
                        <a:pt x="1450" y="1786"/>
                      </a:lnTo>
                      <a:lnTo>
                        <a:pt x="1456" y="1772"/>
                      </a:lnTo>
                      <a:lnTo>
                        <a:pt x="1466" y="1758"/>
                      </a:lnTo>
                      <a:lnTo>
                        <a:pt x="1484" y="1732"/>
                      </a:lnTo>
                      <a:lnTo>
                        <a:pt x="1504" y="1702"/>
                      </a:lnTo>
                      <a:lnTo>
                        <a:pt x="1520" y="1668"/>
                      </a:lnTo>
                      <a:lnTo>
                        <a:pt x="1522" y="1666"/>
                      </a:lnTo>
                      <a:lnTo>
                        <a:pt x="1534" y="1634"/>
                      </a:lnTo>
                      <a:lnTo>
                        <a:pt x="1544" y="1602"/>
                      </a:lnTo>
                      <a:lnTo>
                        <a:pt x="1554" y="1570"/>
                      </a:lnTo>
                      <a:lnTo>
                        <a:pt x="1564" y="1538"/>
                      </a:lnTo>
                      <a:lnTo>
                        <a:pt x="1570" y="1520"/>
                      </a:lnTo>
                      <a:lnTo>
                        <a:pt x="1598" y="1454"/>
                      </a:lnTo>
                      <a:lnTo>
                        <a:pt x="1606" y="1434"/>
                      </a:lnTo>
                      <a:lnTo>
                        <a:pt x="1622" y="1402"/>
                      </a:lnTo>
                      <a:lnTo>
                        <a:pt x="1642" y="1372"/>
                      </a:lnTo>
                      <a:lnTo>
                        <a:pt x="1654" y="1354"/>
                      </a:lnTo>
                      <a:lnTo>
                        <a:pt x="1696" y="1296"/>
                      </a:lnTo>
                      <a:lnTo>
                        <a:pt x="1700" y="1292"/>
                      </a:lnTo>
                      <a:lnTo>
                        <a:pt x="1720" y="1268"/>
                      </a:lnTo>
                      <a:lnTo>
                        <a:pt x="1736" y="1252"/>
                      </a:lnTo>
                      <a:lnTo>
                        <a:pt x="1744" y="1244"/>
                      </a:lnTo>
                      <a:lnTo>
                        <a:pt x="1752" y="1234"/>
                      </a:lnTo>
                      <a:lnTo>
                        <a:pt x="1758" y="1220"/>
                      </a:lnTo>
                      <a:lnTo>
                        <a:pt x="1764" y="1206"/>
                      </a:lnTo>
                      <a:lnTo>
                        <a:pt x="1770" y="1190"/>
                      </a:lnTo>
                      <a:lnTo>
                        <a:pt x="1794" y="1124"/>
                      </a:lnTo>
                      <a:lnTo>
                        <a:pt x="1804" y="1096"/>
                      </a:lnTo>
                      <a:lnTo>
                        <a:pt x="1810" y="1070"/>
                      </a:lnTo>
                      <a:lnTo>
                        <a:pt x="1814" y="1058"/>
                      </a:lnTo>
                      <a:lnTo>
                        <a:pt x="1818" y="1044"/>
                      </a:lnTo>
                      <a:lnTo>
                        <a:pt x="1826" y="1030"/>
                      </a:lnTo>
                      <a:lnTo>
                        <a:pt x="1834" y="1016"/>
                      </a:lnTo>
                      <a:lnTo>
                        <a:pt x="1848" y="992"/>
                      </a:lnTo>
                      <a:lnTo>
                        <a:pt x="1886" y="930"/>
                      </a:lnTo>
                      <a:lnTo>
                        <a:pt x="1912" y="886"/>
                      </a:lnTo>
                      <a:lnTo>
                        <a:pt x="1930" y="856"/>
                      </a:lnTo>
                      <a:lnTo>
                        <a:pt x="1948" y="828"/>
                      </a:lnTo>
                      <a:lnTo>
                        <a:pt x="1956" y="814"/>
                      </a:lnTo>
                      <a:lnTo>
                        <a:pt x="1964" y="798"/>
                      </a:lnTo>
                      <a:lnTo>
                        <a:pt x="1970" y="780"/>
                      </a:lnTo>
                      <a:lnTo>
                        <a:pt x="1976" y="764"/>
                      </a:lnTo>
                      <a:lnTo>
                        <a:pt x="1984" y="720"/>
                      </a:lnTo>
                      <a:lnTo>
                        <a:pt x="1998" y="650"/>
                      </a:lnTo>
                      <a:lnTo>
                        <a:pt x="2008" y="598"/>
                      </a:lnTo>
                      <a:lnTo>
                        <a:pt x="2012" y="564"/>
                      </a:lnTo>
                      <a:lnTo>
                        <a:pt x="2014" y="534"/>
                      </a:lnTo>
                      <a:lnTo>
                        <a:pt x="2016" y="522"/>
                      </a:lnTo>
                      <a:lnTo>
                        <a:pt x="2018" y="506"/>
                      </a:lnTo>
                      <a:lnTo>
                        <a:pt x="2024" y="490"/>
                      </a:lnTo>
                      <a:lnTo>
                        <a:pt x="2030" y="476"/>
                      </a:lnTo>
                      <a:lnTo>
                        <a:pt x="2044" y="452"/>
                      </a:lnTo>
                      <a:lnTo>
                        <a:pt x="2056" y="434"/>
                      </a:lnTo>
                      <a:lnTo>
                        <a:pt x="2062" y="428"/>
                      </a:lnTo>
                      <a:lnTo>
                        <a:pt x="2066" y="418"/>
                      </a:lnTo>
                      <a:lnTo>
                        <a:pt x="2070" y="408"/>
                      </a:lnTo>
                      <a:lnTo>
                        <a:pt x="2074" y="398"/>
                      </a:lnTo>
                      <a:lnTo>
                        <a:pt x="2076" y="386"/>
                      </a:lnTo>
                      <a:lnTo>
                        <a:pt x="2082" y="374"/>
                      </a:lnTo>
                      <a:lnTo>
                        <a:pt x="2088" y="364"/>
                      </a:lnTo>
                      <a:lnTo>
                        <a:pt x="2096" y="354"/>
                      </a:lnTo>
                      <a:lnTo>
                        <a:pt x="2124" y="324"/>
                      </a:lnTo>
                      <a:lnTo>
                        <a:pt x="2144" y="298"/>
                      </a:lnTo>
                      <a:lnTo>
                        <a:pt x="2148" y="292"/>
                      </a:lnTo>
                      <a:lnTo>
                        <a:pt x="2146" y="280"/>
                      </a:lnTo>
                      <a:lnTo>
                        <a:pt x="2142" y="266"/>
                      </a:lnTo>
                      <a:lnTo>
                        <a:pt x="2136" y="254"/>
                      </a:lnTo>
                      <a:close/>
                      <a:moveTo>
                        <a:pt x="988" y="5046"/>
                      </a:moveTo>
                      <a:lnTo>
                        <a:pt x="988" y="5046"/>
                      </a:lnTo>
                      <a:lnTo>
                        <a:pt x="982" y="5032"/>
                      </a:lnTo>
                      <a:lnTo>
                        <a:pt x="976" y="5016"/>
                      </a:lnTo>
                      <a:lnTo>
                        <a:pt x="968" y="4986"/>
                      </a:lnTo>
                      <a:lnTo>
                        <a:pt x="962" y="4954"/>
                      </a:lnTo>
                      <a:lnTo>
                        <a:pt x="958" y="4922"/>
                      </a:lnTo>
                      <a:lnTo>
                        <a:pt x="974" y="4938"/>
                      </a:lnTo>
                      <a:lnTo>
                        <a:pt x="980" y="4948"/>
                      </a:lnTo>
                      <a:lnTo>
                        <a:pt x="984" y="4958"/>
                      </a:lnTo>
                      <a:lnTo>
                        <a:pt x="988" y="4980"/>
                      </a:lnTo>
                      <a:lnTo>
                        <a:pt x="990" y="5002"/>
                      </a:lnTo>
                      <a:lnTo>
                        <a:pt x="988" y="5046"/>
                      </a:lnTo>
                      <a:close/>
                      <a:moveTo>
                        <a:pt x="1112" y="4102"/>
                      </a:moveTo>
                      <a:lnTo>
                        <a:pt x="1112" y="4102"/>
                      </a:lnTo>
                      <a:lnTo>
                        <a:pt x="1106" y="4132"/>
                      </a:lnTo>
                      <a:lnTo>
                        <a:pt x="1096" y="4162"/>
                      </a:lnTo>
                      <a:lnTo>
                        <a:pt x="1078" y="4220"/>
                      </a:lnTo>
                      <a:lnTo>
                        <a:pt x="1068" y="4260"/>
                      </a:lnTo>
                      <a:lnTo>
                        <a:pt x="1062" y="4300"/>
                      </a:lnTo>
                      <a:lnTo>
                        <a:pt x="1056" y="4380"/>
                      </a:lnTo>
                      <a:lnTo>
                        <a:pt x="1052" y="4456"/>
                      </a:lnTo>
                      <a:lnTo>
                        <a:pt x="1046" y="4532"/>
                      </a:lnTo>
                      <a:lnTo>
                        <a:pt x="1042" y="4568"/>
                      </a:lnTo>
                      <a:lnTo>
                        <a:pt x="1036" y="4606"/>
                      </a:lnTo>
                      <a:lnTo>
                        <a:pt x="1026" y="4642"/>
                      </a:lnTo>
                      <a:lnTo>
                        <a:pt x="1016" y="4680"/>
                      </a:lnTo>
                      <a:lnTo>
                        <a:pt x="1004" y="4706"/>
                      </a:lnTo>
                      <a:lnTo>
                        <a:pt x="992" y="4730"/>
                      </a:lnTo>
                      <a:lnTo>
                        <a:pt x="976" y="4754"/>
                      </a:lnTo>
                      <a:lnTo>
                        <a:pt x="960" y="4776"/>
                      </a:lnTo>
                      <a:lnTo>
                        <a:pt x="950" y="4786"/>
                      </a:lnTo>
                      <a:lnTo>
                        <a:pt x="938" y="4800"/>
                      </a:lnTo>
                      <a:lnTo>
                        <a:pt x="936" y="4786"/>
                      </a:lnTo>
                      <a:lnTo>
                        <a:pt x="934" y="4778"/>
                      </a:lnTo>
                      <a:lnTo>
                        <a:pt x="930" y="4774"/>
                      </a:lnTo>
                      <a:lnTo>
                        <a:pt x="924" y="4754"/>
                      </a:lnTo>
                      <a:lnTo>
                        <a:pt x="912" y="4698"/>
                      </a:lnTo>
                      <a:lnTo>
                        <a:pt x="900" y="4636"/>
                      </a:lnTo>
                      <a:lnTo>
                        <a:pt x="890" y="4576"/>
                      </a:lnTo>
                      <a:lnTo>
                        <a:pt x="886" y="4550"/>
                      </a:lnTo>
                      <a:lnTo>
                        <a:pt x="884" y="4528"/>
                      </a:lnTo>
                      <a:lnTo>
                        <a:pt x="864" y="4252"/>
                      </a:lnTo>
                      <a:lnTo>
                        <a:pt x="860" y="4198"/>
                      </a:lnTo>
                      <a:lnTo>
                        <a:pt x="854" y="4144"/>
                      </a:lnTo>
                      <a:lnTo>
                        <a:pt x="842" y="4084"/>
                      </a:lnTo>
                      <a:lnTo>
                        <a:pt x="838" y="4054"/>
                      </a:lnTo>
                      <a:lnTo>
                        <a:pt x="838" y="4022"/>
                      </a:lnTo>
                      <a:lnTo>
                        <a:pt x="846" y="3974"/>
                      </a:lnTo>
                      <a:lnTo>
                        <a:pt x="854" y="3926"/>
                      </a:lnTo>
                      <a:lnTo>
                        <a:pt x="860" y="3924"/>
                      </a:lnTo>
                      <a:lnTo>
                        <a:pt x="870" y="3924"/>
                      </a:lnTo>
                      <a:lnTo>
                        <a:pt x="912" y="3922"/>
                      </a:lnTo>
                      <a:lnTo>
                        <a:pt x="952" y="3924"/>
                      </a:lnTo>
                      <a:lnTo>
                        <a:pt x="1032" y="3928"/>
                      </a:lnTo>
                      <a:lnTo>
                        <a:pt x="1112" y="3932"/>
                      </a:lnTo>
                      <a:lnTo>
                        <a:pt x="1114" y="3942"/>
                      </a:lnTo>
                      <a:lnTo>
                        <a:pt x="1116" y="3952"/>
                      </a:lnTo>
                      <a:lnTo>
                        <a:pt x="1120" y="3978"/>
                      </a:lnTo>
                      <a:lnTo>
                        <a:pt x="1120" y="3998"/>
                      </a:lnTo>
                      <a:lnTo>
                        <a:pt x="1120" y="4024"/>
                      </a:lnTo>
                      <a:lnTo>
                        <a:pt x="1118" y="4058"/>
                      </a:lnTo>
                      <a:lnTo>
                        <a:pt x="1112" y="4102"/>
                      </a:lnTo>
                      <a:close/>
                    </a:path>
                  </a:pathLst>
                </a:custGeom>
                <a:grp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25" name="Freeform 97"/>
                <p:cNvSpPr>
                  <a:spLocks/>
                </p:cNvSpPr>
                <p:nvPr/>
              </p:nvSpPr>
              <p:spPr bwMode="auto">
                <a:xfrm>
                  <a:off x="7714478" y="5448666"/>
                  <a:ext cx="488340" cy="380373"/>
                </a:xfrm>
                <a:custGeom>
                  <a:avLst/>
                  <a:gdLst>
                    <a:gd name="T0" fmla="*/ 0 w 308"/>
                    <a:gd name="T1" fmla="*/ 136525 h 230"/>
                    <a:gd name="T2" fmla="*/ 66675 w 308"/>
                    <a:gd name="T3" fmla="*/ 365125 h 230"/>
                    <a:gd name="T4" fmla="*/ 257175 w 308"/>
                    <a:gd name="T5" fmla="*/ 307975 h 230"/>
                    <a:gd name="T6" fmla="*/ 406400 w 308"/>
                    <a:gd name="T7" fmla="*/ 244475 h 230"/>
                    <a:gd name="T8" fmla="*/ 488950 w 308"/>
                    <a:gd name="T9" fmla="*/ 158750 h 230"/>
                    <a:gd name="T10" fmla="*/ 406400 w 308"/>
                    <a:gd name="T11" fmla="*/ 0 h 230"/>
                    <a:gd name="T12" fmla="*/ 0 w 308"/>
                    <a:gd name="T13" fmla="*/ 136525 h 230"/>
                    <a:gd name="T14" fmla="*/ 0 w 308"/>
                    <a:gd name="T15" fmla="*/ 136525 h 230"/>
                    <a:gd name="T16" fmla="*/ 0 60000 65536"/>
                    <a:gd name="T17" fmla="*/ 0 60000 65536"/>
                    <a:gd name="T18" fmla="*/ 0 60000 65536"/>
                    <a:gd name="T19" fmla="*/ 0 60000 65536"/>
                    <a:gd name="T20" fmla="*/ 0 60000 65536"/>
                    <a:gd name="T21" fmla="*/ 0 60000 65536"/>
                    <a:gd name="T22" fmla="*/ 0 60000 65536"/>
                    <a:gd name="T23" fmla="*/ 0 60000 65536"/>
                    <a:gd name="T24" fmla="*/ 0 w 308"/>
                    <a:gd name="T25" fmla="*/ 0 h 230"/>
                    <a:gd name="T26" fmla="*/ 308 w 308"/>
                    <a:gd name="T27" fmla="*/ 230 h 2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8" h="230">
                      <a:moveTo>
                        <a:pt x="0" y="86"/>
                      </a:moveTo>
                      <a:lnTo>
                        <a:pt x="42" y="230"/>
                      </a:lnTo>
                      <a:lnTo>
                        <a:pt x="162" y="194"/>
                      </a:lnTo>
                      <a:lnTo>
                        <a:pt x="256" y="154"/>
                      </a:lnTo>
                      <a:lnTo>
                        <a:pt x="308" y="100"/>
                      </a:lnTo>
                      <a:lnTo>
                        <a:pt x="256" y="0"/>
                      </a:lnTo>
                      <a:lnTo>
                        <a:pt x="0" y="86"/>
                      </a:lnTo>
                      <a:close/>
                    </a:path>
                  </a:pathLst>
                </a:custGeom>
                <a:solidFill>
                  <a:sysClr val="window" lastClr="FFFFFF"/>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26" name="Freeform 98"/>
                <p:cNvSpPr>
                  <a:spLocks/>
                </p:cNvSpPr>
                <p:nvPr/>
              </p:nvSpPr>
              <p:spPr bwMode="auto">
                <a:xfrm>
                  <a:off x="10434256" y="5584513"/>
                  <a:ext cx="454429" cy="339619"/>
                </a:xfrm>
                <a:custGeom>
                  <a:avLst/>
                  <a:gdLst>
                    <a:gd name="T0" fmla="*/ 463550 w 292"/>
                    <a:gd name="T1" fmla="*/ 133350 h 216"/>
                    <a:gd name="T2" fmla="*/ 365125 w 292"/>
                    <a:gd name="T3" fmla="*/ 342900 h 216"/>
                    <a:gd name="T4" fmla="*/ 206375 w 292"/>
                    <a:gd name="T5" fmla="*/ 304800 h 216"/>
                    <a:gd name="T6" fmla="*/ 60325 w 292"/>
                    <a:gd name="T7" fmla="*/ 244475 h 216"/>
                    <a:gd name="T8" fmla="*/ 0 w 292"/>
                    <a:gd name="T9" fmla="*/ 158750 h 216"/>
                    <a:gd name="T10" fmla="*/ 60325 w 292"/>
                    <a:gd name="T11" fmla="*/ 0 h 216"/>
                    <a:gd name="T12" fmla="*/ 463550 w 292"/>
                    <a:gd name="T13" fmla="*/ 133350 h 216"/>
                    <a:gd name="T14" fmla="*/ 463550 w 292"/>
                    <a:gd name="T15" fmla="*/ 133350 h 216"/>
                    <a:gd name="T16" fmla="*/ 0 60000 65536"/>
                    <a:gd name="T17" fmla="*/ 0 60000 65536"/>
                    <a:gd name="T18" fmla="*/ 0 60000 65536"/>
                    <a:gd name="T19" fmla="*/ 0 60000 65536"/>
                    <a:gd name="T20" fmla="*/ 0 60000 65536"/>
                    <a:gd name="T21" fmla="*/ 0 60000 65536"/>
                    <a:gd name="T22" fmla="*/ 0 60000 65536"/>
                    <a:gd name="T23" fmla="*/ 0 60000 65536"/>
                    <a:gd name="T24" fmla="*/ 0 w 292"/>
                    <a:gd name="T25" fmla="*/ 0 h 216"/>
                    <a:gd name="T26" fmla="*/ 292 w 292"/>
                    <a:gd name="T27" fmla="*/ 216 h 2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2" h="216">
                      <a:moveTo>
                        <a:pt x="292" y="84"/>
                      </a:moveTo>
                      <a:lnTo>
                        <a:pt x="230" y="216"/>
                      </a:lnTo>
                      <a:lnTo>
                        <a:pt x="130" y="192"/>
                      </a:lnTo>
                      <a:lnTo>
                        <a:pt x="38" y="154"/>
                      </a:lnTo>
                      <a:lnTo>
                        <a:pt x="0" y="100"/>
                      </a:lnTo>
                      <a:lnTo>
                        <a:pt x="38" y="0"/>
                      </a:lnTo>
                      <a:lnTo>
                        <a:pt x="292" y="84"/>
                      </a:lnTo>
                      <a:close/>
                    </a:path>
                  </a:pathLst>
                </a:custGeom>
                <a:solidFill>
                  <a:sysClr val="window" lastClr="FFFFFF"/>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grpSp>
          <p:grpSp>
            <p:nvGrpSpPr>
              <p:cNvPr id="20" name="Gruppe 74"/>
              <p:cNvGrpSpPr>
                <a:grpSpLocks/>
              </p:cNvGrpSpPr>
              <p:nvPr/>
            </p:nvGrpSpPr>
            <p:grpSpPr bwMode="auto">
              <a:xfrm>
                <a:off x="3371777" y="1954584"/>
                <a:ext cx="256127" cy="405531"/>
                <a:chOff x="12261828" y="5789559"/>
                <a:chExt cx="866566" cy="1809769"/>
              </a:xfrm>
            </p:grpSpPr>
            <p:sp>
              <p:nvSpPr>
                <p:cNvPr id="21" name="Freeform 113"/>
                <p:cNvSpPr>
                  <a:spLocks/>
                </p:cNvSpPr>
                <p:nvPr/>
              </p:nvSpPr>
              <p:spPr bwMode="auto">
                <a:xfrm>
                  <a:off x="12263003" y="5792324"/>
                  <a:ext cx="866562" cy="1809779"/>
                </a:xfrm>
                <a:custGeom>
                  <a:avLst/>
                  <a:gdLst>
                    <a:gd name="T0" fmla="*/ 524 w 548"/>
                    <a:gd name="T1" fmla="*/ 1080 h 1142"/>
                    <a:gd name="T2" fmla="*/ 494 w 548"/>
                    <a:gd name="T3" fmla="*/ 1104 h 1142"/>
                    <a:gd name="T4" fmla="*/ 450 w 548"/>
                    <a:gd name="T5" fmla="*/ 1122 h 1142"/>
                    <a:gd name="T6" fmla="*/ 326 w 548"/>
                    <a:gd name="T7" fmla="*/ 1140 h 1142"/>
                    <a:gd name="T8" fmla="*/ 204 w 548"/>
                    <a:gd name="T9" fmla="*/ 1140 h 1142"/>
                    <a:gd name="T10" fmla="*/ 72 w 548"/>
                    <a:gd name="T11" fmla="*/ 1112 h 1142"/>
                    <a:gd name="T12" fmla="*/ 30 w 548"/>
                    <a:gd name="T13" fmla="*/ 1088 h 1142"/>
                    <a:gd name="T14" fmla="*/ 4 w 548"/>
                    <a:gd name="T15" fmla="*/ 1048 h 1142"/>
                    <a:gd name="T16" fmla="*/ 26 w 548"/>
                    <a:gd name="T17" fmla="*/ 580 h 1142"/>
                    <a:gd name="T18" fmla="*/ 36 w 548"/>
                    <a:gd name="T19" fmla="*/ 506 h 1142"/>
                    <a:gd name="T20" fmla="*/ 50 w 548"/>
                    <a:gd name="T21" fmla="*/ 440 h 1142"/>
                    <a:gd name="T22" fmla="*/ 74 w 548"/>
                    <a:gd name="T23" fmla="*/ 334 h 1142"/>
                    <a:gd name="T24" fmla="*/ 84 w 548"/>
                    <a:gd name="T25" fmla="*/ 272 h 1142"/>
                    <a:gd name="T26" fmla="*/ 112 w 548"/>
                    <a:gd name="T27" fmla="*/ 168 h 1142"/>
                    <a:gd name="T28" fmla="*/ 136 w 548"/>
                    <a:gd name="T29" fmla="*/ 120 h 1142"/>
                    <a:gd name="T30" fmla="*/ 166 w 548"/>
                    <a:gd name="T31" fmla="*/ 42 h 1142"/>
                    <a:gd name="T32" fmla="*/ 180 w 548"/>
                    <a:gd name="T33" fmla="*/ 10 h 1142"/>
                    <a:gd name="T34" fmla="*/ 194 w 548"/>
                    <a:gd name="T35" fmla="*/ 0 h 1142"/>
                    <a:gd name="T36" fmla="*/ 206 w 548"/>
                    <a:gd name="T37" fmla="*/ 6 h 1142"/>
                    <a:gd name="T38" fmla="*/ 236 w 548"/>
                    <a:gd name="T39" fmla="*/ 34 h 1142"/>
                    <a:gd name="T40" fmla="*/ 240 w 548"/>
                    <a:gd name="T41" fmla="*/ 50 h 1142"/>
                    <a:gd name="T42" fmla="*/ 234 w 548"/>
                    <a:gd name="T43" fmla="*/ 80 h 1142"/>
                    <a:gd name="T44" fmla="*/ 212 w 548"/>
                    <a:gd name="T45" fmla="*/ 112 h 1142"/>
                    <a:gd name="T46" fmla="*/ 206 w 548"/>
                    <a:gd name="T47" fmla="*/ 124 h 1142"/>
                    <a:gd name="T48" fmla="*/ 210 w 548"/>
                    <a:gd name="T49" fmla="*/ 158 h 1142"/>
                    <a:gd name="T50" fmla="*/ 238 w 548"/>
                    <a:gd name="T51" fmla="*/ 218 h 1142"/>
                    <a:gd name="T52" fmla="*/ 260 w 548"/>
                    <a:gd name="T53" fmla="*/ 248 h 1142"/>
                    <a:gd name="T54" fmla="*/ 282 w 548"/>
                    <a:gd name="T55" fmla="*/ 250 h 1142"/>
                    <a:gd name="T56" fmla="*/ 312 w 548"/>
                    <a:gd name="T57" fmla="*/ 230 h 1142"/>
                    <a:gd name="T58" fmla="*/ 364 w 548"/>
                    <a:gd name="T59" fmla="*/ 160 h 1142"/>
                    <a:gd name="T60" fmla="*/ 376 w 548"/>
                    <a:gd name="T61" fmla="*/ 128 h 1142"/>
                    <a:gd name="T62" fmla="*/ 374 w 548"/>
                    <a:gd name="T63" fmla="*/ 110 h 1142"/>
                    <a:gd name="T64" fmla="*/ 378 w 548"/>
                    <a:gd name="T65" fmla="*/ 34 h 1142"/>
                    <a:gd name="T66" fmla="*/ 384 w 548"/>
                    <a:gd name="T67" fmla="*/ 16 h 1142"/>
                    <a:gd name="T68" fmla="*/ 396 w 548"/>
                    <a:gd name="T69" fmla="*/ 10 h 1142"/>
                    <a:gd name="T70" fmla="*/ 410 w 548"/>
                    <a:gd name="T71" fmla="*/ 30 h 1142"/>
                    <a:gd name="T72" fmla="*/ 422 w 548"/>
                    <a:gd name="T73" fmla="*/ 78 h 1142"/>
                    <a:gd name="T74" fmla="*/ 416 w 548"/>
                    <a:gd name="T75" fmla="*/ 112 h 1142"/>
                    <a:gd name="T76" fmla="*/ 412 w 548"/>
                    <a:gd name="T77" fmla="*/ 128 h 1142"/>
                    <a:gd name="T78" fmla="*/ 418 w 548"/>
                    <a:gd name="T79" fmla="*/ 218 h 1142"/>
                    <a:gd name="T80" fmla="*/ 432 w 548"/>
                    <a:gd name="T81" fmla="*/ 274 h 1142"/>
                    <a:gd name="T82" fmla="*/ 470 w 548"/>
                    <a:gd name="T83" fmla="*/ 390 h 1142"/>
                    <a:gd name="T84" fmla="*/ 530 w 548"/>
                    <a:gd name="T85" fmla="*/ 540 h 1142"/>
                    <a:gd name="T86" fmla="*/ 548 w 548"/>
                    <a:gd name="T87" fmla="*/ 658 h 1142"/>
                    <a:gd name="T88" fmla="*/ 546 w 548"/>
                    <a:gd name="T89" fmla="*/ 980 h 1142"/>
                    <a:gd name="T90" fmla="*/ 530 w 548"/>
                    <a:gd name="T91" fmla="*/ 1070 h 1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8"/>
                    <a:gd name="T139" fmla="*/ 0 h 1142"/>
                    <a:gd name="T140" fmla="*/ 548 w 548"/>
                    <a:gd name="T141" fmla="*/ 1142 h 1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8" h="1142">
                      <a:moveTo>
                        <a:pt x="530" y="1070"/>
                      </a:moveTo>
                      <a:lnTo>
                        <a:pt x="530" y="1070"/>
                      </a:lnTo>
                      <a:lnTo>
                        <a:pt x="524" y="1080"/>
                      </a:lnTo>
                      <a:lnTo>
                        <a:pt x="516" y="1088"/>
                      </a:lnTo>
                      <a:lnTo>
                        <a:pt x="506" y="1098"/>
                      </a:lnTo>
                      <a:lnTo>
                        <a:pt x="494" y="1104"/>
                      </a:lnTo>
                      <a:lnTo>
                        <a:pt x="480" y="1112"/>
                      </a:lnTo>
                      <a:lnTo>
                        <a:pt x="464" y="1118"/>
                      </a:lnTo>
                      <a:lnTo>
                        <a:pt x="450" y="1122"/>
                      </a:lnTo>
                      <a:lnTo>
                        <a:pt x="432" y="1126"/>
                      </a:lnTo>
                      <a:lnTo>
                        <a:pt x="326" y="1140"/>
                      </a:lnTo>
                      <a:lnTo>
                        <a:pt x="288" y="1142"/>
                      </a:lnTo>
                      <a:lnTo>
                        <a:pt x="246" y="1142"/>
                      </a:lnTo>
                      <a:lnTo>
                        <a:pt x="204" y="1140"/>
                      </a:lnTo>
                      <a:lnTo>
                        <a:pt x="168" y="1134"/>
                      </a:lnTo>
                      <a:lnTo>
                        <a:pt x="72" y="1112"/>
                      </a:lnTo>
                      <a:lnTo>
                        <a:pt x="58" y="1106"/>
                      </a:lnTo>
                      <a:lnTo>
                        <a:pt x="42" y="1098"/>
                      </a:lnTo>
                      <a:lnTo>
                        <a:pt x="30" y="1088"/>
                      </a:lnTo>
                      <a:lnTo>
                        <a:pt x="20" y="1076"/>
                      </a:lnTo>
                      <a:lnTo>
                        <a:pt x="10" y="1062"/>
                      </a:lnTo>
                      <a:lnTo>
                        <a:pt x="4" y="1048"/>
                      </a:lnTo>
                      <a:lnTo>
                        <a:pt x="0" y="1032"/>
                      </a:lnTo>
                      <a:lnTo>
                        <a:pt x="0" y="1014"/>
                      </a:lnTo>
                      <a:lnTo>
                        <a:pt x="26" y="580"/>
                      </a:lnTo>
                      <a:lnTo>
                        <a:pt x="30" y="546"/>
                      </a:lnTo>
                      <a:lnTo>
                        <a:pt x="36" y="506"/>
                      </a:lnTo>
                      <a:lnTo>
                        <a:pt x="44" y="470"/>
                      </a:lnTo>
                      <a:lnTo>
                        <a:pt x="50" y="440"/>
                      </a:lnTo>
                      <a:lnTo>
                        <a:pt x="60" y="410"/>
                      </a:lnTo>
                      <a:lnTo>
                        <a:pt x="68" y="372"/>
                      </a:lnTo>
                      <a:lnTo>
                        <a:pt x="74" y="334"/>
                      </a:lnTo>
                      <a:lnTo>
                        <a:pt x="80" y="298"/>
                      </a:lnTo>
                      <a:lnTo>
                        <a:pt x="84" y="272"/>
                      </a:lnTo>
                      <a:lnTo>
                        <a:pt x="90" y="238"/>
                      </a:lnTo>
                      <a:lnTo>
                        <a:pt x="100" y="202"/>
                      </a:lnTo>
                      <a:lnTo>
                        <a:pt x="112" y="168"/>
                      </a:lnTo>
                      <a:lnTo>
                        <a:pt x="124" y="142"/>
                      </a:lnTo>
                      <a:lnTo>
                        <a:pt x="136" y="120"/>
                      </a:lnTo>
                      <a:lnTo>
                        <a:pt x="150" y="92"/>
                      </a:lnTo>
                      <a:lnTo>
                        <a:pt x="160" y="66"/>
                      </a:lnTo>
                      <a:lnTo>
                        <a:pt x="166" y="42"/>
                      </a:lnTo>
                      <a:lnTo>
                        <a:pt x="172" y="24"/>
                      </a:lnTo>
                      <a:lnTo>
                        <a:pt x="180" y="10"/>
                      </a:lnTo>
                      <a:lnTo>
                        <a:pt x="184" y="4"/>
                      </a:lnTo>
                      <a:lnTo>
                        <a:pt x="188" y="2"/>
                      </a:lnTo>
                      <a:lnTo>
                        <a:pt x="194" y="0"/>
                      </a:lnTo>
                      <a:lnTo>
                        <a:pt x="198" y="0"/>
                      </a:lnTo>
                      <a:lnTo>
                        <a:pt x="206" y="6"/>
                      </a:lnTo>
                      <a:lnTo>
                        <a:pt x="216" y="14"/>
                      </a:lnTo>
                      <a:lnTo>
                        <a:pt x="226" y="24"/>
                      </a:lnTo>
                      <a:lnTo>
                        <a:pt x="236" y="34"/>
                      </a:lnTo>
                      <a:lnTo>
                        <a:pt x="238" y="42"/>
                      </a:lnTo>
                      <a:lnTo>
                        <a:pt x="240" y="50"/>
                      </a:lnTo>
                      <a:lnTo>
                        <a:pt x="240" y="58"/>
                      </a:lnTo>
                      <a:lnTo>
                        <a:pt x="238" y="68"/>
                      </a:lnTo>
                      <a:lnTo>
                        <a:pt x="234" y="80"/>
                      </a:lnTo>
                      <a:lnTo>
                        <a:pt x="228" y="90"/>
                      </a:lnTo>
                      <a:lnTo>
                        <a:pt x="220" y="102"/>
                      </a:lnTo>
                      <a:lnTo>
                        <a:pt x="212" y="112"/>
                      </a:lnTo>
                      <a:lnTo>
                        <a:pt x="210" y="118"/>
                      </a:lnTo>
                      <a:lnTo>
                        <a:pt x="206" y="124"/>
                      </a:lnTo>
                      <a:lnTo>
                        <a:pt x="206" y="132"/>
                      </a:lnTo>
                      <a:lnTo>
                        <a:pt x="206" y="140"/>
                      </a:lnTo>
                      <a:lnTo>
                        <a:pt x="210" y="158"/>
                      </a:lnTo>
                      <a:lnTo>
                        <a:pt x="218" y="178"/>
                      </a:lnTo>
                      <a:lnTo>
                        <a:pt x="228" y="198"/>
                      </a:lnTo>
                      <a:lnTo>
                        <a:pt x="238" y="218"/>
                      </a:lnTo>
                      <a:lnTo>
                        <a:pt x="250" y="234"/>
                      </a:lnTo>
                      <a:lnTo>
                        <a:pt x="260" y="248"/>
                      </a:lnTo>
                      <a:lnTo>
                        <a:pt x="266" y="252"/>
                      </a:lnTo>
                      <a:lnTo>
                        <a:pt x="274" y="254"/>
                      </a:lnTo>
                      <a:lnTo>
                        <a:pt x="282" y="250"/>
                      </a:lnTo>
                      <a:lnTo>
                        <a:pt x="292" y="246"/>
                      </a:lnTo>
                      <a:lnTo>
                        <a:pt x="302" y="238"/>
                      </a:lnTo>
                      <a:lnTo>
                        <a:pt x="312" y="230"/>
                      </a:lnTo>
                      <a:lnTo>
                        <a:pt x="332" y="208"/>
                      </a:lnTo>
                      <a:lnTo>
                        <a:pt x="350" y="184"/>
                      </a:lnTo>
                      <a:lnTo>
                        <a:pt x="364" y="160"/>
                      </a:lnTo>
                      <a:lnTo>
                        <a:pt x="374" y="140"/>
                      </a:lnTo>
                      <a:lnTo>
                        <a:pt x="376" y="134"/>
                      </a:lnTo>
                      <a:lnTo>
                        <a:pt x="376" y="128"/>
                      </a:lnTo>
                      <a:lnTo>
                        <a:pt x="374" y="120"/>
                      </a:lnTo>
                      <a:lnTo>
                        <a:pt x="374" y="110"/>
                      </a:lnTo>
                      <a:lnTo>
                        <a:pt x="374" y="86"/>
                      </a:lnTo>
                      <a:lnTo>
                        <a:pt x="376" y="60"/>
                      </a:lnTo>
                      <a:lnTo>
                        <a:pt x="378" y="34"/>
                      </a:lnTo>
                      <a:lnTo>
                        <a:pt x="380" y="24"/>
                      </a:lnTo>
                      <a:lnTo>
                        <a:pt x="384" y="16"/>
                      </a:lnTo>
                      <a:lnTo>
                        <a:pt x="386" y="12"/>
                      </a:lnTo>
                      <a:lnTo>
                        <a:pt x="390" y="10"/>
                      </a:lnTo>
                      <a:lnTo>
                        <a:pt x="396" y="10"/>
                      </a:lnTo>
                      <a:lnTo>
                        <a:pt x="400" y="14"/>
                      </a:lnTo>
                      <a:lnTo>
                        <a:pt x="404" y="22"/>
                      </a:lnTo>
                      <a:lnTo>
                        <a:pt x="410" y="30"/>
                      </a:lnTo>
                      <a:lnTo>
                        <a:pt x="418" y="54"/>
                      </a:lnTo>
                      <a:lnTo>
                        <a:pt x="422" y="78"/>
                      </a:lnTo>
                      <a:lnTo>
                        <a:pt x="422" y="98"/>
                      </a:lnTo>
                      <a:lnTo>
                        <a:pt x="420" y="106"/>
                      </a:lnTo>
                      <a:lnTo>
                        <a:pt x="416" y="112"/>
                      </a:lnTo>
                      <a:lnTo>
                        <a:pt x="414" y="118"/>
                      </a:lnTo>
                      <a:lnTo>
                        <a:pt x="412" y="128"/>
                      </a:lnTo>
                      <a:lnTo>
                        <a:pt x="412" y="154"/>
                      </a:lnTo>
                      <a:lnTo>
                        <a:pt x="414" y="184"/>
                      </a:lnTo>
                      <a:lnTo>
                        <a:pt x="418" y="218"/>
                      </a:lnTo>
                      <a:lnTo>
                        <a:pt x="424" y="238"/>
                      </a:lnTo>
                      <a:lnTo>
                        <a:pt x="432" y="274"/>
                      </a:lnTo>
                      <a:lnTo>
                        <a:pt x="444" y="314"/>
                      </a:lnTo>
                      <a:lnTo>
                        <a:pt x="458" y="356"/>
                      </a:lnTo>
                      <a:lnTo>
                        <a:pt x="470" y="390"/>
                      </a:lnTo>
                      <a:lnTo>
                        <a:pt x="518" y="504"/>
                      </a:lnTo>
                      <a:lnTo>
                        <a:pt x="530" y="540"/>
                      </a:lnTo>
                      <a:lnTo>
                        <a:pt x="540" y="580"/>
                      </a:lnTo>
                      <a:lnTo>
                        <a:pt x="546" y="622"/>
                      </a:lnTo>
                      <a:lnTo>
                        <a:pt x="548" y="658"/>
                      </a:lnTo>
                      <a:lnTo>
                        <a:pt x="548" y="946"/>
                      </a:lnTo>
                      <a:lnTo>
                        <a:pt x="546" y="980"/>
                      </a:lnTo>
                      <a:lnTo>
                        <a:pt x="542" y="1014"/>
                      </a:lnTo>
                      <a:lnTo>
                        <a:pt x="538" y="1046"/>
                      </a:lnTo>
                      <a:lnTo>
                        <a:pt x="530" y="1070"/>
                      </a:lnTo>
                      <a:close/>
                    </a:path>
                  </a:pathLst>
                </a:custGeom>
                <a:solidFill>
                  <a:srgbClr val="FFFFFF"/>
                </a:solidFill>
                <a:ln w="4">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22" name="Freeform 114"/>
                <p:cNvSpPr>
                  <a:spLocks/>
                </p:cNvSpPr>
                <p:nvPr/>
              </p:nvSpPr>
              <p:spPr bwMode="auto">
                <a:xfrm>
                  <a:off x="12870802" y="5808199"/>
                  <a:ext cx="126372" cy="254004"/>
                </a:xfrm>
                <a:custGeom>
                  <a:avLst/>
                  <a:gdLst>
                    <a:gd name="T0" fmla="*/ 6 w 80"/>
                    <a:gd name="T1" fmla="*/ 0 h 152"/>
                    <a:gd name="T2" fmla="*/ 6 w 80"/>
                    <a:gd name="T3" fmla="*/ 0 h 152"/>
                    <a:gd name="T4" fmla="*/ 2 w 80"/>
                    <a:gd name="T5" fmla="*/ 34 h 152"/>
                    <a:gd name="T6" fmla="*/ 0 w 80"/>
                    <a:gd name="T7" fmla="*/ 66 h 152"/>
                    <a:gd name="T8" fmla="*/ 0 w 80"/>
                    <a:gd name="T9" fmla="*/ 82 h 152"/>
                    <a:gd name="T10" fmla="*/ 2 w 80"/>
                    <a:gd name="T11" fmla="*/ 96 h 152"/>
                    <a:gd name="T12" fmla="*/ 2 w 80"/>
                    <a:gd name="T13" fmla="*/ 96 h 152"/>
                    <a:gd name="T14" fmla="*/ 4 w 80"/>
                    <a:gd name="T15" fmla="*/ 108 h 152"/>
                    <a:gd name="T16" fmla="*/ 10 w 80"/>
                    <a:gd name="T17" fmla="*/ 114 h 152"/>
                    <a:gd name="T18" fmla="*/ 16 w 80"/>
                    <a:gd name="T19" fmla="*/ 118 h 152"/>
                    <a:gd name="T20" fmla="*/ 26 w 80"/>
                    <a:gd name="T21" fmla="*/ 122 h 152"/>
                    <a:gd name="T22" fmla="*/ 36 w 80"/>
                    <a:gd name="T23" fmla="*/ 124 h 152"/>
                    <a:gd name="T24" fmla="*/ 48 w 80"/>
                    <a:gd name="T25" fmla="*/ 130 h 152"/>
                    <a:gd name="T26" fmla="*/ 64 w 80"/>
                    <a:gd name="T27" fmla="*/ 138 h 152"/>
                    <a:gd name="T28" fmla="*/ 80 w 80"/>
                    <a:gd name="T29" fmla="*/ 152 h 152"/>
                    <a:gd name="T30" fmla="*/ 80 w 80"/>
                    <a:gd name="T31" fmla="*/ 152 h 152"/>
                    <a:gd name="T32" fmla="*/ 74 w 80"/>
                    <a:gd name="T33" fmla="*/ 128 h 152"/>
                    <a:gd name="T34" fmla="*/ 56 w 80"/>
                    <a:gd name="T35" fmla="*/ 78 h 152"/>
                    <a:gd name="T36" fmla="*/ 44 w 80"/>
                    <a:gd name="T37" fmla="*/ 50 h 152"/>
                    <a:gd name="T38" fmla="*/ 32 w 80"/>
                    <a:gd name="T39" fmla="*/ 26 h 152"/>
                    <a:gd name="T40" fmla="*/ 26 w 80"/>
                    <a:gd name="T41" fmla="*/ 16 h 152"/>
                    <a:gd name="T42" fmla="*/ 20 w 80"/>
                    <a:gd name="T43" fmla="*/ 8 h 152"/>
                    <a:gd name="T44" fmla="*/ 12 w 80"/>
                    <a:gd name="T45" fmla="*/ 2 h 152"/>
                    <a:gd name="T46" fmla="*/ 6 w 80"/>
                    <a:gd name="T47" fmla="*/ 0 h 152"/>
                    <a:gd name="T48" fmla="*/ 6 w 8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0"/>
                    <a:gd name="T76" fmla="*/ 0 h 152"/>
                    <a:gd name="T77" fmla="*/ 80 w 8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0" h="152">
                      <a:moveTo>
                        <a:pt x="6" y="0"/>
                      </a:moveTo>
                      <a:lnTo>
                        <a:pt x="6" y="0"/>
                      </a:lnTo>
                      <a:lnTo>
                        <a:pt x="2" y="34"/>
                      </a:lnTo>
                      <a:lnTo>
                        <a:pt x="0" y="66"/>
                      </a:lnTo>
                      <a:lnTo>
                        <a:pt x="0" y="82"/>
                      </a:lnTo>
                      <a:lnTo>
                        <a:pt x="2" y="96"/>
                      </a:lnTo>
                      <a:lnTo>
                        <a:pt x="4" y="108"/>
                      </a:lnTo>
                      <a:lnTo>
                        <a:pt x="10" y="114"/>
                      </a:lnTo>
                      <a:lnTo>
                        <a:pt x="16" y="118"/>
                      </a:lnTo>
                      <a:lnTo>
                        <a:pt x="26" y="122"/>
                      </a:lnTo>
                      <a:lnTo>
                        <a:pt x="36" y="124"/>
                      </a:lnTo>
                      <a:lnTo>
                        <a:pt x="48" y="130"/>
                      </a:lnTo>
                      <a:lnTo>
                        <a:pt x="64" y="138"/>
                      </a:lnTo>
                      <a:lnTo>
                        <a:pt x="80" y="152"/>
                      </a:lnTo>
                      <a:lnTo>
                        <a:pt x="74" y="128"/>
                      </a:lnTo>
                      <a:lnTo>
                        <a:pt x="56" y="78"/>
                      </a:lnTo>
                      <a:lnTo>
                        <a:pt x="44" y="50"/>
                      </a:lnTo>
                      <a:lnTo>
                        <a:pt x="32" y="26"/>
                      </a:lnTo>
                      <a:lnTo>
                        <a:pt x="26" y="16"/>
                      </a:lnTo>
                      <a:lnTo>
                        <a:pt x="20" y="8"/>
                      </a:lnTo>
                      <a:lnTo>
                        <a:pt x="12" y="2"/>
                      </a:lnTo>
                      <a:lnTo>
                        <a:pt x="6" y="0"/>
                      </a:lnTo>
                      <a:close/>
                    </a:path>
                  </a:pathLst>
                </a:custGeom>
                <a:solidFill>
                  <a:srgbClr val="FFFFFF"/>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sp>
              <p:nvSpPr>
                <p:cNvPr id="23" name="Freeform 115"/>
                <p:cNvSpPr>
                  <a:spLocks/>
                </p:cNvSpPr>
                <p:nvPr/>
              </p:nvSpPr>
              <p:spPr bwMode="auto">
                <a:xfrm>
                  <a:off x="12395395" y="5792324"/>
                  <a:ext cx="198589" cy="246069"/>
                </a:xfrm>
                <a:custGeom>
                  <a:avLst/>
                  <a:gdLst>
                    <a:gd name="T0" fmla="*/ 112 w 122"/>
                    <a:gd name="T1" fmla="*/ 0 h 152"/>
                    <a:gd name="T2" fmla="*/ 112 w 122"/>
                    <a:gd name="T3" fmla="*/ 0 h 152"/>
                    <a:gd name="T4" fmla="*/ 114 w 122"/>
                    <a:gd name="T5" fmla="*/ 10 h 152"/>
                    <a:gd name="T6" fmla="*/ 118 w 122"/>
                    <a:gd name="T7" fmla="*/ 34 h 152"/>
                    <a:gd name="T8" fmla="*/ 122 w 122"/>
                    <a:gd name="T9" fmla="*/ 66 h 152"/>
                    <a:gd name="T10" fmla="*/ 122 w 122"/>
                    <a:gd name="T11" fmla="*/ 82 h 152"/>
                    <a:gd name="T12" fmla="*/ 120 w 122"/>
                    <a:gd name="T13" fmla="*/ 96 h 152"/>
                    <a:gd name="T14" fmla="*/ 120 w 122"/>
                    <a:gd name="T15" fmla="*/ 96 h 152"/>
                    <a:gd name="T16" fmla="*/ 118 w 122"/>
                    <a:gd name="T17" fmla="*/ 104 h 152"/>
                    <a:gd name="T18" fmla="*/ 114 w 122"/>
                    <a:gd name="T19" fmla="*/ 108 h 152"/>
                    <a:gd name="T20" fmla="*/ 108 w 122"/>
                    <a:gd name="T21" fmla="*/ 112 h 152"/>
                    <a:gd name="T22" fmla="*/ 102 w 122"/>
                    <a:gd name="T23" fmla="*/ 116 h 152"/>
                    <a:gd name="T24" fmla="*/ 86 w 122"/>
                    <a:gd name="T25" fmla="*/ 122 h 152"/>
                    <a:gd name="T26" fmla="*/ 66 w 122"/>
                    <a:gd name="T27" fmla="*/ 126 h 152"/>
                    <a:gd name="T28" fmla="*/ 48 w 122"/>
                    <a:gd name="T29" fmla="*/ 130 h 152"/>
                    <a:gd name="T30" fmla="*/ 30 w 122"/>
                    <a:gd name="T31" fmla="*/ 136 h 152"/>
                    <a:gd name="T32" fmla="*/ 12 w 122"/>
                    <a:gd name="T33" fmla="*/ 142 h 152"/>
                    <a:gd name="T34" fmla="*/ 6 w 122"/>
                    <a:gd name="T35" fmla="*/ 146 h 152"/>
                    <a:gd name="T36" fmla="*/ 0 w 122"/>
                    <a:gd name="T37" fmla="*/ 152 h 152"/>
                    <a:gd name="T38" fmla="*/ 0 w 122"/>
                    <a:gd name="T39" fmla="*/ 152 h 152"/>
                    <a:gd name="T40" fmla="*/ 10 w 122"/>
                    <a:gd name="T41" fmla="*/ 128 h 152"/>
                    <a:gd name="T42" fmla="*/ 22 w 122"/>
                    <a:gd name="T43" fmla="*/ 104 h 152"/>
                    <a:gd name="T44" fmla="*/ 38 w 122"/>
                    <a:gd name="T45" fmla="*/ 78 h 152"/>
                    <a:gd name="T46" fmla="*/ 54 w 122"/>
                    <a:gd name="T47" fmla="*/ 50 h 152"/>
                    <a:gd name="T48" fmla="*/ 72 w 122"/>
                    <a:gd name="T49" fmla="*/ 26 h 152"/>
                    <a:gd name="T50" fmla="*/ 82 w 122"/>
                    <a:gd name="T51" fmla="*/ 16 h 152"/>
                    <a:gd name="T52" fmla="*/ 92 w 122"/>
                    <a:gd name="T53" fmla="*/ 8 h 152"/>
                    <a:gd name="T54" fmla="*/ 102 w 122"/>
                    <a:gd name="T55" fmla="*/ 2 h 152"/>
                    <a:gd name="T56" fmla="*/ 112 w 122"/>
                    <a:gd name="T57" fmla="*/ 0 h 152"/>
                    <a:gd name="T58" fmla="*/ 112 w 122"/>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152"/>
                    <a:gd name="T92" fmla="*/ 122 w 122"/>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152">
                      <a:moveTo>
                        <a:pt x="112" y="0"/>
                      </a:moveTo>
                      <a:lnTo>
                        <a:pt x="112" y="0"/>
                      </a:lnTo>
                      <a:lnTo>
                        <a:pt x="114" y="10"/>
                      </a:lnTo>
                      <a:lnTo>
                        <a:pt x="118" y="34"/>
                      </a:lnTo>
                      <a:lnTo>
                        <a:pt x="122" y="66"/>
                      </a:lnTo>
                      <a:lnTo>
                        <a:pt x="122" y="82"/>
                      </a:lnTo>
                      <a:lnTo>
                        <a:pt x="120" y="96"/>
                      </a:lnTo>
                      <a:lnTo>
                        <a:pt x="118" y="104"/>
                      </a:lnTo>
                      <a:lnTo>
                        <a:pt x="114" y="108"/>
                      </a:lnTo>
                      <a:lnTo>
                        <a:pt x="108" y="112"/>
                      </a:lnTo>
                      <a:lnTo>
                        <a:pt x="102" y="116"/>
                      </a:lnTo>
                      <a:lnTo>
                        <a:pt x="86" y="122"/>
                      </a:lnTo>
                      <a:lnTo>
                        <a:pt x="66" y="126"/>
                      </a:lnTo>
                      <a:lnTo>
                        <a:pt x="48" y="130"/>
                      </a:lnTo>
                      <a:lnTo>
                        <a:pt x="30" y="136"/>
                      </a:lnTo>
                      <a:lnTo>
                        <a:pt x="12" y="142"/>
                      </a:lnTo>
                      <a:lnTo>
                        <a:pt x="6" y="146"/>
                      </a:lnTo>
                      <a:lnTo>
                        <a:pt x="0" y="152"/>
                      </a:lnTo>
                      <a:lnTo>
                        <a:pt x="10" y="128"/>
                      </a:lnTo>
                      <a:lnTo>
                        <a:pt x="22" y="104"/>
                      </a:lnTo>
                      <a:lnTo>
                        <a:pt x="38" y="78"/>
                      </a:lnTo>
                      <a:lnTo>
                        <a:pt x="54" y="50"/>
                      </a:lnTo>
                      <a:lnTo>
                        <a:pt x="72" y="26"/>
                      </a:lnTo>
                      <a:lnTo>
                        <a:pt x="82" y="16"/>
                      </a:lnTo>
                      <a:lnTo>
                        <a:pt x="92" y="8"/>
                      </a:lnTo>
                      <a:lnTo>
                        <a:pt x="102" y="2"/>
                      </a:lnTo>
                      <a:lnTo>
                        <a:pt x="112" y="0"/>
                      </a:lnTo>
                      <a:close/>
                    </a:path>
                  </a:pathLst>
                </a:custGeom>
                <a:solidFill>
                  <a:srgbClr val="FFFFFF"/>
                </a:solidFill>
                <a:ln w="9525">
                  <a:noFill/>
                  <a:round/>
                  <a:headEnd/>
                  <a:tailEnd/>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da-DK" sz="1867" b="0" i="0" u="none" strike="noStrike" kern="0" cap="none" spc="0" normalizeH="0" baseline="0" noProof="0">
                    <a:ln>
                      <a:noFill/>
                    </a:ln>
                    <a:solidFill>
                      <a:srgbClr val="E7E6E6">
                        <a:lumMod val="75000"/>
                      </a:srgbClr>
                    </a:solidFill>
                    <a:effectLst/>
                    <a:uLnTx/>
                    <a:uFillTx/>
                    <a:latin typeface="微软雅黑"/>
                    <a:ea typeface="微软雅黑"/>
                  </a:endParaRPr>
                </a:p>
              </p:txBody>
            </p:sp>
          </p:grpSp>
        </p:grpSp>
      </p:grpSp>
      <p:sp>
        <p:nvSpPr>
          <p:cNvPr id="7" name="右中括号 6"/>
          <p:cNvSpPr/>
          <p:nvPr/>
        </p:nvSpPr>
        <p:spPr>
          <a:xfrm>
            <a:off x="9769787" y="2906973"/>
            <a:ext cx="261317" cy="3439236"/>
          </a:xfrm>
          <a:prstGeom prst="rightBracket">
            <a:avLst/>
          </a:prstGeom>
          <a:ln w="28575">
            <a:prstDash val="lgDash"/>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Tree>
    <p:extLst>
      <p:ext uri="{BB962C8B-B14F-4D97-AF65-F5344CB8AC3E}">
        <p14:creationId xmlns="" xmlns:p14="http://schemas.microsoft.com/office/powerpoint/2010/main" val="3462334826"/>
      </p:ext>
    </p:extLst>
  </p:cSld>
  <p:clrMapOvr>
    <a:masterClrMapping/>
  </p:clrMapOvr>
  <p:transition spd="slow">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1557</TotalTime>
  <Words>12138</Words>
  <Application>Microsoft Office PowerPoint</Application>
  <PresentationFormat>自定义</PresentationFormat>
  <Paragraphs>496</Paragraphs>
  <Slides>74</Slides>
  <Notes>0</Notes>
  <HiddenSlides>0</HiddenSlides>
  <MMClips>0</MMClips>
  <ScaleCrop>false</ScaleCrop>
  <HeadingPairs>
    <vt:vector size="4" baseType="variant">
      <vt:variant>
        <vt:lpstr>主题</vt:lpstr>
      </vt:variant>
      <vt:variant>
        <vt:i4>1</vt:i4>
      </vt:variant>
      <vt:variant>
        <vt:lpstr>幻灯片标题</vt:lpstr>
      </vt:variant>
      <vt:variant>
        <vt:i4>74</vt:i4>
      </vt:variant>
    </vt:vector>
  </HeadingPairs>
  <TitlesOfParts>
    <vt:vector size="75"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Administrator</cp:lastModifiedBy>
  <cp:revision>122</cp:revision>
  <dcterms:created xsi:type="dcterms:W3CDTF">2017-09-22T06:48:24Z</dcterms:created>
  <dcterms:modified xsi:type="dcterms:W3CDTF">2017-11-02T08:35:03Z</dcterms:modified>
</cp:coreProperties>
</file>